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300" r:id="rId3"/>
    <p:sldId id="299" r:id="rId4"/>
    <p:sldId id="293" r:id="rId5"/>
    <p:sldId id="2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691" autoAdjust="0"/>
  </p:normalViewPr>
  <p:slideViewPr>
    <p:cSldViewPr snapToGrid="0">
      <p:cViewPr varScale="1">
        <p:scale>
          <a:sx n="64" d="100"/>
          <a:sy n="64" d="100"/>
        </p:scale>
        <p:origin x="2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75776-E6FE-416A-B7EC-799554BF82FD}"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F866E-90CA-4F45-BB4E-3A1AD938D10B}" type="slidenum">
              <a:rPr lang="en-IN" smtClean="0"/>
              <a:t>‹#›</a:t>
            </a:fld>
            <a:endParaRPr lang="en-IN"/>
          </a:p>
        </p:txBody>
      </p:sp>
    </p:spTree>
    <p:extLst>
      <p:ext uri="{BB962C8B-B14F-4D97-AF65-F5344CB8AC3E}">
        <p14:creationId xmlns:p14="http://schemas.microsoft.com/office/powerpoint/2010/main" val="305057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t>
            </a:r>
            <a:r>
              <a:rPr lang="en-US" baseline="0" dirty="0" err="1" smtClean="0"/>
              <a:t>Vertos</a:t>
            </a:r>
            <a:r>
              <a:rPr lang="en-US" baseline="0" dirty="0" smtClean="0"/>
              <a:t>, welcome you to our </a:t>
            </a:r>
            <a:r>
              <a:rPr lang="en-US" baseline="0" dirty="0" smtClean="0"/>
              <a:t>fourth </a:t>
            </a:r>
            <a:r>
              <a:rPr lang="en-US" baseline="0" dirty="0" smtClean="0"/>
              <a:t>lecture which is based on </a:t>
            </a:r>
            <a:r>
              <a:rPr lang="en-US" baseline="0" dirty="0" smtClean="0"/>
              <a:t>empathy but </a:t>
            </a:r>
            <a:r>
              <a:rPr lang="en-US" baseline="0" dirty="0" smtClean="0"/>
              <a:t>before discuss about </a:t>
            </a:r>
            <a:r>
              <a:rPr lang="en-US" baseline="0" dirty="0" smtClean="0"/>
              <a:t>it let’s have the </a:t>
            </a:r>
            <a:r>
              <a:rPr lang="en-US" baseline="0" dirty="0" smtClean="0"/>
              <a:t>overview of this topic .</a:t>
            </a:r>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a:t>
            </a:fld>
            <a:endParaRPr lang="en-IN"/>
          </a:p>
        </p:txBody>
      </p:sp>
    </p:spTree>
    <p:extLst>
      <p:ext uri="{BB962C8B-B14F-4D97-AF65-F5344CB8AC3E}">
        <p14:creationId xmlns:p14="http://schemas.microsoft.com/office/powerpoint/2010/main" val="178841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also is the ability to feel and share another person's emotions. Some believe that empathy involves the ability to match another's emotions, while others believe that empathy involves being tenderhearted toward another person.</a:t>
            </a:r>
            <a:endParaRPr lang="en-IN" dirty="0"/>
          </a:p>
        </p:txBody>
      </p:sp>
      <p:sp>
        <p:nvSpPr>
          <p:cNvPr id="4" name="Slide Number Placeholder 3"/>
          <p:cNvSpPr>
            <a:spLocks noGrp="1"/>
          </p:cNvSpPr>
          <p:nvPr>
            <p:ph type="sldNum" sz="quarter" idx="10"/>
          </p:nvPr>
        </p:nvSpPr>
        <p:spPr/>
        <p:txBody>
          <a:bodyPr/>
          <a:lstStyle/>
          <a:p>
            <a:fld id="{CB7F866E-90CA-4F45-BB4E-3A1AD938D10B}" type="slidenum">
              <a:rPr lang="en-IN" smtClean="0"/>
              <a:t>2</a:t>
            </a:fld>
            <a:endParaRPr lang="en-IN"/>
          </a:p>
        </p:txBody>
      </p:sp>
    </p:spTree>
    <p:extLst>
      <p:ext uri="{BB962C8B-B14F-4D97-AF65-F5344CB8AC3E}">
        <p14:creationId xmlns:p14="http://schemas.microsoft.com/office/powerpoint/2010/main" val="336776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7F866E-90CA-4F45-BB4E-3A1AD938D10B}" type="slidenum">
              <a:rPr lang="en-IN" smtClean="0"/>
              <a:t>3</a:t>
            </a:fld>
            <a:endParaRPr lang="en-IN"/>
          </a:p>
        </p:txBody>
      </p:sp>
    </p:spTree>
    <p:extLst>
      <p:ext uri="{BB962C8B-B14F-4D97-AF65-F5344CB8AC3E}">
        <p14:creationId xmlns:p14="http://schemas.microsoft.com/office/powerpoint/2010/main" val="2932559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smtClean="0">
                <a:latin typeface="+mn-lt"/>
              </a:rPr>
              <a:t>These</a:t>
            </a:r>
            <a:r>
              <a:rPr lang="en-IN" b="0" baseline="0" dirty="0" smtClean="0">
                <a:latin typeface="+mn-lt"/>
              </a:rPr>
              <a:t> topics designed keeping in mind that you will get a good overview on </a:t>
            </a:r>
            <a:r>
              <a:rPr lang="en-IN" b="0" baseline="0" dirty="0" smtClean="0">
                <a:latin typeface="+mn-lt"/>
              </a:rPr>
              <a:t>Empathy and </a:t>
            </a:r>
            <a:r>
              <a:rPr lang="en-IN" b="0" baseline="0" dirty="0" smtClean="0">
                <a:latin typeface="+mn-lt"/>
              </a:rPr>
              <a:t>its importance and how it affects.</a:t>
            </a:r>
            <a:endParaRPr lang="en-IN" b="0" dirty="0">
              <a:latin typeface="+mn-lt"/>
            </a:endParaRPr>
          </a:p>
        </p:txBody>
      </p:sp>
      <p:sp>
        <p:nvSpPr>
          <p:cNvPr id="4" name="Slide Number Placeholder 3"/>
          <p:cNvSpPr>
            <a:spLocks noGrp="1"/>
          </p:cNvSpPr>
          <p:nvPr>
            <p:ph type="sldNum" sz="quarter" idx="10"/>
          </p:nvPr>
        </p:nvSpPr>
        <p:spPr/>
        <p:txBody>
          <a:bodyPr/>
          <a:lstStyle/>
          <a:p>
            <a:fld id="{CB7F866E-90CA-4F45-BB4E-3A1AD938D10B}" type="slidenum">
              <a:rPr lang="en-IN" smtClean="0"/>
              <a:t>4</a:t>
            </a:fld>
            <a:endParaRPr lang="en-IN"/>
          </a:p>
        </p:txBody>
      </p:sp>
    </p:spTree>
    <p:extLst>
      <p:ext uri="{BB962C8B-B14F-4D97-AF65-F5344CB8AC3E}">
        <p14:creationId xmlns:p14="http://schemas.microsoft.com/office/powerpoint/2010/main" val="55939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and see you soon!</a:t>
            </a:r>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5</a:t>
            </a:fld>
            <a:endParaRPr lang="en-IN"/>
          </a:p>
        </p:txBody>
      </p:sp>
    </p:spTree>
    <p:extLst>
      <p:ext uri="{BB962C8B-B14F-4D97-AF65-F5344CB8AC3E}">
        <p14:creationId xmlns:p14="http://schemas.microsoft.com/office/powerpoint/2010/main" val="17297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BF38A016-34AF-42DE-92A4-FB195420222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2409050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6CD8E940-004C-4973-80BD-D1C2B98A7CBD}"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6587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758EE5EA-527F-4881-A22C-D782B11CD16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59160384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8B548A28-79BD-482D-ACF3-4B39E9BE7200}"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823459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5B0CF05E-B6E9-4AFD-B310-BFD2DE84719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985231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FBE297F1-90AF-4B83-9853-B8C5B2601643}"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326826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9" name="Slide Number Placeholder 5"/>
          <p:cNvSpPr>
            <a:spLocks noGrp="1"/>
          </p:cNvSpPr>
          <p:nvPr>
            <p:ph type="sldNum" sz="quarter" idx="12"/>
          </p:nvPr>
        </p:nvSpPr>
        <p:spPr/>
        <p:txBody>
          <a:bodyPr/>
          <a:lstStyle>
            <a:lvl1pPr>
              <a:defRPr/>
            </a:lvl1pPr>
          </a:lstStyle>
          <a:p>
            <a:pPr>
              <a:defRPr/>
            </a:pPr>
            <a:fld id="{746C3694-72FF-44E4-91EB-BE0916C8DE85}"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967558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5" name="Slide Number Placeholder 5"/>
          <p:cNvSpPr>
            <a:spLocks noGrp="1"/>
          </p:cNvSpPr>
          <p:nvPr>
            <p:ph type="sldNum" sz="quarter" idx="12"/>
          </p:nvPr>
        </p:nvSpPr>
        <p:spPr/>
        <p:txBody>
          <a:bodyPr/>
          <a:lstStyle>
            <a:lvl1pPr>
              <a:defRPr/>
            </a:lvl1pPr>
          </a:lstStyle>
          <a:p>
            <a:pPr>
              <a:defRPr/>
            </a:pPr>
            <a:fld id="{0CC5BEBE-A61E-48D4-A9AE-B4F650EE54A1}"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26802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4" name="Slide Number Placeholder 5"/>
          <p:cNvSpPr>
            <a:spLocks noGrp="1"/>
          </p:cNvSpPr>
          <p:nvPr>
            <p:ph type="sldNum" sz="quarter" idx="12"/>
          </p:nvPr>
        </p:nvSpPr>
        <p:spPr/>
        <p:txBody>
          <a:bodyPr/>
          <a:lstStyle>
            <a:lvl1pPr>
              <a:defRPr/>
            </a:lvl1pPr>
          </a:lstStyle>
          <a:p>
            <a:pPr>
              <a:defRPr/>
            </a:pPr>
            <a:fld id="{17CE9E7F-B871-4547-80DD-6A9B703B735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8366497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7383A94C-BB33-4F4B-9E55-A2301459238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959151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D9874913-338B-4378-91E4-158F85F2756C}"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44740481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1" y="274639"/>
            <a:ext cx="990388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09600" y="1341439"/>
            <a:ext cx="109728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EF8A86FD-1A05-4AD1-83CF-6F02D241C125}"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8" name="Straight Connector 7"/>
          <p:cNvCxnSpPr/>
          <p:nvPr/>
        </p:nvCxnSpPr>
        <p:spPr>
          <a:xfrm>
            <a:off x="588434" y="1196975"/>
            <a:ext cx="110405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08726"/>
            <a:ext cx="12192000" cy="549275"/>
          </a:xfrm>
          <a:prstGeom prst="rect">
            <a:avLst/>
          </a:prstGeom>
          <a:solidFill>
            <a:srgbClr val="DF5C13"/>
          </a:solidFill>
          <a:ln>
            <a:solidFill>
              <a:srgbClr val="DF5C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white"/>
                </a:solidFill>
                <a:latin typeface="Tahoma" pitchFamily="34" charset="0"/>
                <a:ea typeface="Tahoma" pitchFamily="34" charset="0"/>
                <a:cs typeface="Tahoma" pitchFamily="34" charset="0"/>
              </a:rPr>
              <a:t>				    Lovely Professional University</a:t>
            </a:r>
            <a:endParaRPr lang="en-IN" sz="2400" b="1" dirty="0">
              <a:solidFill>
                <a:prstClr val="white"/>
              </a:solidFill>
              <a:latin typeface="Tahoma" pitchFamily="34" charset="0"/>
              <a:ea typeface="Tahoma" pitchFamily="34" charset="0"/>
              <a:cs typeface="Tahoma" pitchFamily="34" charset="0"/>
            </a:endParaRPr>
          </a:p>
        </p:txBody>
      </p:sp>
      <p:sp>
        <p:nvSpPr>
          <p:cNvPr id="1033" name="AutoShape 2" descr="https://upload.wikimedia.org/wikipedia/commons/3/38/Lovely_Professional_University_Seal.jp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pic>
        <p:nvPicPr>
          <p:cNvPr id="1034" name="Picture 3"/>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317" y="120650"/>
            <a:ext cx="1295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AutoShape 5"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sp>
        <p:nvSpPr>
          <p:cNvPr id="1036" name="AutoShape 8"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966151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rtl="0" eaLnBrk="1" fontAlgn="base" hangingPunct="1">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3200" b="1">
          <a:solidFill>
            <a:schemeClr val="tx1"/>
          </a:solidFill>
          <a:latin typeface="Tahoma" pitchFamily="34" charset="0"/>
          <a:cs typeface="Tahoma" pitchFamily="34" charset="0"/>
        </a:defRPr>
      </a:lvl2pPr>
      <a:lvl3pPr algn="l" rtl="0" eaLnBrk="1" fontAlgn="base" hangingPunct="1">
        <a:spcBef>
          <a:spcPct val="0"/>
        </a:spcBef>
        <a:spcAft>
          <a:spcPct val="0"/>
        </a:spcAft>
        <a:defRPr sz="3200" b="1">
          <a:solidFill>
            <a:schemeClr val="tx1"/>
          </a:solidFill>
          <a:latin typeface="Tahoma" pitchFamily="34" charset="0"/>
          <a:cs typeface="Tahoma" pitchFamily="34" charset="0"/>
        </a:defRPr>
      </a:lvl3pPr>
      <a:lvl4pPr algn="l" rtl="0" eaLnBrk="1" fontAlgn="base" hangingPunct="1">
        <a:spcBef>
          <a:spcPct val="0"/>
        </a:spcBef>
        <a:spcAft>
          <a:spcPct val="0"/>
        </a:spcAft>
        <a:defRPr sz="3200" b="1">
          <a:solidFill>
            <a:schemeClr val="tx1"/>
          </a:solidFill>
          <a:latin typeface="Tahoma" pitchFamily="34" charset="0"/>
          <a:cs typeface="Tahoma" pitchFamily="34" charset="0"/>
        </a:defRPr>
      </a:lvl4pPr>
      <a:lvl5pPr algn="l" rtl="0" eaLnBrk="1" fontAlgn="base" hangingPunct="1">
        <a:spcBef>
          <a:spcPct val="0"/>
        </a:spcBef>
        <a:spcAft>
          <a:spcPct val="0"/>
        </a:spcAft>
        <a:defRPr sz="32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2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2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2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200" b="1">
          <a:solidFill>
            <a:schemeClr val="tx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Tahoma" pitchFamily="34" charset="0"/>
          <a:ea typeface="Tahoma" pitchFamily="34" charset="0"/>
          <a:cs typeface="Tahoma"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Tahoma" pitchFamily="34" charset="0"/>
          <a:ea typeface="Tahoma" pitchFamily="34" charset="0"/>
          <a:cs typeface="Tahoma"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314793" y="5659769"/>
            <a:ext cx="11467476"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sz="3600" b="1" dirty="0" smtClean="0">
                <a:solidFill>
                  <a:prstClr val="black"/>
                </a:solidFill>
              </a:rPr>
              <a:t>Empathy</a:t>
            </a:r>
            <a:endParaRPr lang="en-US" altLang="en-US" sz="3600" b="1" dirty="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4223"/>
            <a:ext cx="12192000" cy="4546654"/>
          </a:xfrm>
          <a:prstGeom prst="rect">
            <a:avLst/>
          </a:prstGeom>
        </p:spPr>
      </p:pic>
    </p:spTree>
    <p:extLst>
      <p:ext uri="{BB962C8B-B14F-4D97-AF65-F5344CB8AC3E}">
        <p14:creationId xmlns:p14="http://schemas.microsoft.com/office/powerpoint/2010/main" val="200430006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Empathy?</a:t>
            </a:r>
            <a:endParaRPr lang="en-IN" dirty="0"/>
          </a:p>
        </p:txBody>
      </p:sp>
      <p:sp>
        <p:nvSpPr>
          <p:cNvPr id="3" name="Content Placeholder 2"/>
          <p:cNvSpPr>
            <a:spLocks noGrp="1"/>
          </p:cNvSpPr>
          <p:nvPr>
            <p:ph idx="1"/>
          </p:nvPr>
        </p:nvSpPr>
        <p:spPr/>
        <p:txBody>
          <a:bodyPr/>
          <a:lstStyle/>
          <a:p>
            <a:pPr marL="0" indent="0">
              <a:buNone/>
            </a:pPr>
            <a:r>
              <a:rPr lang="en-US" dirty="0"/>
              <a:t>Empathy is the capacity to understand or feel what another person is experiencing from within their frame of reference, that is, the capacity to place oneself in another's position.</a:t>
            </a:r>
            <a:endParaRPr lang="en-IN" dirty="0"/>
          </a:p>
        </p:txBody>
      </p:sp>
    </p:spTree>
    <p:extLst>
      <p:ext uri="{BB962C8B-B14F-4D97-AF65-F5344CB8AC3E}">
        <p14:creationId xmlns:p14="http://schemas.microsoft.com/office/powerpoint/2010/main" val="28872829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1999" cy="6286394"/>
          </a:xfrm>
        </p:spPr>
      </p:pic>
    </p:spTree>
    <p:extLst>
      <p:ext uri="{BB962C8B-B14F-4D97-AF65-F5344CB8AC3E}">
        <p14:creationId xmlns:p14="http://schemas.microsoft.com/office/powerpoint/2010/main" val="209069108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will cover topics:-</a:t>
            </a:r>
            <a:endParaRPr lang="en-IN" dirty="0"/>
          </a:p>
        </p:txBody>
      </p:sp>
      <p:sp>
        <p:nvSpPr>
          <p:cNvPr id="3" name="Content Placeholder 2"/>
          <p:cNvSpPr>
            <a:spLocks noGrp="1"/>
          </p:cNvSpPr>
          <p:nvPr>
            <p:ph idx="1"/>
          </p:nvPr>
        </p:nvSpPr>
        <p:spPr/>
        <p:txBody>
          <a:bodyPr/>
          <a:lstStyle/>
          <a:p>
            <a:r>
              <a:rPr lang="en-IN" dirty="0" smtClean="0"/>
              <a:t>What is </a:t>
            </a:r>
            <a:r>
              <a:rPr lang="en-IN" dirty="0" smtClean="0"/>
              <a:t>Empathy</a:t>
            </a:r>
            <a:endParaRPr lang="en-IN" dirty="0" smtClean="0"/>
          </a:p>
          <a:p>
            <a:r>
              <a:rPr lang="en-IN" dirty="0" smtClean="0"/>
              <a:t>Difference between Sympathy and Empathy</a:t>
            </a:r>
            <a:endParaRPr lang="en-IN" dirty="0" smtClean="0"/>
          </a:p>
          <a:p>
            <a:r>
              <a:rPr lang="en-IN" dirty="0" smtClean="0"/>
              <a:t>Importance of </a:t>
            </a:r>
            <a:r>
              <a:rPr lang="en-IN" dirty="0" smtClean="0"/>
              <a:t>Empathy</a:t>
            </a:r>
          </a:p>
          <a:p>
            <a:r>
              <a:rPr lang="en-IN" dirty="0" smtClean="0"/>
              <a:t>Types of Empathy</a:t>
            </a:r>
            <a:endParaRPr lang="en-IN" dirty="0" smtClean="0"/>
          </a:p>
          <a:p>
            <a:r>
              <a:rPr lang="en-IN" dirty="0" smtClean="0"/>
              <a:t>How </a:t>
            </a:r>
            <a:r>
              <a:rPr lang="en-IN" dirty="0" smtClean="0"/>
              <a:t>to </a:t>
            </a:r>
            <a:r>
              <a:rPr lang="en-IN" dirty="0" smtClean="0"/>
              <a:t>develop Empathy in us</a:t>
            </a:r>
          </a:p>
          <a:p>
            <a:pPr marL="0" indent="0">
              <a:buNone/>
            </a:pPr>
            <a:endParaRPr lang="en-IN" dirty="0" smtClean="0"/>
          </a:p>
        </p:txBody>
      </p:sp>
    </p:spTree>
    <p:extLst>
      <p:ext uri="{BB962C8B-B14F-4D97-AF65-F5344CB8AC3E}">
        <p14:creationId xmlns:p14="http://schemas.microsoft.com/office/powerpoint/2010/main" val="203257045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297930"/>
          </a:xfrm>
          <a:prstGeom prst="rect">
            <a:avLst/>
          </a:prstGeom>
        </p:spPr>
      </p:pic>
    </p:spTree>
    <p:extLst>
      <p:ext uri="{BB962C8B-B14F-4D97-AF65-F5344CB8AC3E}">
        <p14:creationId xmlns:p14="http://schemas.microsoft.com/office/powerpoint/2010/main" val="52286048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6FC979F-7B62-44A2-A304-936997AD46D2}" vid="{ED83DD19-6E20-4321-863D-708A1D88C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2188</TotalTime>
  <Words>161</Words>
  <Application>Microsoft Office PowerPoint</Application>
  <PresentationFormat>Widescreen</PresentationFormat>
  <Paragraphs>18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Tahoma</vt:lpstr>
      <vt:lpstr>Theme1</vt:lpstr>
      <vt:lpstr>PowerPoint Presentation</vt:lpstr>
      <vt:lpstr>What is Empathy?</vt:lpstr>
      <vt:lpstr>PowerPoint Presentation</vt:lpstr>
      <vt:lpstr>We will cover topics:-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Bali</dc:creator>
  <cp:lastModifiedBy>Garima</cp:lastModifiedBy>
  <cp:revision>69</cp:revision>
  <dcterms:created xsi:type="dcterms:W3CDTF">2020-07-05T12:05:11Z</dcterms:created>
  <dcterms:modified xsi:type="dcterms:W3CDTF">2020-08-13T16:56:20Z</dcterms:modified>
</cp:coreProperties>
</file>