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6"/>
  </p:notesMasterIdLst>
  <p:sldIdLst>
    <p:sldId id="284" r:id="rId2"/>
    <p:sldId id="274" r:id="rId3"/>
    <p:sldId id="275" r:id="rId4"/>
    <p:sldId id="276" r:id="rId5"/>
    <p:sldId id="271" r:id="rId6"/>
    <p:sldId id="272" r:id="rId7"/>
    <p:sldId id="279" r:id="rId8"/>
    <p:sldId id="280" r:id="rId9"/>
    <p:sldId id="281" r:id="rId10"/>
    <p:sldId id="261" r:id="rId11"/>
    <p:sldId id="273" r:id="rId12"/>
    <p:sldId id="282" r:id="rId13"/>
    <p:sldId id="283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6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C8B6B-F92B-479F-AC57-B9E3523659C7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5989D-E81B-4081-8DE1-5A9A3EE9DF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6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called "parameters" because they define information that is passed to a function.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99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have also learnt that variables are stored somewhere in memory. So instead of passing the value of a variable, can we not pass the location number (also called address) of the variable to a function? If we were able to do so it would become a ‘call by reference’.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96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Address = 65524</a:t>
            </a:r>
          </a:p>
          <a:p>
            <a:r>
              <a:rPr lang="en-US" dirty="0"/>
              <a:t>Value =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1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B5CDA50-F032-450F-B128-04A46FBDDB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EA03E-9089-427C-94EC-F6B35695A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1D0D00-8A47-42A7-A763-B0391FD15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524000"/>
            <a:ext cx="83439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44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Calling Functions by Reference	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Call by reference with pointer arguments</a:t>
            </a:r>
          </a:p>
          <a:p>
            <a:pPr lvl="1"/>
            <a:r>
              <a:rPr lang="en-US" dirty="0"/>
              <a:t>Pass address of argument using </a:t>
            </a:r>
            <a:r>
              <a:rPr lang="en-US" sz="2000" dirty="0">
                <a:latin typeface="Lucida Console" pitchFamily="49" charset="0"/>
              </a:rPr>
              <a:t>&amp;</a:t>
            </a:r>
            <a:r>
              <a:rPr lang="en-US" dirty="0"/>
              <a:t> operator</a:t>
            </a:r>
          </a:p>
          <a:p>
            <a:pPr lvl="1"/>
            <a:r>
              <a:rPr lang="en-US" dirty="0"/>
              <a:t>Allows you to change actual location in memory</a:t>
            </a:r>
          </a:p>
          <a:p>
            <a:r>
              <a:rPr lang="en-US" sz="2600" dirty="0">
                <a:latin typeface="Lucida Console" pitchFamily="49" charset="0"/>
              </a:rPr>
              <a:t>*</a:t>
            </a:r>
            <a:r>
              <a:rPr lang="en-US" dirty="0"/>
              <a:t> operator </a:t>
            </a:r>
          </a:p>
          <a:p>
            <a:pPr lvl="1"/>
            <a:r>
              <a:rPr lang="en-US" dirty="0"/>
              <a:t>Used as alias/nickname for variable inside of function</a:t>
            </a:r>
          </a:p>
          <a:p>
            <a:pPr lvl="3">
              <a:buFontTx/>
              <a:buNone/>
            </a:pPr>
            <a:r>
              <a:rPr lang="en-US" sz="1800" dirty="0">
                <a:latin typeface="Lucida Console" pitchFamily="49" charset="0"/>
              </a:rPr>
              <a:t>void double( int *number )</a:t>
            </a:r>
          </a:p>
          <a:p>
            <a:pPr lvl="3">
              <a:buFontTx/>
              <a:buNone/>
            </a:pPr>
            <a:r>
              <a:rPr lang="en-US" sz="1800" dirty="0">
                <a:latin typeface="Lucida Console" pitchFamily="49" charset="0"/>
              </a:rPr>
              <a:t> {</a:t>
            </a:r>
          </a:p>
          <a:p>
            <a:pPr lvl="3">
              <a:buFontTx/>
              <a:buNone/>
            </a:pPr>
            <a:r>
              <a:rPr lang="en-US" sz="1800" dirty="0">
                <a:latin typeface="Lucida Console" pitchFamily="49" charset="0"/>
              </a:rPr>
              <a:t>	*number = 2 * ( *number );</a:t>
            </a:r>
          </a:p>
          <a:p>
            <a:pPr lvl="3">
              <a:buFontTx/>
              <a:buNone/>
            </a:pPr>
            <a:r>
              <a:rPr lang="en-US" sz="1800" dirty="0">
                <a:latin typeface="Lucida Console" pitchFamily="49" charset="0"/>
              </a:rPr>
              <a:t> }</a:t>
            </a:r>
          </a:p>
          <a:p>
            <a:pPr lvl="1"/>
            <a:r>
              <a:rPr lang="en-US" dirty="0"/>
              <a:t>	</a:t>
            </a:r>
            <a:r>
              <a:rPr lang="en-US" sz="2000" dirty="0">
                <a:latin typeface="Lucida Console" pitchFamily="49" charset="0"/>
              </a:rPr>
              <a:t>*number</a:t>
            </a:r>
            <a:r>
              <a:rPr lang="en-US" dirty="0"/>
              <a:t> used as nickname for the variable passed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45259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cubeByReference</a:t>
            </a:r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(int *</a:t>
            </a:r>
            <a:r>
              <a:rPr lang="en-US" dirty="0" err="1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nPtr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//function prototype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main( void )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int number = 5;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printf("The original value of number is %d", number);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cubeByReference</a:t>
            </a:r>
            <a:r>
              <a:rPr lang="en-US" b="1" dirty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( &amp;number )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//pass address of number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printf("\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nThe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new value of number is %d\n", number);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end main</a:t>
            </a:r>
          </a:p>
          <a:p>
            <a:pPr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//calculate cube of *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nPtr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actually modifies number in main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cubeByReference</a:t>
            </a:r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( int *</a:t>
            </a:r>
            <a:r>
              <a:rPr lang="en-US" dirty="0" err="1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nPtr</a:t>
            </a:r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 )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                                                           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*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nPtr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*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nPtr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*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nPtr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*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nPtr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//cube *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nPtr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}z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57200" y="5221069"/>
            <a:ext cx="8305800" cy="6463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The original value of number is 5</a:t>
            </a:r>
          </a:p>
          <a:p>
            <a: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The new value of number is 125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Files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Header files</a:t>
            </a:r>
          </a:p>
          <a:p>
            <a:pPr lvl="1"/>
            <a:r>
              <a:rPr lang="en-US" dirty="0"/>
              <a:t>Contain function prototypes for library functions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latin typeface="Lucida Console" pitchFamily="49" charset="0"/>
              </a:rPr>
              <a:t> 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 , etc</a:t>
            </a:r>
          </a:p>
          <a:p>
            <a:pPr lvl="1"/>
            <a:r>
              <a:rPr lang="en-US" dirty="0"/>
              <a:t>Load with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&lt;filename&gt;</a:t>
            </a:r>
          </a:p>
          <a:p>
            <a:pPr lvl="2">
              <a:buFontTx/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/>
              <a:t>Custom header files</a:t>
            </a:r>
          </a:p>
          <a:p>
            <a:pPr lvl="1"/>
            <a:r>
              <a:rPr lang="en-US" dirty="0"/>
              <a:t>Create file with functions </a:t>
            </a:r>
          </a:p>
          <a:p>
            <a:pPr lvl="1"/>
            <a:r>
              <a:rPr lang="en-US" dirty="0"/>
              <a:t>Save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filename.h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Load in other files with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include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filename.h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lvl="1"/>
            <a:r>
              <a:rPr lang="en-US" dirty="0"/>
              <a:t>Reuse functions </a:t>
            </a:r>
          </a:p>
          <a:p>
            <a:pPr lvl="2"/>
            <a:r>
              <a:rPr lang="en-US" sz="2600" dirty="0"/>
              <a:t>Example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#include&lt;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square.h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31657" y="1143000"/>
            <a:ext cx="3276600" cy="3276600"/>
            <a:chOff x="4731657" y="1143000"/>
            <a:chExt cx="3276600" cy="3276600"/>
          </a:xfrm>
        </p:grpSpPr>
        <p:pic>
          <p:nvPicPr>
            <p:cNvPr id="5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 rot="21303997">
              <a:off x="5303157" y="1939453"/>
              <a:ext cx="21336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>
                  <a:latin typeface="Bradley Hand ITC" panose="03070402050302030203" pitchFamily="66" charset="0"/>
                </a:rPr>
                <a:t>Students should create their header files for: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err="1">
                  <a:latin typeface="Bradley Hand ITC" panose="03070402050302030203" pitchFamily="66" charset="0"/>
                </a:rPr>
                <a:t>GeoMaster</a:t>
              </a:r>
              <a:endParaRPr lang="en-US" b="1" dirty="0">
                <a:latin typeface="Bradley Hand ITC" panose="03070402050302030203" pitchFamily="66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err="1">
                  <a:latin typeface="Bradley Hand ITC" panose="03070402050302030203" pitchFamily="66" charset="0"/>
                </a:rPr>
                <a:t>MyCarRace</a:t>
              </a:r>
              <a:endParaRPr lang="en-US" b="1" dirty="0">
                <a:latin typeface="Bradley Hand ITC" panose="03070402050302030203" pitchFamily="66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err="1">
                  <a:latin typeface="Bradley Hand ITC" panose="03070402050302030203" pitchFamily="66" charset="0"/>
                </a:rPr>
                <a:t>MyCalc</a:t>
              </a:r>
              <a:endParaRPr lang="en-IN" b="1" dirty="0">
                <a:latin typeface="Bradley Hand ITC" panose="03070402050302030203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Header Files</a:t>
            </a:r>
          </a:p>
        </p:txBody>
      </p:sp>
      <p:graphicFrame>
        <p:nvGraphicFramePr>
          <p:cNvPr id="98304" name="Object 0"/>
          <p:cNvGraphicFramePr>
            <a:graphicFrameLocks/>
          </p:cNvGraphicFramePr>
          <p:nvPr/>
        </p:nvGraphicFramePr>
        <p:xfrm>
          <a:off x="473075" y="1143000"/>
          <a:ext cx="8107363" cy="550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Document" r:id="rId3" imgW="6339544" imgH="4676976" progId="Word.Document.8">
                  <p:embed/>
                </p:oleObj>
              </mc:Choice>
              <mc:Fallback>
                <p:oleObj name="Document" r:id="rId3" imgW="6339544" imgH="4676976" progId="Word.Document.8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1143000"/>
                        <a:ext cx="8107363" cy="550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Next Class: Recursive Functions and Scope Rules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/>
              <a:t>Formal Arguments and </a:t>
            </a:r>
            <a:br>
              <a:rPr lang="en-US" dirty="0"/>
            </a:br>
            <a:r>
              <a:rPr lang="en-US" dirty="0"/>
              <a:t>Actual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Argument: </a:t>
            </a:r>
            <a:r>
              <a:rPr lang="en-US" dirty="0"/>
              <a:t>An argument is an expression which is passed to a function by its caller in order for the function to perform its task.</a:t>
            </a:r>
          </a:p>
          <a:p>
            <a:pPr algn="just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Actual arguments: </a:t>
            </a:r>
            <a:r>
              <a:rPr lang="en-US" dirty="0"/>
              <a:t>The arguments that are passed in a </a:t>
            </a:r>
            <a:r>
              <a:rPr lang="en-US" b="1" dirty="0"/>
              <a:t>function call </a:t>
            </a:r>
            <a:r>
              <a:rPr lang="en-US" dirty="0"/>
              <a:t>are called actual arguments. These arguments are defined in the calling function.</a:t>
            </a:r>
          </a:p>
          <a:p>
            <a:pPr algn="just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Formal arguments: </a:t>
            </a:r>
            <a:r>
              <a:rPr lang="en-US" dirty="0"/>
              <a:t>The formal arguments are the parameters/arguments in a </a:t>
            </a:r>
            <a:r>
              <a:rPr lang="en-US" b="1" dirty="0"/>
              <a:t>function declaration</a:t>
            </a:r>
            <a:r>
              <a:rPr lang="en-US" dirty="0"/>
              <a:t>. Formal arguments are a copy of the actual arguments. </a:t>
            </a:r>
          </a:p>
        </p:txBody>
      </p:sp>
    </p:spTree>
    <p:extLst>
      <p:ext uri="{BB962C8B-B14F-4D97-AF65-F5344CB8AC3E}">
        <p14:creationId xmlns:p14="http://schemas.microsoft.com/office/powerpoint/2010/main" val="307520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562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sum(int i, int j, int k); /*function prototype*/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main()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 = 5;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sum(3, 2 * a, a); // actual arguments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 0;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sum(int i, int j, int k)//formal arguments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s;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 = i + j + k; 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("sum is %d", s);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9315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Methods of passing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ways to call a function/to pass arguments to a function: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Call by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Call by reference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10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 by Value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 by value</a:t>
            </a:r>
          </a:p>
          <a:p>
            <a:pPr lvl="1"/>
            <a:r>
              <a:rPr lang="en-US" dirty="0"/>
              <a:t>In this method the values of actual arguments are copied to the formal arguments of the function.</a:t>
            </a:r>
          </a:p>
          <a:p>
            <a:pPr lvl="1"/>
            <a:r>
              <a:rPr lang="en-US" dirty="0"/>
              <a:t>Changes in function do not effect original</a:t>
            </a:r>
          </a:p>
          <a:p>
            <a:pPr lvl="1"/>
            <a:r>
              <a:rPr lang="en-US" dirty="0"/>
              <a:t>Use when function does not need to modify argument</a:t>
            </a:r>
          </a:p>
          <a:p>
            <a:pPr lvl="2"/>
            <a:r>
              <a:rPr lang="en-US" dirty="0"/>
              <a:t>Avoids accidental changes</a:t>
            </a:r>
          </a:p>
          <a:p>
            <a:pPr lvl="1"/>
            <a:r>
              <a:rPr lang="en-US" dirty="0"/>
              <a:t>The method of passing arguments by value is know as call by value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7037"/>
            <a:ext cx="8229600" cy="41449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cubeByValue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 n);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prototype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main( void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int number = 5;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initialize number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printf("The original value of number is %d", number);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cubeByValue</a:t>
            </a:r>
            <a:r>
              <a:rPr lang="en-US" sz="1800" b="1" dirty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(number)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pass number by value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printf( "\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nThe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new value of number is %d\n", number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end main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cubeByValue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int n )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return n*n*n;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//cube local variable n and return value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4840069"/>
            <a:ext cx="8229600" cy="6463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The original value of number is 5</a:t>
            </a:r>
          </a:p>
          <a:p>
            <a: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The new value of number is 5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Call by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address of actual argument are copied to the formal arguments. </a:t>
            </a:r>
          </a:p>
          <a:p>
            <a:pPr algn="just"/>
            <a:r>
              <a:rPr lang="en-US" dirty="0"/>
              <a:t>The called function uses the address to refer to the actual location. </a:t>
            </a:r>
          </a:p>
          <a:p>
            <a:pPr algn="just"/>
            <a:r>
              <a:rPr lang="en-US" dirty="0"/>
              <a:t>Changes made by the function are effective when the control returns to the calling function.</a:t>
            </a:r>
          </a:p>
          <a:p>
            <a:pPr lvl="1" algn="just"/>
            <a:r>
              <a:rPr lang="en-US" dirty="0"/>
              <a:t>If we want to make changes even in the actual arguments, then we use call by address</a:t>
            </a:r>
          </a:p>
        </p:txBody>
      </p:sp>
    </p:spTree>
    <p:extLst>
      <p:ext uri="{BB962C8B-B14F-4D97-AF65-F5344CB8AC3E}">
        <p14:creationId xmlns:p14="http://schemas.microsoft.com/office/powerpoint/2010/main" val="4236288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Address of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i=3;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089" t="54340" r="30796" b="23437"/>
          <a:stretch/>
        </p:blipFill>
        <p:spPr bwMode="auto">
          <a:xfrm>
            <a:off x="2286000" y="2108200"/>
            <a:ext cx="4699000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4114801"/>
            <a:ext cx="723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If we want to print the address of variable: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#include&lt;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i=3;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printf(“address of i=%d”, </a:t>
            </a:r>
            <a:r>
              <a:rPr lang="en-US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b="1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printf(“value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=%d”, i);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25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variable which stores address of another variable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int *p;</a:t>
            </a:r>
          </a:p>
          <a:p>
            <a:pPr marL="0" indent="0">
              <a:buNone/>
            </a:pPr>
            <a:r>
              <a:rPr lang="en-US" dirty="0"/>
              <a:t>	int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p= &amp;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*p gives </a:t>
            </a:r>
            <a:r>
              <a:rPr lang="en-US" b="1" dirty="0"/>
              <a:t>value</a:t>
            </a:r>
            <a:r>
              <a:rPr lang="en-US" dirty="0"/>
              <a:t> at address stored in p.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int *p means p is containing an address of variable on which an integer is stored</a:t>
            </a:r>
          </a:p>
        </p:txBody>
      </p:sp>
    </p:spTree>
    <p:extLst>
      <p:ext uri="{BB962C8B-B14F-4D97-AF65-F5344CB8AC3E}">
        <p14:creationId xmlns:p14="http://schemas.microsoft.com/office/powerpoint/2010/main" val="1196282728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229</TotalTime>
  <Words>910</Words>
  <Application>Microsoft Office PowerPoint</Application>
  <PresentationFormat>On-screen Show (4:3)</PresentationFormat>
  <Paragraphs>122</Paragraphs>
  <Slides>14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Arial Black</vt:lpstr>
      <vt:lpstr>Arial Rounded MT Bold</vt:lpstr>
      <vt:lpstr>AvantGarde</vt:lpstr>
      <vt:lpstr>Bradley Hand ITC</vt:lpstr>
      <vt:lpstr>Calibri</vt:lpstr>
      <vt:lpstr>Courier New</vt:lpstr>
      <vt:lpstr>Lucida Console</vt:lpstr>
      <vt:lpstr>Wingdings</vt:lpstr>
      <vt:lpstr>Lpu theme final with copyright</vt:lpstr>
      <vt:lpstr>Document</vt:lpstr>
      <vt:lpstr>PowerPoint Presentation</vt:lpstr>
      <vt:lpstr>Formal Arguments and  Actual Arguments</vt:lpstr>
      <vt:lpstr>PowerPoint Presentation</vt:lpstr>
      <vt:lpstr>Methods of passing arguments</vt:lpstr>
      <vt:lpstr>Call by Value</vt:lpstr>
      <vt:lpstr>PowerPoint Presentation</vt:lpstr>
      <vt:lpstr>Call by reference</vt:lpstr>
      <vt:lpstr>Address of variable</vt:lpstr>
      <vt:lpstr>Pointers</vt:lpstr>
      <vt:lpstr>Calling Functions by Reference </vt:lpstr>
      <vt:lpstr>PowerPoint Presentation</vt:lpstr>
      <vt:lpstr>Header Files</vt:lpstr>
      <vt:lpstr>Header Files</vt:lpstr>
      <vt:lpstr>Next Class: Recursive Functions and Scope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CSE101-Lec#14</dc:title>
  <dc:creator>Shilpa</dc:creator>
  <cp:lastModifiedBy>shilpa9888679493@outlook.com</cp:lastModifiedBy>
  <cp:revision>17</cp:revision>
  <dcterms:created xsi:type="dcterms:W3CDTF">2014-05-22T19:16:41Z</dcterms:created>
  <dcterms:modified xsi:type="dcterms:W3CDTF">2020-08-15T07:29:40Z</dcterms:modified>
</cp:coreProperties>
</file>