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6"/>
  </p:notesMasterIdLst>
  <p:sldIdLst>
    <p:sldId id="282" r:id="rId2"/>
    <p:sldId id="259" r:id="rId3"/>
    <p:sldId id="261" r:id="rId4"/>
    <p:sldId id="264" r:id="rId5"/>
    <p:sldId id="269" r:id="rId6"/>
    <p:sldId id="279" r:id="rId7"/>
    <p:sldId id="280" r:id="rId8"/>
    <p:sldId id="266" r:id="rId9"/>
    <p:sldId id="270" r:id="rId10"/>
    <p:sldId id="277" r:id="rId11"/>
    <p:sldId id="278" r:id="rId12"/>
    <p:sldId id="272" r:id="rId13"/>
    <p:sldId id="28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Lecture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Content of next lecture</a:t>
            </a:r>
          </a:p>
        </p:txBody>
      </p:sp>
    </p:spTree>
    <p:extLst>
      <p:ext uri="{BB962C8B-B14F-4D97-AF65-F5344CB8AC3E}">
        <p14:creationId xmlns:p14="http://schemas.microsoft.com/office/powerpoint/2010/main" val="23311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  <p:sldLayoutId id="2147483790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A0D5-AFC0-4993-BD67-4EB41003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A9C1E-4BF9-4CA7-BF92-42EE1513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28812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number of any given position</a:t>
            </a:r>
          </a:p>
        </p:txBody>
      </p:sp>
      <p:pic>
        <p:nvPicPr>
          <p:cNvPr id="2115" name="Picture 67" descr="C:\Users\sanjeev\Pictures\c15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6024" b="5874"/>
          <a:stretch/>
        </p:blipFill>
        <p:spPr bwMode="auto">
          <a:xfrm>
            <a:off x="0" y="1628800"/>
            <a:ext cx="6444208" cy="494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number of any given position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725144"/>
            <a:ext cx="8676456" cy="1599456"/>
            <a:chOff x="0" y="4725144"/>
            <a:chExt cx="8676456" cy="159945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0" y="4725144"/>
              <a:ext cx="6264696" cy="15994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Fibonacci( 0 ) = 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or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Fibonacci( 1 ) =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or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20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Fibonacci( 20 ) = 6765</a:t>
              </a:r>
            </a:p>
          </p:txBody>
        </p:sp>
        <p:sp>
          <p:nvSpPr>
            <p:cNvPr id="8" name="Content Placeholder 7"/>
            <p:cNvSpPr txBox="1">
              <a:spLocks/>
            </p:cNvSpPr>
            <p:nvPr/>
          </p:nvSpPr>
          <p:spPr>
            <a:xfrm>
              <a:off x="6649888" y="5023717"/>
              <a:ext cx="2026568" cy="7815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  <p:pic>
        <p:nvPicPr>
          <p:cNvPr id="4161" name="Picture 65" descr="C:\Users\sanjeev\Pictures\c15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" b="8524"/>
          <a:stretch/>
        </p:blipFill>
        <p:spPr bwMode="auto">
          <a:xfrm>
            <a:off x="0" y="1628800"/>
            <a:ext cx="6444208" cy="29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vs. Iteration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Repetition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Iteration:  explicit loop(</a:t>
            </a:r>
            <a:r>
              <a:rPr lang="en-US" dirty="0" err="1">
                <a:solidFill>
                  <a:schemeClr val="accent1"/>
                </a:solidFill>
              </a:rPr>
              <a:t>for,while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Recursion:  repeated function calls</a:t>
            </a:r>
          </a:p>
          <a:p>
            <a:r>
              <a:rPr lang="en-US" dirty="0">
                <a:solidFill>
                  <a:schemeClr val="accent1"/>
                </a:solidFill>
              </a:rPr>
              <a:t>Termination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Iteration: loop condition fails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Recursion: base case reached</a:t>
            </a:r>
          </a:p>
          <a:p>
            <a:r>
              <a:rPr lang="en-US" dirty="0">
                <a:solidFill>
                  <a:schemeClr val="accent1"/>
                </a:solidFill>
              </a:rPr>
              <a:t>Both can have infinite loops</a:t>
            </a:r>
          </a:p>
          <a:p>
            <a:r>
              <a:rPr lang="en-US" dirty="0">
                <a:solidFill>
                  <a:schemeClr val="accent1"/>
                </a:solidFill>
              </a:rPr>
              <a:t>Balance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Choice between performance (iteration) and good software engineering (recursion)</a:t>
            </a:r>
          </a:p>
        </p:txBody>
      </p:sp>
    </p:spTree>
    <p:extLst>
      <p:ext uri="{BB962C8B-B14F-4D97-AF65-F5344CB8AC3E}">
        <p14:creationId xmlns:p14="http://schemas.microsoft.com/office/powerpoint/2010/main" val="2807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Rules for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 recursion, it is essential to call a function itself</a:t>
            </a:r>
          </a:p>
          <a:p>
            <a:pPr marL="514350" indent="-514350">
              <a:buAutoNum type="arabicPeriod"/>
            </a:pPr>
            <a:r>
              <a:rPr lang="en-US" dirty="0"/>
              <a:t>Only the user defined function can be involved in the recursion. Library function cannot be involved in recursion because their source code cannot be viewed</a:t>
            </a:r>
          </a:p>
          <a:p>
            <a:pPr marL="514350" indent="-514350">
              <a:buAutoNum type="arabicPeriod"/>
            </a:pPr>
            <a:r>
              <a:rPr lang="en-US" dirty="0"/>
              <a:t>A recursive function can be invoked by itself or by other function.</a:t>
            </a:r>
          </a:p>
          <a:p>
            <a:pPr marL="514350" indent="-514350">
              <a:buAutoNum type="arabicPeriod"/>
            </a:pPr>
            <a:r>
              <a:rPr lang="en-US" dirty="0"/>
              <a:t>To stop recursive function, it is necessary to base recursion on some condition, and proper termination statement such as exit() or return</a:t>
            </a:r>
          </a:p>
          <a:p>
            <a:pPr marL="514350" indent="-514350">
              <a:buAutoNum type="arabicPeriod"/>
            </a:pPr>
            <a:r>
              <a:rPr lang="en-US" dirty="0"/>
              <a:t>The user defined function main() can be invoked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152820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916238" y="3140447"/>
            <a:ext cx="4620288" cy="7206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916238" y="4004494"/>
            <a:ext cx="4620288" cy="165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Life and existence of a variable   …??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28477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  <a:p>
            <a:r>
              <a:rPr lang="en-US" dirty="0">
                <a:solidFill>
                  <a:schemeClr val="accent1"/>
                </a:solidFill>
              </a:rPr>
              <a:t>Examples of recursion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factorial of a number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Fibonacci series up to nth term </a:t>
            </a:r>
          </a:p>
          <a:p>
            <a:r>
              <a:rPr lang="en-US" dirty="0">
                <a:solidFill>
                  <a:schemeClr val="accent1"/>
                </a:solidFill>
              </a:rPr>
              <a:t>Recursion Vs Iteration</a:t>
            </a:r>
          </a:p>
        </p:txBody>
      </p:sp>
    </p:spTree>
    <p:extLst>
      <p:ext uri="{BB962C8B-B14F-4D97-AF65-F5344CB8AC3E}">
        <p14:creationId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Recursive functions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Functions that call themselves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Can only solve a base case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Divide a problem up into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 do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cannot do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What it cannot do resembles original problem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The function launches a new copy of itself (recursion step) to solve what it cannot do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 base case gets solved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Gets plugged in, works its way up and solves whole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090"/>
            <a:ext cx="2724150" cy="55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Factorial of a number in mathematics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5! = 5 * 4 * 3 * 2 * 1</a:t>
            </a:r>
          </a:p>
          <a:p>
            <a:r>
              <a:rPr lang="en-US" dirty="0">
                <a:solidFill>
                  <a:schemeClr val="accent1"/>
                </a:solidFill>
              </a:rPr>
              <a:t>Another method we have studied is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For 5!, we write 5! = 5 * 4!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4!, 4! = 4 * 3!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3!, 3! = 3 * 2!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2!, 2! = 2 * 1!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1!, 1! = 1 * 0!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And if its comes to 0, </a:t>
            </a:r>
            <a:endParaRPr lang="en-US" sz="2200" dirty="0">
              <a:latin typeface="Lucida Console" pitchFamily="49" charset="0"/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 		0!=1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Solve base case (</a:t>
            </a:r>
            <a:r>
              <a:rPr lang="en-US" sz="2000" dirty="0">
                <a:latin typeface="Lucida Console" pitchFamily="49" charset="0"/>
              </a:rPr>
              <a:t>1! = 0! = 1</a:t>
            </a:r>
            <a:r>
              <a:rPr lang="en-US" dirty="0"/>
              <a:t>) 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5436096" y="3658209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21443582">
            <a:off x="6020534" y="3311355"/>
            <a:ext cx="360040" cy="49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5436096" y="4102830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5436096" y="4594313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92280" y="2564904"/>
            <a:ext cx="1911697" cy="2664297"/>
            <a:chOff x="7092280" y="2564904"/>
            <a:chExt cx="1911697" cy="2664297"/>
          </a:xfrm>
        </p:grpSpPr>
        <p:grpSp>
          <p:nvGrpSpPr>
            <p:cNvPr id="43" name="Group 42"/>
            <p:cNvGrpSpPr/>
            <p:nvPr/>
          </p:nvGrpSpPr>
          <p:grpSpPr>
            <a:xfrm>
              <a:off x="7092280" y="3131676"/>
              <a:ext cx="1368152" cy="1940323"/>
              <a:chOff x="7092280" y="3131676"/>
              <a:chExt cx="1368152" cy="1940323"/>
            </a:xfrm>
          </p:grpSpPr>
          <p:sp>
            <p:nvSpPr>
              <p:cNvPr id="34" name="Curved Left Arrow 33"/>
              <p:cNvSpPr/>
              <p:nvPr/>
            </p:nvSpPr>
            <p:spPr>
              <a:xfrm>
                <a:off x="7092280" y="4653136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urved Left Arrow 34"/>
              <p:cNvSpPr/>
              <p:nvPr/>
            </p:nvSpPr>
            <p:spPr>
              <a:xfrm>
                <a:off x="7092280" y="4149080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urved Left Arrow 35"/>
              <p:cNvSpPr/>
              <p:nvPr/>
            </p:nvSpPr>
            <p:spPr>
              <a:xfrm>
                <a:off x="7092280" y="3645024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urved Left Arrow 36"/>
              <p:cNvSpPr/>
              <p:nvPr/>
            </p:nvSpPr>
            <p:spPr>
              <a:xfrm>
                <a:off x="7092280" y="3154153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12360" y="470266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12360" y="435581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12360" y="399577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1236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12360" y="313167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120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388424" y="2564904"/>
              <a:ext cx="615553" cy="26642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Values returned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 animBg="1"/>
      <p:bldP spid="2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4" y="1757838"/>
            <a:ext cx="7660129" cy="33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 code)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factorial of first 10 numbers</a:t>
            </a:r>
          </a:p>
        </p:txBody>
      </p:sp>
      <p:pic>
        <p:nvPicPr>
          <p:cNvPr id="5174" name="Picture 54" descr="C:\Users\sanjeev\Pictures\c15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7774" b="13589"/>
          <a:stretch/>
        </p:blipFill>
        <p:spPr bwMode="auto">
          <a:xfrm>
            <a:off x="0" y="1628800"/>
            <a:ext cx="6444208" cy="41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 code)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60232" y="1600201"/>
            <a:ext cx="2026568" cy="2935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factorial of first 10 numbers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" y="4535636"/>
            <a:ext cx="8686799" cy="1917700"/>
            <a:chOff x="1" y="4535636"/>
            <a:chExt cx="8686799" cy="1917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" y="4535636"/>
              <a:ext cx="6444208" cy="19177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1! =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2! = 2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3! = 6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4! = 24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5! = 120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6! = 720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7! = 5040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8! = 40320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9! = 362880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10! = 3628800 </a:t>
              </a:r>
              <a:endParaRPr lang="en-US" sz="1200" b="1" dirty="0">
                <a:latin typeface="Lucida Console" pitchFamily="49" charset="0"/>
              </a:endParaRPr>
            </a:p>
          </p:txBody>
        </p:sp>
        <p:sp>
          <p:nvSpPr>
            <p:cNvPr id="10" name="Content Placeholder 7"/>
            <p:cNvSpPr txBox="1">
              <a:spLocks/>
            </p:cNvSpPr>
            <p:nvPr/>
          </p:nvSpPr>
          <p:spPr>
            <a:xfrm>
              <a:off x="6660232" y="4591669"/>
              <a:ext cx="2026568" cy="7815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  <p:pic>
        <p:nvPicPr>
          <p:cNvPr id="6199" name="Picture 55" descr="C:\Users\sanjeev\Pictures\c15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b="7750"/>
          <a:stretch/>
        </p:blipFill>
        <p:spPr bwMode="auto">
          <a:xfrm>
            <a:off x="0" y="1628800"/>
            <a:ext cx="6444209" cy="28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Fibonacci series: …?? </a:t>
            </a:r>
          </a:p>
          <a:p>
            <a:r>
              <a:rPr lang="en-US" dirty="0">
                <a:solidFill>
                  <a:schemeClr val="accent1"/>
                </a:solidFill>
              </a:rPr>
              <a:t>0, 1, 1, 2, 3, 5, 8...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number is the sum of the previous two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solved recursively: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fib( n ) = fib( n - 1 ) + fib( n – 2 )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for the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long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- 1)+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43047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of recursive calls to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() function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094184" y="2682900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br>
              <a:rPr lang="en-US" sz="1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734</TotalTime>
  <Words>657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Lpu theme final with copyright</vt:lpstr>
      <vt:lpstr>PowerPoint Presentation</vt:lpstr>
      <vt:lpstr>Outline</vt:lpstr>
      <vt:lpstr>Recursion</vt:lpstr>
      <vt:lpstr>Recursion example (factorial)</vt:lpstr>
      <vt:lpstr>Recursion example (factorial)</vt:lpstr>
      <vt:lpstr>Recursion example (factorial code)</vt:lpstr>
      <vt:lpstr>Recursion example (factorial code)</vt:lpstr>
      <vt:lpstr>Recursion example (fibonacci)</vt:lpstr>
      <vt:lpstr>Recursion example (fibonacci)</vt:lpstr>
      <vt:lpstr>Recursion example (fibonacci code)</vt:lpstr>
      <vt:lpstr>Recursion example (fibonacci code)</vt:lpstr>
      <vt:lpstr>Recursion vs. Iteration</vt:lpstr>
      <vt:lpstr>Rules for recursive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Shilpa</dc:creator>
  <cp:lastModifiedBy>shilpa9888679493@outlook.com</cp:lastModifiedBy>
  <cp:revision>143</cp:revision>
  <dcterms:created xsi:type="dcterms:W3CDTF">2014-05-22T12:04:07Z</dcterms:created>
  <dcterms:modified xsi:type="dcterms:W3CDTF">2020-08-15T07:31:10Z</dcterms:modified>
</cp:coreProperties>
</file>