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1"/>
  </p:notesMasterIdLst>
  <p:sldIdLst>
    <p:sldId id="316" r:id="rId2"/>
    <p:sldId id="293" r:id="rId3"/>
    <p:sldId id="294" r:id="rId4"/>
    <p:sldId id="284" r:id="rId5"/>
    <p:sldId id="285" r:id="rId6"/>
    <p:sldId id="276" r:id="rId7"/>
    <p:sldId id="305" r:id="rId8"/>
    <p:sldId id="295" r:id="rId9"/>
    <p:sldId id="296" r:id="rId10"/>
    <p:sldId id="298" r:id="rId11"/>
    <p:sldId id="306" r:id="rId12"/>
    <p:sldId id="315" r:id="rId13"/>
    <p:sldId id="307" r:id="rId14"/>
    <p:sldId id="308" r:id="rId15"/>
    <p:sldId id="309" r:id="rId16"/>
    <p:sldId id="310" r:id="rId17"/>
    <p:sldId id="311" r:id="rId18"/>
    <p:sldId id="312" r:id="rId19"/>
    <p:sldId id="30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9A"/>
    <a:srgbClr val="C61055"/>
    <a:srgbClr val="7DFFB8"/>
    <a:srgbClr val="FF3F9F"/>
    <a:srgbClr val="FF53A9"/>
    <a:srgbClr val="B32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25" autoAdjust="0"/>
  </p:normalViewPr>
  <p:slideViewPr>
    <p:cSldViewPr>
      <p:cViewPr varScale="1">
        <p:scale>
          <a:sx n="67" d="100"/>
          <a:sy n="67" d="100"/>
        </p:scale>
        <p:origin x="126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Relationship Id="rId4" Type="http://schemas.openxmlformats.org/officeDocument/2006/relationships/image" Target="../media/image1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Relationship Id="rId4" Type="http://schemas.openxmlformats.org/officeDocument/2006/relationships/image" Target="../media/image1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75928-AE38-4B96-80C4-CD55E3357F6A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75CCA4-ADD5-455E-81D8-AC2EDA171629}">
      <dgm:prSet phldrT="[Text]"/>
      <dgm:spPr/>
      <dgm:t>
        <a:bodyPr/>
        <a:lstStyle/>
        <a:p>
          <a:r>
            <a:rPr lang="en-US" dirty="0"/>
            <a:t>Header for tires</a:t>
          </a:r>
        </a:p>
      </dgm:t>
    </dgm:pt>
    <dgm:pt modelId="{8D79CD3F-30AD-48C7-89B9-85BFDF0A16A5}" type="parTrans" cxnId="{74F2FD14-5755-41BD-9321-80C92ED02DBB}">
      <dgm:prSet/>
      <dgm:spPr/>
      <dgm:t>
        <a:bodyPr/>
        <a:lstStyle/>
        <a:p>
          <a:endParaRPr lang="en-US"/>
        </a:p>
      </dgm:t>
    </dgm:pt>
    <dgm:pt modelId="{6057A109-EA42-4B05-946B-921BAE516503}" type="sibTrans" cxnId="{74F2FD14-5755-41BD-9321-80C92ED02DBB}">
      <dgm:prSet/>
      <dgm:spPr/>
      <dgm:t>
        <a:bodyPr/>
        <a:lstStyle/>
        <a:p>
          <a:endParaRPr lang="en-US"/>
        </a:p>
      </dgm:t>
    </dgm:pt>
    <dgm:pt modelId="{2854C2CD-2A2C-41BB-AD9C-CA4F5D3C8F87}">
      <dgm:prSet phldrT="[Text]"/>
      <dgm:spPr/>
      <dgm:t>
        <a:bodyPr/>
        <a:lstStyle/>
        <a:p>
          <a:r>
            <a:rPr lang="en-US" dirty="0"/>
            <a:t>Header for oil</a:t>
          </a:r>
        </a:p>
      </dgm:t>
    </dgm:pt>
    <dgm:pt modelId="{90C4A5ED-B7EA-49B9-BB1B-7FF2F414CD50}" type="parTrans" cxnId="{93335A7C-870A-48E1-8EED-858A21F3A8FD}">
      <dgm:prSet/>
      <dgm:spPr/>
      <dgm:t>
        <a:bodyPr/>
        <a:lstStyle/>
        <a:p>
          <a:endParaRPr lang="en-US"/>
        </a:p>
      </dgm:t>
    </dgm:pt>
    <dgm:pt modelId="{07681412-730C-469B-A53D-AFBA028DC2F9}" type="sibTrans" cxnId="{93335A7C-870A-48E1-8EED-858A21F3A8FD}">
      <dgm:prSet/>
      <dgm:spPr/>
      <dgm:t>
        <a:bodyPr/>
        <a:lstStyle/>
        <a:p>
          <a:endParaRPr lang="en-US"/>
        </a:p>
      </dgm:t>
    </dgm:pt>
    <dgm:pt modelId="{FCF2142C-473D-4998-B23F-D904DB67BCE2}">
      <dgm:prSet phldrT="[Text]"/>
      <dgm:spPr/>
      <dgm:t>
        <a:bodyPr/>
        <a:lstStyle/>
        <a:p>
          <a:r>
            <a:rPr lang="en-US" dirty="0"/>
            <a:t>Header for speakers</a:t>
          </a:r>
        </a:p>
      </dgm:t>
    </dgm:pt>
    <dgm:pt modelId="{98554A6C-E57C-49CB-9D5E-D18A53CDF781}" type="parTrans" cxnId="{9826E858-F339-4F29-9E8A-B43BDAADFFDF}">
      <dgm:prSet/>
      <dgm:spPr/>
      <dgm:t>
        <a:bodyPr/>
        <a:lstStyle/>
        <a:p>
          <a:endParaRPr lang="en-US"/>
        </a:p>
      </dgm:t>
    </dgm:pt>
    <dgm:pt modelId="{3CB0EE27-A78A-4098-A1EF-52B6B253FAB3}" type="sibTrans" cxnId="{9826E858-F339-4F29-9E8A-B43BDAADFFDF}">
      <dgm:prSet/>
      <dgm:spPr/>
      <dgm:t>
        <a:bodyPr/>
        <a:lstStyle/>
        <a:p>
          <a:endParaRPr lang="en-US"/>
        </a:p>
      </dgm:t>
    </dgm:pt>
    <dgm:pt modelId="{2509D3A6-D4D8-4F68-B8FC-AC6A3892BC08}">
      <dgm:prSet phldrT="[Text]" custT="1"/>
      <dgm:spPr>
        <a:solidFill>
          <a:srgbClr val="FF0000">
            <a:alpha val="27000"/>
          </a:srgbClr>
        </a:solidFill>
      </dgm:spPr>
      <dgm:t>
        <a:bodyPr/>
        <a:lstStyle/>
        <a:p>
          <a:endParaRPr lang="en-US" sz="2400" dirty="0">
            <a:solidFill>
              <a:srgbClr val="FF0000"/>
            </a:solidFill>
          </a:endParaRPr>
        </a:p>
      </dgm:t>
    </dgm:pt>
    <dgm:pt modelId="{DAFE9F94-6F1E-4D1A-85C3-9B1B6D840FB4}" type="sibTrans" cxnId="{0045984A-1D66-4C47-8E7D-E85308B55C7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  <dgm:t>
        <a:bodyPr/>
        <a:lstStyle/>
        <a:p>
          <a:endParaRPr lang="en-US"/>
        </a:p>
      </dgm:t>
    </dgm:pt>
    <dgm:pt modelId="{764952AE-AB6B-4141-9C75-257420F92956}" type="parTrans" cxnId="{0045984A-1D66-4C47-8E7D-E85308B55C78}">
      <dgm:prSet/>
      <dgm:spPr/>
      <dgm:t>
        <a:bodyPr/>
        <a:lstStyle/>
        <a:p>
          <a:endParaRPr lang="en-US"/>
        </a:p>
      </dgm:t>
    </dgm:pt>
    <dgm:pt modelId="{D8AF30FC-6C6B-4E2E-AB83-3498C5211417}" type="pres">
      <dgm:prSet presAssocID="{E2875928-AE38-4B96-80C4-CD55E3357F6A}" presName="Name0" presStyleCnt="0">
        <dgm:presLayoutVars>
          <dgm:dir/>
        </dgm:presLayoutVars>
      </dgm:prSet>
      <dgm:spPr/>
    </dgm:pt>
    <dgm:pt modelId="{F554B72D-3F01-4FE3-ACBF-C224325889C7}" type="pres">
      <dgm:prSet presAssocID="{DAFE9F94-6F1E-4D1A-85C3-9B1B6D840FB4}" presName="picture_1" presStyleLbl="bgImgPlace1" presStyleIdx="0" presStyleCnt="1"/>
      <dgm:spPr/>
    </dgm:pt>
    <dgm:pt modelId="{2F568F6A-2AF2-408F-893B-FD47FE05CE01}" type="pres">
      <dgm:prSet presAssocID="{2509D3A6-D4D8-4F68-B8FC-AC6A3892BC08}" presName="text_1" presStyleLbl="node1" presStyleIdx="0" presStyleCnt="0" custScaleX="131405" custScaleY="39689" custLinFactNeighborX="12033" custLinFactNeighborY="44722">
        <dgm:presLayoutVars>
          <dgm:bulletEnabled val="1"/>
        </dgm:presLayoutVars>
      </dgm:prSet>
      <dgm:spPr/>
    </dgm:pt>
    <dgm:pt modelId="{8C3B2131-4466-494A-AFDA-DCCE5DBB10A8}" type="pres">
      <dgm:prSet presAssocID="{E2875928-AE38-4B96-80C4-CD55E3357F6A}" presName="linV" presStyleCnt="0"/>
      <dgm:spPr/>
    </dgm:pt>
    <dgm:pt modelId="{67FEFBA1-87A8-49EE-981D-0DA4B500C311}" type="pres">
      <dgm:prSet presAssocID="{EA75CCA4-ADD5-455E-81D8-AC2EDA171629}" presName="pair" presStyleCnt="0"/>
      <dgm:spPr/>
    </dgm:pt>
    <dgm:pt modelId="{6567C167-3430-4FF8-BF09-9263CC9DDD23}" type="pres">
      <dgm:prSet presAssocID="{EA75CCA4-ADD5-455E-81D8-AC2EDA171629}" presName="spaceH" presStyleLbl="node1" presStyleIdx="0" presStyleCnt="0"/>
      <dgm:spPr/>
    </dgm:pt>
    <dgm:pt modelId="{9876E72A-2C23-4A7E-AF28-5CC1117E4F91}" type="pres">
      <dgm:prSet presAssocID="{EA75CCA4-ADD5-455E-81D8-AC2EDA171629}" presName="desPictures" presStyleLbl="alignImgPlac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FF0000"/>
          </a:solidFill>
        </a:ln>
      </dgm:spPr>
    </dgm:pt>
    <dgm:pt modelId="{201C1291-1315-47A5-AE97-E24E5105F4E7}" type="pres">
      <dgm:prSet presAssocID="{EA75CCA4-ADD5-455E-81D8-AC2EDA171629}" presName="desTextWrapper" presStyleCnt="0"/>
      <dgm:spPr/>
    </dgm:pt>
    <dgm:pt modelId="{C87BC05C-CC3C-4B89-8432-4E7949E7EDCD}" type="pres">
      <dgm:prSet presAssocID="{EA75CCA4-ADD5-455E-81D8-AC2EDA171629}" presName="desText" presStyleLbl="revTx" presStyleIdx="0" presStyleCnt="3">
        <dgm:presLayoutVars>
          <dgm:bulletEnabled val="1"/>
        </dgm:presLayoutVars>
      </dgm:prSet>
      <dgm:spPr/>
    </dgm:pt>
    <dgm:pt modelId="{0C2AB1C0-9903-4082-A079-D657222EA3AF}" type="pres">
      <dgm:prSet presAssocID="{6057A109-EA42-4B05-946B-921BAE516503}" presName="spaceV" presStyleCnt="0"/>
      <dgm:spPr/>
    </dgm:pt>
    <dgm:pt modelId="{324F8A07-9E80-4382-A049-E795DF12BB9C}" type="pres">
      <dgm:prSet presAssocID="{2854C2CD-2A2C-41BB-AD9C-CA4F5D3C8F87}" presName="pair" presStyleCnt="0"/>
      <dgm:spPr/>
    </dgm:pt>
    <dgm:pt modelId="{42ACE709-49A1-40D9-8A33-B5F82459CE13}" type="pres">
      <dgm:prSet presAssocID="{2854C2CD-2A2C-41BB-AD9C-CA4F5D3C8F87}" presName="spaceH" presStyleLbl="node1" presStyleIdx="0" presStyleCnt="0"/>
      <dgm:spPr/>
    </dgm:pt>
    <dgm:pt modelId="{5FF61D5B-4825-44E6-99F6-D67B5E103F54}" type="pres">
      <dgm:prSet presAssocID="{2854C2CD-2A2C-41BB-AD9C-CA4F5D3C8F87}" presName="desPictures" presStyleLbl="alignImgPlac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solidFill>
            <a:srgbClr val="FF0000"/>
          </a:solidFill>
        </a:ln>
      </dgm:spPr>
    </dgm:pt>
    <dgm:pt modelId="{E9BDFDE0-6BA7-4364-A66B-43E10B920D3B}" type="pres">
      <dgm:prSet presAssocID="{2854C2CD-2A2C-41BB-AD9C-CA4F5D3C8F87}" presName="desTextWrapper" presStyleCnt="0"/>
      <dgm:spPr/>
    </dgm:pt>
    <dgm:pt modelId="{D8746CED-240B-4EAB-9A8E-CC4F5717D931}" type="pres">
      <dgm:prSet presAssocID="{2854C2CD-2A2C-41BB-AD9C-CA4F5D3C8F87}" presName="desText" presStyleLbl="revTx" presStyleIdx="1" presStyleCnt="3">
        <dgm:presLayoutVars>
          <dgm:bulletEnabled val="1"/>
        </dgm:presLayoutVars>
      </dgm:prSet>
      <dgm:spPr/>
    </dgm:pt>
    <dgm:pt modelId="{0BF0E4C2-0C3D-4725-B153-B09DC23680C7}" type="pres">
      <dgm:prSet presAssocID="{07681412-730C-469B-A53D-AFBA028DC2F9}" presName="spaceV" presStyleCnt="0"/>
      <dgm:spPr/>
    </dgm:pt>
    <dgm:pt modelId="{63C12F14-D60D-48B8-AEC9-A678BDA113A5}" type="pres">
      <dgm:prSet presAssocID="{FCF2142C-473D-4998-B23F-D904DB67BCE2}" presName="pair" presStyleCnt="0"/>
      <dgm:spPr/>
    </dgm:pt>
    <dgm:pt modelId="{EE5917E6-3130-4CC4-A645-7BCD3D23C4F0}" type="pres">
      <dgm:prSet presAssocID="{FCF2142C-473D-4998-B23F-D904DB67BCE2}" presName="spaceH" presStyleLbl="node1" presStyleIdx="0" presStyleCnt="0"/>
      <dgm:spPr/>
    </dgm:pt>
    <dgm:pt modelId="{CB8A6E0F-EF86-4D98-A0B3-FB184D74D81F}" type="pres">
      <dgm:prSet presAssocID="{FCF2142C-473D-4998-B23F-D904DB67BCE2}" presName="desPictures" presStyleLbl="alignImgPlace1" presStyleIdx="2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solidFill>
            <a:srgbClr val="FF0000"/>
          </a:solidFill>
        </a:ln>
      </dgm:spPr>
    </dgm:pt>
    <dgm:pt modelId="{E2555A33-B3A2-49CB-81CE-284CDDB2F73A}" type="pres">
      <dgm:prSet presAssocID="{FCF2142C-473D-4998-B23F-D904DB67BCE2}" presName="desTextWrapper" presStyleCnt="0"/>
      <dgm:spPr/>
    </dgm:pt>
    <dgm:pt modelId="{629AA05B-33A5-4BAF-A7B0-1D3F655397A0}" type="pres">
      <dgm:prSet presAssocID="{FCF2142C-473D-4998-B23F-D904DB67BCE2}" presName="desText" presStyleLbl="revTx" presStyleIdx="2" presStyleCnt="3">
        <dgm:presLayoutVars>
          <dgm:bulletEnabled val="1"/>
        </dgm:presLayoutVars>
      </dgm:prSet>
      <dgm:spPr/>
    </dgm:pt>
    <dgm:pt modelId="{A08B6E9A-3CA3-44E7-8E0E-116989CA5606}" type="pres">
      <dgm:prSet presAssocID="{E2875928-AE38-4B96-80C4-CD55E3357F6A}" presName="maxNode" presStyleCnt="0"/>
      <dgm:spPr/>
    </dgm:pt>
    <dgm:pt modelId="{A6A8642C-8953-4EA8-8BCC-819F468FC124}" type="pres">
      <dgm:prSet presAssocID="{E2875928-AE38-4B96-80C4-CD55E3357F6A}" presName="Name33" presStyleCnt="0"/>
      <dgm:spPr/>
    </dgm:pt>
  </dgm:ptLst>
  <dgm:cxnLst>
    <dgm:cxn modelId="{74F2FD14-5755-41BD-9321-80C92ED02DBB}" srcId="{E2875928-AE38-4B96-80C4-CD55E3357F6A}" destId="{EA75CCA4-ADD5-455E-81D8-AC2EDA171629}" srcOrd="1" destOrd="0" parTransId="{8D79CD3F-30AD-48C7-89B9-85BFDF0A16A5}" sibTransId="{6057A109-EA42-4B05-946B-921BAE516503}"/>
    <dgm:cxn modelId="{925B5341-BC7E-47C8-B2FF-208C2298F263}" type="presOf" srcId="{2854C2CD-2A2C-41BB-AD9C-CA4F5D3C8F87}" destId="{D8746CED-240B-4EAB-9A8E-CC4F5717D931}" srcOrd="0" destOrd="0" presId="urn:microsoft.com/office/officeart/2008/layout/AccentedPicture"/>
    <dgm:cxn modelId="{0045984A-1D66-4C47-8E7D-E85308B55C78}" srcId="{E2875928-AE38-4B96-80C4-CD55E3357F6A}" destId="{2509D3A6-D4D8-4F68-B8FC-AC6A3892BC08}" srcOrd="0" destOrd="0" parTransId="{764952AE-AB6B-4141-9C75-257420F92956}" sibTransId="{DAFE9F94-6F1E-4D1A-85C3-9B1B6D840FB4}"/>
    <dgm:cxn modelId="{9826E858-F339-4F29-9E8A-B43BDAADFFDF}" srcId="{E2875928-AE38-4B96-80C4-CD55E3357F6A}" destId="{FCF2142C-473D-4998-B23F-D904DB67BCE2}" srcOrd="3" destOrd="0" parTransId="{98554A6C-E57C-49CB-9D5E-D18A53CDF781}" sibTransId="{3CB0EE27-A78A-4098-A1EF-52B6B253FAB3}"/>
    <dgm:cxn modelId="{93335A7C-870A-48E1-8EED-858A21F3A8FD}" srcId="{E2875928-AE38-4B96-80C4-CD55E3357F6A}" destId="{2854C2CD-2A2C-41BB-AD9C-CA4F5D3C8F87}" srcOrd="2" destOrd="0" parTransId="{90C4A5ED-B7EA-49B9-BB1B-7FF2F414CD50}" sibTransId="{07681412-730C-469B-A53D-AFBA028DC2F9}"/>
    <dgm:cxn modelId="{F26B109B-6711-4561-9636-0C5476D241AD}" type="presOf" srcId="{EA75CCA4-ADD5-455E-81D8-AC2EDA171629}" destId="{C87BC05C-CC3C-4B89-8432-4E7949E7EDCD}" srcOrd="0" destOrd="0" presId="urn:microsoft.com/office/officeart/2008/layout/AccentedPicture"/>
    <dgm:cxn modelId="{4FE17AA1-A7F2-4F23-8F9F-0F74DAEDFC19}" type="presOf" srcId="{FCF2142C-473D-4998-B23F-D904DB67BCE2}" destId="{629AA05B-33A5-4BAF-A7B0-1D3F655397A0}" srcOrd="0" destOrd="0" presId="urn:microsoft.com/office/officeart/2008/layout/AccentedPicture"/>
    <dgm:cxn modelId="{76ADB0C7-EA26-4933-83DF-FC75E648C7C1}" type="presOf" srcId="{DAFE9F94-6F1E-4D1A-85C3-9B1B6D840FB4}" destId="{F554B72D-3F01-4FE3-ACBF-C224325889C7}" srcOrd="0" destOrd="0" presId="urn:microsoft.com/office/officeart/2008/layout/AccentedPicture"/>
    <dgm:cxn modelId="{C12FD5E6-A475-4F4E-982A-4333DE292846}" type="presOf" srcId="{E2875928-AE38-4B96-80C4-CD55E3357F6A}" destId="{D8AF30FC-6C6B-4E2E-AB83-3498C5211417}" srcOrd="0" destOrd="0" presId="urn:microsoft.com/office/officeart/2008/layout/AccentedPicture"/>
    <dgm:cxn modelId="{8996DFF6-FC03-4998-AFA8-EF7F56B6EF8D}" type="presOf" srcId="{2509D3A6-D4D8-4F68-B8FC-AC6A3892BC08}" destId="{2F568F6A-2AF2-408F-893B-FD47FE05CE01}" srcOrd="0" destOrd="0" presId="urn:microsoft.com/office/officeart/2008/layout/AccentedPicture"/>
    <dgm:cxn modelId="{E2795357-75AC-4688-8F35-5767B2F188E2}" type="presParOf" srcId="{D8AF30FC-6C6B-4E2E-AB83-3498C5211417}" destId="{F554B72D-3F01-4FE3-ACBF-C224325889C7}" srcOrd="0" destOrd="0" presId="urn:microsoft.com/office/officeart/2008/layout/AccentedPicture"/>
    <dgm:cxn modelId="{E6A46C2F-7B59-4A6D-9555-10673E59B59A}" type="presParOf" srcId="{D8AF30FC-6C6B-4E2E-AB83-3498C5211417}" destId="{2F568F6A-2AF2-408F-893B-FD47FE05CE01}" srcOrd="1" destOrd="0" presId="urn:microsoft.com/office/officeart/2008/layout/AccentedPicture"/>
    <dgm:cxn modelId="{4D0B0E4C-9D92-4479-9121-53311455C129}" type="presParOf" srcId="{D8AF30FC-6C6B-4E2E-AB83-3498C5211417}" destId="{8C3B2131-4466-494A-AFDA-DCCE5DBB10A8}" srcOrd="2" destOrd="0" presId="urn:microsoft.com/office/officeart/2008/layout/AccentedPicture"/>
    <dgm:cxn modelId="{8FA98371-E2A3-4BB2-8914-15DD04631DB5}" type="presParOf" srcId="{8C3B2131-4466-494A-AFDA-DCCE5DBB10A8}" destId="{67FEFBA1-87A8-49EE-981D-0DA4B500C311}" srcOrd="0" destOrd="0" presId="urn:microsoft.com/office/officeart/2008/layout/AccentedPicture"/>
    <dgm:cxn modelId="{98A73301-5F7A-4008-9DD4-589D420ADE55}" type="presParOf" srcId="{67FEFBA1-87A8-49EE-981D-0DA4B500C311}" destId="{6567C167-3430-4FF8-BF09-9263CC9DDD23}" srcOrd="0" destOrd="0" presId="urn:microsoft.com/office/officeart/2008/layout/AccentedPicture"/>
    <dgm:cxn modelId="{E12AB8E9-9E75-430D-9208-13781BCA446C}" type="presParOf" srcId="{67FEFBA1-87A8-49EE-981D-0DA4B500C311}" destId="{9876E72A-2C23-4A7E-AF28-5CC1117E4F91}" srcOrd="1" destOrd="0" presId="urn:microsoft.com/office/officeart/2008/layout/AccentedPicture"/>
    <dgm:cxn modelId="{62C770A6-50FF-4209-96F8-5E200E630BEF}" type="presParOf" srcId="{67FEFBA1-87A8-49EE-981D-0DA4B500C311}" destId="{201C1291-1315-47A5-AE97-E24E5105F4E7}" srcOrd="2" destOrd="0" presId="urn:microsoft.com/office/officeart/2008/layout/AccentedPicture"/>
    <dgm:cxn modelId="{40B331D7-2DD4-4D6F-AF10-1CDF989D9038}" type="presParOf" srcId="{201C1291-1315-47A5-AE97-E24E5105F4E7}" destId="{C87BC05C-CC3C-4B89-8432-4E7949E7EDCD}" srcOrd="0" destOrd="0" presId="urn:microsoft.com/office/officeart/2008/layout/AccentedPicture"/>
    <dgm:cxn modelId="{4AE9A047-E6AA-489F-B816-E13A8AB53B37}" type="presParOf" srcId="{8C3B2131-4466-494A-AFDA-DCCE5DBB10A8}" destId="{0C2AB1C0-9903-4082-A079-D657222EA3AF}" srcOrd="1" destOrd="0" presId="urn:microsoft.com/office/officeart/2008/layout/AccentedPicture"/>
    <dgm:cxn modelId="{38D40175-8799-4B81-947A-3DC7971ECFD0}" type="presParOf" srcId="{8C3B2131-4466-494A-AFDA-DCCE5DBB10A8}" destId="{324F8A07-9E80-4382-A049-E795DF12BB9C}" srcOrd="2" destOrd="0" presId="urn:microsoft.com/office/officeart/2008/layout/AccentedPicture"/>
    <dgm:cxn modelId="{5230F02F-E06F-477E-9D46-C8E85AD0F646}" type="presParOf" srcId="{324F8A07-9E80-4382-A049-E795DF12BB9C}" destId="{42ACE709-49A1-40D9-8A33-B5F82459CE13}" srcOrd="0" destOrd="0" presId="urn:microsoft.com/office/officeart/2008/layout/AccentedPicture"/>
    <dgm:cxn modelId="{091E6126-8E7F-4EEA-A940-7612441C4C28}" type="presParOf" srcId="{324F8A07-9E80-4382-A049-E795DF12BB9C}" destId="{5FF61D5B-4825-44E6-99F6-D67B5E103F54}" srcOrd="1" destOrd="0" presId="urn:microsoft.com/office/officeart/2008/layout/AccentedPicture"/>
    <dgm:cxn modelId="{95830C9A-4419-4021-B7A8-616730F39DAD}" type="presParOf" srcId="{324F8A07-9E80-4382-A049-E795DF12BB9C}" destId="{E9BDFDE0-6BA7-4364-A66B-43E10B920D3B}" srcOrd="2" destOrd="0" presId="urn:microsoft.com/office/officeart/2008/layout/AccentedPicture"/>
    <dgm:cxn modelId="{1DE33FAD-545E-44EF-8263-D2E5B58C1745}" type="presParOf" srcId="{E9BDFDE0-6BA7-4364-A66B-43E10B920D3B}" destId="{D8746CED-240B-4EAB-9A8E-CC4F5717D931}" srcOrd="0" destOrd="0" presId="urn:microsoft.com/office/officeart/2008/layout/AccentedPicture"/>
    <dgm:cxn modelId="{8B04EC8D-E5D2-4660-BD8B-3A441A5148B4}" type="presParOf" srcId="{8C3B2131-4466-494A-AFDA-DCCE5DBB10A8}" destId="{0BF0E4C2-0C3D-4725-B153-B09DC23680C7}" srcOrd="3" destOrd="0" presId="urn:microsoft.com/office/officeart/2008/layout/AccentedPicture"/>
    <dgm:cxn modelId="{67731B84-9EF9-4BD4-B255-C57F3A29A46D}" type="presParOf" srcId="{8C3B2131-4466-494A-AFDA-DCCE5DBB10A8}" destId="{63C12F14-D60D-48B8-AEC9-A678BDA113A5}" srcOrd="4" destOrd="0" presId="urn:microsoft.com/office/officeart/2008/layout/AccentedPicture"/>
    <dgm:cxn modelId="{1076872B-4EB2-4010-BB8E-40122CD41DCF}" type="presParOf" srcId="{63C12F14-D60D-48B8-AEC9-A678BDA113A5}" destId="{EE5917E6-3130-4CC4-A645-7BCD3D23C4F0}" srcOrd="0" destOrd="0" presId="urn:microsoft.com/office/officeart/2008/layout/AccentedPicture"/>
    <dgm:cxn modelId="{2256599A-FBDF-4080-8C4A-C9AB9B52C2D7}" type="presParOf" srcId="{63C12F14-D60D-48B8-AEC9-A678BDA113A5}" destId="{CB8A6E0F-EF86-4D98-A0B3-FB184D74D81F}" srcOrd="1" destOrd="0" presId="urn:microsoft.com/office/officeart/2008/layout/AccentedPicture"/>
    <dgm:cxn modelId="{CBF64D2B-567D-445C-B80B-C9B0D23F892C}" type="presParOf" srcId="{63C12F14-D60D-48B8-AEC9-A678BDA113A5}" destId="{E2555A33-B3A2-49CB-81CE-284CDDB2F73A}" srcOrd="2" destOrd="0" presId="urn:microsoft.com/office/officeart/2008/layout/AccentedPicture"/>
    <dgm:cxn modelId="{591126BC-F709-439A-999C-2809A046E256}" type="presParOf" srcId="{E2555A33-B3A2-49CB-81CE-284CDDB2F73A}" destId="{629AA05B-33A5-4BAF-A7B0-1D3F655397A0}" srcOrd="0" destOrd="0" presId="urn:microsoft.com/office/officeart/2008/layout/AccentedPicture"/>
    <dgm:cxn modelId="{F2CD3FF7-D3B2-47E9-8B0D-2889FD88322D}" type="presParOf" srcId="{D8AF30FC-6C6B-4E2E-AB83-3498C5211417}" destId="{A08B6E9A-3CA3-44E7-8E0E-116989CA5606}" srcOrd="3" destOrd="0" presId="urn:microsoft.com/office/officeart/2008/layout/AccentedPicture"/>
    <dgm:cxn modelId="{3DB21B73-9ACA-44A5-A310-CAF9FE777C45}" type="presParOf" srcId="{A08B6E9A-3CA3-44E7-8E0E-116989CA5606}" destId="{A6A8642C-8953-4EA8-8BCC-819F468FC124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4B72D-3F01-4FE3-ACBF-C224325889C7}">
      <dsp:nvSpPr>
        <dsp:cNvPr id="0" name=""/>
        <dsp:cNvSpPr/>
      </dsp:nvSpPr>
      <dsp:spPr>
        <a:xfrm>
          <a:off x="112431" y="219648"/>
          <a:ext cx="2159375" cy="275430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68F6A-2AF2-408F-893B-FD47FE05CE01}">
      <dsp:nvSpPr>
        <dsp:cNvPr id="0" name=""/>
        <dsp:cNvSpPr/>
      </dsp:nvSpPr>
      <dsp:spPr>
        <a:xfrm>
          <a:off x="137793" y="2399994"/>
          <a:ext cx="2184896" cy="6558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rgbClr val="FF0000"/>
            </a:solidFill>
          </a:endParaRPr>
        </a:p>
      </dsp:txBody>
      <dsp:txXfrm>
        <a:off x="137793" y="2399994"/>
        <a:ext cx="2184896" cy="655893"/>
      </dsp:txXfrm>
    </dsp:sp>
    <dsp:sp modelId="{9876E72A-2C23-4A7E-AF28-5CC1117E4F91}">
      <dsp:nvSpPr>
        <dsp:cNvPr id="0" name=""/>
        <dsp:cNvSpPr/>
      </dsp:nvSpPr>
      <dsp:spPr>
        <a:xfrm>
          <a:off x="1899976" y="81933"/>
          <a:ext cx="743662" cy="74366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BC05C-CC3C-4B89-8432-4E7949E7EDCD}">
      <dsp:nvSpPr>
        <dsp:cNvPr id="0" name=""/>
        <dsp:cNvSpPr/>
      </dsp:nvSpPr>
      <dsp:spPr>
        <a:xfrm>
          <a:off x="2643639" y="81933"/>
          <a:ext cx="1091050" cy="74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Header for tires</a:t>
          </a:r>
        </a:p>
      </dsp:txBody>
      <dsp:txXfrm>
        <a:off x="2643639" y="81933"/>
        <a:ext cx="1091050" cy="743662"/>
      </dsp:txXfrm>
    </dsp:sp>
    <dsp:sp modelId="{5FF61D5B-4825-44E6-99F6-D67B5E103F54}">
      <dsp:nvSpPr>
        <dsp:cNvPr id="0" name=""/>
        <dsp:cNvSpPr/>
      </dsp:nvSpPr>
      <dsp:spPr>
        <a:xfrm>
          <a:off x="1899976" y="959455"/>
          <a:ext cx="743662" cy="74366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46CED-240B-4EAB-9A8E-CC4F5717D931}">
      <dsp:nvSpPr>
        <dsp:cNvPr id="0" name=""/>
        <dsp:cNvSpPr/>
      </dsp:nvSpPr>
      <dsp:spPr>
        <a:xfrm>
          <a:off x="2643639" y="959455"/>
          <a:ext cx="1091050" cy="74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Header for oil</a:t>
          </a:r>
        </a:p>
      </dsp:txBody>
      <dsp:txXfrm>
        <a:off x="2643639" y="959455"/>
        <a:ext cx="1091050" cy="743662"/>
      </dsp:txXfrm>
    </dsp:sp>
    <dsp:sp modelId="{CB8A6E0F-EF86-4D98-A0B3-FB184D74D81F}">
      <dsp:nvSpPr>
        <dsp:cNvPr id="0" name=""/>
        <dsp:cNvSpPr/>
      </dsp:nvSpPr>
      <dsp:spPr>
        <a:xfrm>
          <a:off x="1899976" y="1836977"/>
          <a:ext cx="743662" cy="743662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AA05B-33A5-4BAF-A7B0-1D3F655397A0}">
      <dsp:nvSpPr>
        <dsp:cNvPr id="0" name=""/>
        <dsp:cNvSpPr/>
      </dsp:nvSpPr>
      <dsp:spPr>
        <a:xfrm>
          <a:off x="2643639" y="1836977"/>
          <a:ext cx="1091050" cy="74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Header for speakers</a:t>
          </a:r>
        </a:p>
      </dsp:txBody>
      <dsp:txXfrm>
        <a:off x="2643639" y="1836977"/>
        <a:ext cx="1091050" cy="743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7AFD9-4DEC-4C5C-B4BA-A4C7F43444D1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590E6-5442-48DB-B953-2E9EFD9468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8F9B9-E657-4A11-B15B-ADF50603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524000"/>
            <a:ext cx="79152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1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Flow Chart: Add 2 Numbers</a:t>
            </a:r>
          </a:p>
        </p:txBody>
      </p:sp>
      <p:sp>
        <p:nvSpPr>
          <p:cNvPr id="4" name="Oval 3"/>
          <p:cNvSpPr/>
          <p:nvPr/>
        </p:nvSpPr>
        <p:spPr>
          <a:xfrm>
            <a:off x="2286000" y="19050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START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1676400" y="2895600"/>
            <a:ext cx="2895600" cy="762000"/>
          </a:xfrm>
          <a:prstGeom prst="parallelogram">
            <a:avLst/>
          </a:prstGeom>
          <a:solidFill>
            <a:srgbClr val="F26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TAKE TWO NUMBERS A and B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3962400"/>
            <a:ext cx="28194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FIND SUM=A+B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1676400" y="5105400"/>
            <a:ext cx="2971800" cy="685800"/>
          </a:xfrm>
          <a:prstGeom prst="parallelogram">
            <a:avLst/>
          </a:prstGeom>
          <a:solidFill>
            <a:srgbClr val="F26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PRINT SUM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60960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STOP</a:t>
            </a:r>
          </a:p>
        </p:txBody>
      </p: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 rot="5400000">
            <a:off x="2952750" y="26860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6" idx="0"/>
          </p:cNvCxnSpPr>
          <p:nvPr/>
        </p:nvCxnSpPr>
        <p:spPr>
          <a:xfrm rot="16200000" flipH="1">
            <a:off x="2990850" y="37909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rot="5400000">
            <a:off x="3009900" y="4953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 rot="5400000">
            <a:off x="3009900" y="594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13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 rot="21303997">
              <a:off x="5303157" y="2216455"/>
              <a:ext cx="2133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Ask students to draw a flow chart for going to a movie…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5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 C: Add 2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a=4;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b= 2;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sum;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printf(“Sum is: %d”, sum);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0"/>
            <a:ext cx="822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Sum is: 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Program in C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pr_per_kg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45;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no_of_kg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7.5;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t_pr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t_pr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pr_per_kg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no_of_kg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printf(“%f”,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t_pr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86400"/>
            <a:ext cx="822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337.5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 program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" r="5230"/>
          <a:stretch/>
        </p:blipFill>
        <p:spPr>
          <a:xfrm>
            <a:off x="80494" y="1244586"/>
            <a:ext cx="8999620" cy="564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1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simple C program consists of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Comments (optional)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//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/*….*/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Including header files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#include&lt;header file name&gt;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Functions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main function as special function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Other user defined functions (optional)</a:t>
            </a:r>
          </a:p>
          <a:p>
            <a:r>
              <a:rPr lang="en-US" dirty="0">
                <a:solidFill>
                  <a:schemeClr val="accent1"/>
                </a:solidFill>
              </a:rPr>
              <a:t>Let’s discuss these in detail.. </a:t>
            </a:r>
          </a:p>
        </p:txBody>
      </p:sp>
    </p:spTree>
    <p:extLst>
      <p:ext uri="{BB962C8B-B14F-4D97-AF65-F5344CB8AC3E}">
        <p14:creationId xmlns:p14="http://schemas.microsoft.com/office/powerpoint/2010/main" val="3123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colorTemperature colorTemp="1500"/>
                    </a14:imgEffect>
                    <a14:imgEffect>
                      <a14:saturation sat="2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70" r="5230"/>
          <a:stretch/>
        </p:blipFill>
        <p:spPr>
          <a:xfrm>
            <a:off x="80494" y="1124744"/>
            <a:ext cx="8999620" cy="5640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Two forward slashes ‘ // ’ (double forward slashes), are </a:t>
            </a:r>
            <a:r>
              <a:rPr lang="en-US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used to write single line </a:t>
            </a:r>
            <a:r>
              <a:rPr lang="en-US" i="1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comment</a:t>
            </a:r>
          </a:p>
          <a:p>
            <a:r>
              <a:rPr lang="en-US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The next combination ‘ /*……..*/ ’ (forward slash with asterisk) is used for commenting multiple lines</a:t>
            </a:r>
          </a:p>
          <a:p>
            <a:r>
              <a:rPr lang="en-US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These comments are not being executed by compiler</a:t>
            </a:r>
          </a:p>
          <a:p>
            <a:r>
              <a:rPr lang="en-US" b="1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*</a:t>
            </a:r>
            <a:r>
              <a:rPr lang="en-US" b="1" i="1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 comment</a:t>
            </a:r>
            <a:r>
              <a:rPr lang="en-US" b="1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 can appear anywhere in a program where a white space can appear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96" y="1395280"/>
            <a:ext cx="9144000" cy="665568"/>
          </a:xfrm>
          <a:prstGeom prst="rect">
            <a:avLst/>
          </a:prstGeom>
          <a:effectLst>
            <a:glow rad="228600">
              <a:schemeClr val="bg1"/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005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Enhances readability of program</a:t>
            </a:r>
          </a:p>
        </p:txBody>
      </p:sp>
      <p:grpSp>
        <p:nvGrpSpPr>
          <p:cNvPr id="4" name="Group 8"/>
          <p:cNvGrpSpPr/>
          <p:nvPr/>
        </p:nvGrpSpPr>
        <p:grpSpPr>
          <a:xfrm>
            <a:off x="118447" y="2859734"/>
            <a:ext cx="5173633" cy="3882579"/>
            <a:chOff x="3147570" y="1288333"/>
            <a:chExt cx="6634420" cy="545398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3" r="9220"/>
            <a:stretch/>
          </p:blipFill>
          <p:spPr bwMode="auto">
            <a:xfrm>
              <a:off x="4585671" y="2529564"/>
              <a:ext cx="4522833" cy="3131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Callout 10"/>
            <p:cNvSpPr/>
            <p:nvPr/>
          </p:nvSpPr>
          <p:spPr>
            <a:xfrm>
              <a:off x="3147570" y="1319195"/>
              <a:ext cx="3508907" cy="1002846"/>
            </a:xfrm>
            <a:prstGeom prst="wedgeEllipseCallout">
              <a:avLst>
                <a:gd name="adj1" fmla="val 24690"/>
                <a:gd name="adj2" fmla="val 215622"/>
              </a:avLst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Fuel consumption: 16.0 L/100 km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6656477" y="1288333"/>
              <a:ext cx="3125513" cy="864097"/>
            </a:xfrm>
            <a:prstGeom prst="wedgeEllipseCallout">
              <a:avLst>
                <a:gd name="adj1" fmla="val -15955"/>
                <a:gd name="adj2" fmla="val 300355"/>
              </a:avLst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Carbon fiber engine bonnet</a:t>
              </a:r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4212692" y="5734201"/>
              <a:ext cx="3326037" cy="1008112"/>
            </a:xfrm>
            <a:prstGeom prst="wedgeEllipseCallout">
              <a:avLst>
                <a:gd name="adj1" fmla="val -8347"/>
                <a:gd name="adj2" fmla="val -109448"/>
              </a:avLst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Front </a:t>
              </a:r>
              <a:r>
                <a:rPr lang="en-US" dirty="0" err="1"/>
                <a:t>tyre</a:t>
              </a:r>
              <a:r>
                <a:rPr lang="en-US" dirty="0"/>
                <a:t>: 255/35 ZR19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87624" y="2339588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Real life example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72200" y="2339588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 code 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4088" y="2780928"/>
            <a:ext cx="3744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</a:t>
            </a:r>
            <a:r>
              <a:rPr lang="en-US" dirty="0" err="1"/>
              <a:t>Prog</a:t>
            </a:r>
            <a:r>
              <a:rPr lang="en-US" dirty="0"/>
              <a:t>. Name: addition of integers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//Another format </a:t>
            </a:r>
          </a:p>
          <a:p>
            <a:r>
              <a:rPr lang="en-US" dirty="0"/>
              <a:t>/*</a:t>
            </a:r>
            <a:r>
              <a:rPr lang="en-US" dirty="0" err="1"/>
              <a:t>Prog</a:t>
            </a:r>
            <a:r>
              <a:rPr lang="en-US" dirty="0"/>
              <a:t>. Name: addition of integers</a:t>
            </a:r>
          </a:p>
          <a:p>
            <a:r>
              <a:rPr lang="en-US" dirty="0"/>
              <a:t>Student Name: Chandra </a:t>
            </a:r>
            <a:r>
              <a:rPr lang="en-US" dirty="0" err="1"/>
              <a:t>Prakash</a:t>
            </a:r>
            <a:endParaRPr lang="en-US" dirty="0"/>
          </a:p>
          <a:p>
            <a:r>
              <a:rPr lang="en-US" dirty="0"/>
              <a:t>UID: 11121415</a:t>
            </a:r>
          </a:p>
          <a:p>
            <a:r>
              <a:rPr lang="en-US" dirty="0"/>
              <a:t>Section: M4571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87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" y="1107611"/>
            <a:ext cx="9000001" cy="56337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5318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 next two lines are command for including header files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These two lines must be included in every C program</a:t>
            </a:r>
          </a:p>
          <a:p>
            <a:pPr lvl="1"/>
            <a:r>
              <a:rPr lang="en-US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>
                <a:solidFill>
                  <a:srgbClr val="FFFF00"/>
                </a:solidFill>
              </a:rPr>
              <a:t>: standard input output header file for functions </a:t>
            </a:r>
            <a:r>
              <a:rPr lang="en-US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</a:rPr>
              <a:t>,</a:t>
            </a:r>
            <a:r>
              <a:rPr lang="en-US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</a:rPr>
              <a:t>,...  and so on</a:t>
            </a:r>
          </a:p>
          <a:p>
            <a:pPr lvl="1"/>
            <a:r>
              <a:rPr lang="en-US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>
                <a:solidFill>
                  <a:srgbClr val="FFFF00"/>
                </a:solidFill>
              </a:rPr>
              <a:t>: console input output header file for functions </a:t>
            </a:r>
            <a:r>
              <a:rPr lang="en-US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</a:rPr>
              <a:t>….  and so on</a:t>
            </a:r>
          </a:p>
          <a:p>
            <a:r>
              <a:rPr lang="en-US" dirty="0">
                <a:solidFill>
                  <a:srgbClr val="FFFF00"/>
                </a:solidFill>
              </a:rPr>
              <a:t>Here ‘ # ‘ is called preprocessor directive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58" b="23300"/>
          <a:stretch/>
        </p:blipFill>
        <p:spPr>
          <a:xfrm>
            <a:off x="2125" y="2395470"/>
            <a:ext cx="8998985" cy="566671"/>
          </a:xfrm>
          <a:prstGeom prst="rect">
            <a:avLst/>
          </a:prstGeom>
          <a:effectLst>
            <a:glow rad="2286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49133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5444491"/>
            <a:ext cx="1944216" cy="12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320127100"/>
              </p:ext>
            </p:extLst>
          </p:nvPr>
        </p:nvGraphicFramePr>
        <p:xfrm>
          <a:off x="107504" y="1628800"/>
          <a:ext cx="3672408" cy="305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555776" y="5445224"/>
            <a:ext cx="1296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Ferrari car as output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115616" y="4653136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67944" y="1772816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//Sample program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 //header file for </a:t>
            </a:r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//header file for </a:t>
            </a:r>
            <a:r>
              <a:rPr lang="en-US" dirty="0" err="1"/>
              <a:t>getch</a:t>
            </a:r>
            <a:r>
              <a:rPr lang="en-US" dirty="0"/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/>
              <a:t>    //</a:t>
            </a:r>
            <a:r>
              <a:rPr lang="en-US" dirty="0" err="1"/>
              <a:t>stdio.h</a:t>
            </a:r>
            <a:r>
              <a:rPr lang="en-US" dirty="0"/>
              <a:t> is providing </a:t>
            </a:r>
            <a:r>
              <a:rPr lang="en-US" dirty="0" err="1"/>
              <a:t>printf</a:t>
            </a:r>
            <a:r>
              <a:rPr lang="en-US" dirty="0"/>
              <a:t>() function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(“Car is under process”);</a:t>
            </a:r>
          </a:p>
          <a:p>
            <a:r>
              <a:rPr lang="en-US" dirty="0"/>
              <a:t>     //</a:t>
            </a:r>
            <a:r>
              <a:rPr lang="en-US" dirty="0" err="1"/>
              <a:t>conio.h</a:t>
            </a:r>
            <a:r>
              <a:rPr lang="en-US" dirty="0"/>
              <a:t> is providing </a:t>
            </a:r>
            <a:r>
              <a:rPr lang="en-US" dirty="0" err="1"/>
              <a:t>getch</a:t>
            </a:r>
            <a:r>
              <a:rPr lang="en-US" dirty="0"/>
              <a:t>() function</a:t>
            </a:r>
          </a:p>
          <a:p>
            <a:r>
              <a:rPr lang="en-US" dirty="0"/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dirty="0"/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520" y="1196752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Real life example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36096" y="1196752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 code example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6372200" y="4653136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16016" y="5446965"/>
            <a:ext cx="410445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Car is under process</a:t>
            </a:r>
          </a:p>
        </p:txBody>
      </p:sp>
    </p:spTree>
    <p:extLst>
      <p:ext uri="{BB962C8B-B14F-4D97-AF65-F5344CB8AC3E}">
        <p14:creationId xmlns:p14="http://schemas.microsoft.com/office/powerpoint/2010/main" val="289494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28" grpId="0"/>
      <p:bldP spid="21" grpId="0" animBg="1"/>
      <p:bldP spid="22" grpId="0"/>
      <p:bldP spid="23" grpId="0" animBg="1"/>
      <p:bldP spid="32" grpId="0" animBg="1"/>
      <p:bldP spid="33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Next Class: Components of C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Identifier and Keywords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Data Type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Algorithm is defined as “ the finite set of steps, which provide a chain of action for solving a problem”</a:t>
            </a:r>
          </a:p>
          <a:p>
            <a:pPr algn="just"/>
            <a:r>
              <a:rPr lang="en-US" dirty="0"/>
              <a:t>It is step by step solution to given problem.</a:t>
            </a:r>
          </a:p>
          <a:p>
            <a:pPr algn="just"/>
            <a:r>
              <a:rPr lang="en-US" dirty="0"/>
              <a:t>Well organized, pre-arranged and defined textual computational module</a:t>
            </a:r>
            <a:endParaRPr lang="en-IN" dirty="0"/>
          </a:p>
          <a:p>
            <a:pPr algn="just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5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21303997">
              <a:off x="5303157" y="1800956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Various daily routine algorithms can be shared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Bradley Hand ITC" panose="03070402050302030203" pitchFamily="66" charset="0"/>
                </a:rPr>
                <a:t>Deciding on an Ice cream out of a lot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>
                  <a:latin typeface="Bradley Hand ITC" panose="03070402050302030203" pitchFamily="66" charset="0"/>
                </a:rPr>
                <a:t>Chapati</a:t>
              </a:r>
              <a:r>
                <a:rPr lang="en-US" b="1" dirty="0">
                  <a:latin typeface="Bradley Hand ITC" panose="03070402050302030203" pitchFamily="66" charset="0"/>
                </a:rPr>
                <a:t>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0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Characteristics of good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Correctness</a:t>
            </a:r>
            <a:r>
              <a:rPr lang="en-US" dirty="0"/>
              <a:t> - terminates on ALL inputs (even invalid inputs!) and outputs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Simplicity</a:t>
            </a:r>
            <a:r>
              <a:rPr lang="en-US" dirty="0"/>
              <a:t> - each step of the algorithm performs one logical step in solving the problem.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Precision</a:t>
            </a:r>
            <a:r>
              <a:rPr lang="en-US" dirty="0"/>
              <a:t> - each step of the algorithm is unambiguous in meaning.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Comprehensibility</a:t>
            </a:r>
            <a:r>
              <a:rPr lang="en-US" dirty="0"/>
              <a:t> - the algorithm is easy to read and understand.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Abstraction</a:t>
            </a:r>
            <a:r>
              <a:rPr lang="en-US" dirty="0"/>
              <a:t> - presents the solution steps precisely and concisely without referring to low-level (program code) details.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Efficient</a:t>
            </a:r>
            <a:r>
              <a:rPr lang="en-US" dirty="0"/>
              <a:t> - Gives results rapidly based on the problem size; does not waste any space or time.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Easy to Implement</a:t>
            </a:r>
            <a:r>
              <a:rPr lang="en-US" dirty="0"/>
              <a:t> - relatively easy to translate into a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5785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1. </a:t>
            </a:r>
            <a:r>
              <a:rPr lang="en-US" dirty="0">
                <a:solidFill>
                  <a:schemeClr val="tx2"/>
                </a:solidFill>
              </a:rPr>
              <a:t>Identify the Inputs</a:t>
            </a:r>
          </a:p>
          <a:p>
            <a:r>
              <a:rPr lang="en-US" dirty="0"/>
              <a:t>What data do I need?</a:t>
            </a:r>
          </a:p>
          <a:p>
            <a:r>
              <a:rPr lang="en-US" dirty="0"/>
              <a:t>How will I get the data?</a:t>
            </a:r>
          </a:p>
          <a:p>
            <a:r>
              <a:rPr lang="en-US" dirty="0"/>
              <a:t>In what format will the data be?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2. </a:t>
            </a:r>
            <a:r>
              <a:rPr lang="en-US" dirty="0">
                <a:solidFill>
                  <a:schemeClr val="tx2"/>
                </a:solidFill>
              </a:rPr>
              <a:t>Identify the Outputs</a:t>
            </a:r>
          </a:p>
          <a:p>
            <a:r>
              <a:rPr lang="en-US" dirty="0"/>
              <a:t>What outputs do I need to return to the user?</a:t>
            </a:r>
          </a:p>
          <a:p>
            <a:r>
              <a:rPr lang="en-US" dirty="0"/>
              <a:t>What format should the outputs take?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6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21303997">
              <a:off x="5303157" y="1800956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Formulate examples on conversation…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Ask a question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When would you be 34 years old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Let them craft a logic for answer!!!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70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3. </a:t>
            </a:r>
            <a:r>
              <a:rPr lang="en-US" dirty="0">
                <a:solidFill>
                  <a:schemeClr val="tx2"/>
                </a:solidFill>
              </a:rPr>
              <a:t>Identify the Processes</a:t>
            </a:r>
          </a:p>
          <a:p>
            <a:pPr algn="just"/>
            <a:r>
              <a:rPr lang="en-US" dirty="0"/>
              <a:t>How can I manipulate data to produce meaningful results?</a:t>
            </a:r>
          </a:p>
          <a:p>
            <a:pPr algn="just"/>
            <a:r>
              <a:rPr lang="en-US" dirty="0"/>
              <a:t>Data vs. Information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4. </a:t>
            </a:r>
            <a:r>
              <a:rPr lang="en-US" dirty="0">
                <a:solidFill>
                  <a:schemeClr val="tx2"/>
                </a:solidFill>
              </a:rPr>
              <a:t>Break the Solution to steps</a:t>
            </a:r>
          </a:p>
          <a:p>
            <a:pPr algn="just">
              <a:buNone/>
            </a:pPr>
            <a:r>
              <a:rPr lang="en-US" dirty="0"/>
              <a:t>	By breaking the solution to the steps we can easily understand the logic of program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4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cdn.vectorstock.com/i/composite/48,87/person-calling-on-the-phone-vector-2548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4576010"/>
            <a:ext cx="2095500" cy="220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4495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To establish a telephone communication</a:t>
            </a:r>
          </a:p>
          <a:p>
            <a:pPr algn="just"/>
            <a:r>
              <a:rPr lang="en-US" sz="3000" dirty="0"/>
              <a:t>Step 1: Dial a phone number</a:t>
            </a:r>
          </a:p>
          <a:p>
            <a:pPr algn="just"/>
            <a:r>
              <a:rPr lang="en-US" sz="3000" dirty="0"/>
              <a:t>Step 2: Phone rings at the called party</a:t>
            </a:r>
          </a:p>
          <a:p>
            <a:pPr algn="just"/>
            <a:r>
              <a:rPr lang="en-US" sz="3000" dirty="0"/>
              <a:t>Step 3: Caller waits for the response</a:t>
            </a:r>
          </a:p>
          <a:p>
            <a:pPr algn="just"/>
            <a:r>
              <a:rPr lang="en-US" sz="3000" dirty="0"/>
              <a:t>Step 4: Called party picks up the phone </a:t>
            </a:r>
          </a:p>
          <a:p>
            <a:pPr algn="just"/>
            <a:r>
              <a:rPr lang="en-US" sz="3000" dirty="0"/>
              <a:t>Step 5: Conversation begins between them</a:t>
            </a:r>
          </a:p>
          <a:p>
            <a:pPr algn="just"/>
            <a:r>
              <a:rPr lang="en-US" sz="3000" dirty="0"/>
              <a:t>Step 6: After the conversation, both disconnect the call</a:t>
            </a:r>
          </a:p>
        </p:txBody>
      </p:sp>
    </p:spTree>
    <p:extLst>
      <p:ext uri="{BB962C8B-B14F-4D97-AF65-F5344CB8AC3E}">
        <p14:creationId xmlns:p14="http://schemas.microsoft.com/office/powerpoint/2010/main" val="11434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Add 2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495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Problem: To add two numbers.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Step1. Start. </a:t>
            </a:r>
          </a:p>
          <a:p>
            <a:pPr algn="just"/>
            <a:r>
              <a:rPr lang="en-US" dirty="0"/>
              <a:t>Step2. Take the two numbers. </a:t>
            </a:r>
          </a:p>
          <a:p>
            <a:pPr algn="just"/>
            <a:r>
              <a:rPr lang="en-US" dirty="0"/>
              <a:t>Step3. Add them. </a:t>
            </a:r>
          </a:p>
          <a:p>
            <a:pPr algn="just"/>
            <a:r>
              <a:rPr lang="en-US" dirty="0"/>
              <a:t>Step4. Print the result. </a:t>
            </a:r>
          </a:p>
          <a:p>
            <a:pPr algn="just"/>
            <a:r>
              <a:rPr lang="en-US" dirty="0"/>
              <a:t>Step5. Stop.</a:t>
            </a:r>
          </a:p>
        </p:txBody>
      </p:sp>
    </p:spTree>
    <p:extLst>
      <p:ext uri="{BB962C8B-B14F-4D97-AF65-F5344CB8AC3E}">
        <p14:creationId xmlns:p14="http://schemas.microsoft.com/office/powerpoint/2010/main" val="11434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Flow Chart is  pictorial representation of an algorithm.</a:t>
            </a:r>
          </a:p>
          <a:p>
            <a:pPr algn="just"/>
            <a:r>
              <a:rPr lang="en-US" dirty="0"/>
              <a:t>Whatever  we have done in algorithm we can represent it in picture.</a:t>
            </a:r>
          </a:p>
          <a:p>
            <a:pPr algn="just"/>
            <a:r>
              <a:rPr lang="en-US" dirty="0"/>
              <a:t>It is easy to understand.</a:t>
            </a:r>
          </a:p>
          <a:p>
            <a:pPr algn="just"/>
            <a:r>
              <a:rPr lang="en-US" dirty="0"/>
              <a:t>Shows the flow of the instruction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2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/>
              <a:t>Flow Chart Symbols</a:t>
            </a:r>
          </a:p>
        </p:txBody>
      </p:sp>
      <p:pic>
        <p:nvPicPr>
          <p:cNvPr id="7" name="Picture 6" descr="flow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18282"/>
            <a:ext cx="7315200" cy="45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16133"/>
      </p:ext>
    </p:extLst>
  </p:cSld>
  <p:clrMapOvr>
    <a:masterClrMapping/>
  </p:clrMapOvr>
</p:sld>
</file>

<file path=ppt/theme/theme1.xml><?xml version="1.0" encoding="utf-8"?>
<a:theme xmlns:a="http://schemas.openxmlformats.org/drawingml/2006/main" name="1_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4278</TotalTime>
  <Words>962</Words>
  <Application>Microsoft Office PowerPoint</Application>
  <PresentationFormat>On-screen Show (4:3)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Arial Rounded MT Bold</vt:lpstr>
      <vt:lpstr>AvantGarde</vt:lpstr>
      <vt:lpstr>Bradley Hand ITC</vt:lpstr>
      <vt:lpstr>Calibri</vt:lpstr>
      <vt:lpstr>Courier New</vt:lpstr>
      <vt:lpstr>1_Lpu theme final with copyright</vt:lpstr>
      <vt:lpstr>PowerPoint Presentation</vt:lpstr>
      <vt:lpstr>Algorithm</vt:lpstr>
      <vt:lpstr>Characteristics of good Algorithm</vt:lpstr>
      <vt:lpstr>Steps to create an Algorithm</vt:lpstr>
      <vt:lpstr>Steps to create an Algorithm</vt:lpstr>
      <vt:lpstr>Example of Algorithm</vt:lpstr>
      <vt:lpstr>Algorithm: Add 2 Numbers</vt:lpstr>
      <vt:lpstr>Flow Chart</vt:lpstr>
      <vt:lpstr>Flow Chart Symbols</vt:lpstr>
      <vt:lpstr>Flow Chart: Add 2 Numbers</vt:lpstr>
      <vt:lpstr>Program in C: Add 2 Numbers </vt:lpstr>
      <vt:lpstr>Program in C</vt:lpstr>
      <vt:lpstr>Structure of C program</vt:lpstr>
      <vt:lpstr>Explanation</vt:lpstr>
      <vt:lpstr>Comments</vt:lpstr>
      <vt:lpstr>Comments</vt:lpstr>
      <vt:lpstr>Header files</vt:lpstr>
      <vt:lpstr>Header files</vt:lpstr>
      <vt:lpstr>Next Class: Components of C Identifier and Keywords Data Type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</dc:creator>
  <cp:lastModifiedBy>shilpa9888679493@outlook.com</cp:lastModifiedBy>
  <cp:revision>156</cp:revision>
  <dcterms:created xsi:type="dcterms:W3CDTF">2013-08-01T09:41:21Z</dcterms:created>
  <dcterms:modified xsi:type="dcterms:W3CDTF">2020-08-10T13:18:17Z</dcterms:modified>
</cp:coreProperties>
</file>