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2"/>
  </p:notesMasterIdLst>
  <p:sldIdLst>
    <p:sldId id="256" r:id="rId3"/>
    <p:sldId id="257" r:id="rId4"/>
    <p:sldId id="260" r:id="rId5"/>
    <p:sldId id="261" r:id="rId6"/>
    <p:sldId id="262" r:id="rId7"/>
    <p:sldId id="263" r:id="rId8"/>
    <p:sldId id="281" r:id="rId9"/>
    <p:sldId id="265" r:id="rId10"/>
    <p:sldId id="266" r:id="rId11"/>
    <p:sldId id="282" r:id="rId12"/>
    <p:sldId id="268" r:id="rId13"/>
    <p:sldId id="269" r:id="rId14"/>
    <p:sldId id="270" r:id="rId15"/>
    <p:sldId id="283" r:id="rId16"/>
    <p:sldId id="274" r:id="rId17"/>
    <p:sldId id="275" r:id="rId18"/>
    <p:sldId id="284" r:id="rId19"/>
    <p:sldId id="276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47"/>
    <a:srgbClr val="FFE5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F263-492F-474B-ACE6-33F95C59A02B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9FE8-D543-4204-8CF9-9C1F34AED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5B-F7C7-40C7-B80B-C5C4F0293FFB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management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Program example-</a:t>
            </a:r>
            <a:r>
              <a:rPr lang="en-IN" dirty="0" err="1" smtClean="0"/>
              <a:t>calloc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stdlib.h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 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*</a:t>
            </a:r>
            <a:r>
              <a:rPr lang="en-IN" sz="5600" dirty="0" err="1"/>
              <a:t>p,n,i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("Enter the number of blocks we want to reserve:") ;</a:t>
            </a: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d",&amp;n</a:t>
            </a:r>
            <a:r>
              <a:rPr lang="en-IN" sz="5600" dirty="0"/>
              <a:t>) ;</a:t>
            </a:r>
          </a:p>
          <a:p>
            <a:pPr marL="0" indent="0">
              <a:buNone/>
            </a:pPr>
            <a:r>
              <a:rPr lang="en-IN" sz="5600" dirty="0"/>
              <a:t>p=(</a:t>
            </a:r>
            <a:r>
              <a:rPr lang="en-IN" sz="5600" dirty="0" err="1"/>
              <a:t>int</a:t>
            </a:r>
            <a:r>
              <a:rPr lang="en-IN" sz="5600" dirty="0"/>
              <a:t>*)</a:t>
            </a:r>
            <a:r>
              <a:rPr lang="en-IN" sz="5600" dirty="0" err="1"/>
              <a:t>calloc</a:t>
            </a:r>
            <a:r>
              <a:rPr lang="en-IN" sz="5600" dirty="0"/>
              <a:t>(</a:t>
            </a:r>
            <a:r>
              <a:rPr lang="en-IN" sz="5600" dirty="0" err="1"/>
              <a:t>n,sizeof</a:t>
            </a:r>
            <a:r>
              <a:rPr lang="en-IN" sz="5600" dirty="0"/>
              <a:t>(</a:t>
            </a:r>
            <a:r>
              <a:rPr lang="en-IN" sz="5600" dirty="0" err="1"/>
              <a:t>int</a:t>
            </a:r>
            <a:r>
              <a:rPr lang="en-IN" sz="5600" dirty="0"/>
              <a:t>));//</a:t>
            </a:r>
            <a:r>
              <a:rPr lang="en-IN" sz="5600" dirty="0" err="1"/>
              <a:t>malloc</a:t>
            </a:r>
            <a:r>
              <a:rPr lang="en-IN" sz="56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5600" dirty="0"/>
              <a:t>if(p==NULL)</a:t>
            </a:r>
          </a:p>
          <a:p>
            <a:pPr marL="0" indent="0">
              <a:buNone/>
            </a:pPr>
            <a:r>
              <a:rPr lang="en-IN" sz="5600" dirty="0"/>
              <a:t>{ 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("Memory not available\n");</a:t>
            </a:r>
          </a:p>
          <a:p>
            <a:pPr marL="0" indent="0">
              <a:buNone/>
            </a:pPr>
            <a:r>
              <a:rPr lang="en-IN" sz="5600" dirty="0"/>
              <a:t>exit(1);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else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("\n Memory allocation successful");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 ("\</a:t>
            </a:r>
            <a:r>
              <a:rPr lang="en-IN" sz="5600" dirty="0" err="1"/>
              <a:t>nEnter</a:t>
            </a:r>
            <a:r>
              <a:rPr lang="en-IN" sz="5600" dirty="0"/>
              <a:t> integer values: ") ;</a:t>
            </a:r>
          </a:p>
          <a:p>
            <a:pPr marL="0" indent="0">
              <a:buNone/>
            </a:pPr>
            <a:r>
              <a:rPr lang="en-IN" sz="5600" dirty="0"/>
              <a:t>for(</a:t>
            </a:r>
            <a:r>
              <a:rPr lang="en-IN" sz="5600" dirty="0" err="1"/>
              <a:t>i</a:t>
            </a:r>
            <a:r>
              <a:rPr lang="en-IN" sz="5600" dirty="0"/>
              <a:t>=0;i&lt;</a:t>
            </a:r>
            <a:r>
              <a:rPr lang="en-IN" sz="5600" dirty="0" err="1"/>
              <a:t>n;i</a:t>
            </a:r>
            <a:r>
              <a:rPr lang="en-IN" sz="5600" dirty="0"/>
              <a:t>++)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("%d",</a:t>
            </a:r>
            <a:r>
              <a:rPr lang="en-IN" sz="5600" dirty="0" err="1"/>
              <a:t>p+i</a:t>
            </a:r>
            <a:r>
              <a:rPr lang="en-IN" sz="5600" dirty="0"/>
              <a:t>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("\n Entered values are:");</a:t>
            </a:r>
          </a:p>
          <a:p>
            <a:pPr marL="0" indent="0">
              <a:buNone/>
            </a:pPr>
            <a:r>
              <a:rPr lang="en-IN" sz="5600" dirty="0"/>
              <a:t>for(</a:t>
            </a:r>
            <a:r>
              <a:rPr lang="en-IN" sz="5600" dirty="0" err="1"/>
              <a:t>i</a:t>
            </a:r>
            <a:r>
              <a:rPr lang="en-IN" sz="5600" dirty="0"/>
              <a:t>=0;i&lt;</a:t>
            </a:r>
            <a:r>
              <a:rPr lang="en-IN" sz="5600" dirty="0" err="1"/>
              <a:t>n;i</a:t>
            </a:r>
            <a:r>
              <a:rPr lang="en-IN" sz="5600" dirty="0"/>
              <a:t>++)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</a:t>
            </a:r>
          </a:p>
          <a:p>
            <a:pPr marL="0" indent="0">
              <a:buNone/>
            </a:pPr>
            <a:r>
              <a:rPr lang="en-IN" sz="5600" dirty="0"/>
              <a:t>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99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Difference between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200" dirty="0" smtClean="0"/>
              <a:t>and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67699"/>
              </p:ext>
            </p:extLst>
          </p:nvPr>
        </p:nvGraphicFramePr>
        <p:xfrm>
          <a:off x="457200" y="1191396"/>
          <a:ext cx="8153400" cy="5243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3200400"/>
                <a:gridCol w="3124200"/>
              </a:tblGrid>
              <a:tr h="436654">
                <a:tc>
                  <a:txBody>
                    <a:bodyPr/>
                    <a:lstStyle/>
                    <a:p>
                      <a:endParaRPr lang="en-US" sz="1500" b="1" spc="0" dirty="0"/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 smtClean="0"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2400" spc="0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 smtClean="0"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2400" spc="0" dirty="0" smtClean="0"/>
                        <a:t>()</a:t>
                      </a:r>
                    </a:p>
                  </a:txBody>
                  <a:tcPr marL="65594" marR="65594" marT="32797" marB="32797"/>
                </a:tc>
              </a:tr>
              <a:tr h="96275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Function: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</a:t>
                      </a:r>
                      <a:r>
                        <a:rPr lang="en-US" sz="1800" spc="0" dirty="0" smtClean="0"/>
                        <a:t>llocates </a:t>
                      </a:r>
                      <a:r>
                        <a:rPr lang="en-US" sz="1800" spc="0" dirty="0"/>
                        <a:t>a region of memory large enough to hold "n elements" of "size" bytes each. 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 smtClean="0"/>
                        <a:t>Allocates </a:t>
                      </a:r>
                      <a:r>
                        <a:rPr lang="en-US" sz="1800" spc="0" dirty="0"/>
                        <a:t>"size" bytes of memory.</a:t>
                      </a:r>
                    </a:p>
                  </a:txBody>
                  <a:tcPr marL="65594" marR="65594" marT="32797" marB="32797"/>
                </a:tc>
              </a:tr>
              <a:tr h="899472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Syntax: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number_of_blocks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spc="0" dirty="0" err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</a:tr>
              <a:tr h="368900">
                <a:tc>
                  <a:txBody>
                    <a:bodyPr/>
                    <a:lstStyle/>
                    <a:p>
                      <a:r>
                        <a:rPr lang="en-US" sz="1700" b="1" spc="0" dirty="0" smtClean="0"/>
                        <a:t>No.</a:t>
                      </a:r>
                      <a:r>
                        <a:rPr lang="en-US" sz="1700" b="1" spc="0" baseline="0" dirty="0" smtClean="0"/>
                        <a:t> </a:t>
                      </a:r>
                      <a:r>
                        <a:rPr lang="en-US" sz="1700" b="1" spc="0" dirty="0" smtClean="0"/>
                        <a:t>of </a:t>
                      </a:r>
                      <a:r>
                        <a:rPr lang="en-US" sz="1700" b="1" spc="0" dirty="0"/>
                        <a:t>arguments: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2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1</a:t>
                      </a:r>
                    </a:p>
                  </a:txBody>
                  <a:tcPr marL="65594" marR="65594" marT="32797" marB="32797"/>
                </a:tc>
              </a:tr>
              <a:tr h="1398628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Contents of allocated memory: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allocated region is initialized to zero.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contents of allocated memory are not changed. i.e., the memory contains </a:t>
                      </a:r>
                      <a:r>
                        <a:rPr lang="en-US" sz="1800" spc="0" dirty="0" smtClean="0"/>
                        <a:t>garbage </a:t>
                      </a:r>
                      <a:r>
                        <a:rPr lang="en-US" sz="1800" spc="0" dirty="0"/>
                        <a:t>values. </a:t>
                      </a:r>
                    </a:p>
                  </a:txBody>
                  <a:tcPr marL="65594" marR="65594" marT="32797" marB="32797"/>
                </a:tc>
              </a:tr>
              <a:tr h="1177163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Return value: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IN" dirty="0"/>
              <a:t>Now suppose you've allocated a certain number of bytes for an array but later find that you want to add values to it. You could copy everything into a larger array, which is inefficient, or you can allocate more bytes using 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, </a:t>
            </a:r>
            <a:r>
              <a:rPr lang="en-IN" dirty="0"/>
              <a:t>without losing your data.</a:t>
            </a:r>
          </a:p>
          <a:p>
            <a:pPr>
              <a:lnSpc>
                <a:spcPct val="90000"/>
              </a:lnSpc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 takes </a:t>
            </a:r>
            <a:r>
              <a:rPr lang="en-IN" b="1" dirty="0"/>
              <a:t>two</a:t>
            </a:r>
            <a:r>
              <a:rPr lang="en-IN" dirty="0"/>
              <a:t> arguments. </a:t>
            </a:r>
            <a:endParaRPr lang="en-IN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 smtClean="0"/>
              <a:t>The </a:t>
            </a:r>
            <a:r>
              <a:rPr lang="en-IN" b="1" dirty="0"/>
              <a:t>first</a:t>
            </a:r>
            <a:r>
              <a:rPr lang="en-IN" dirty="0"/>
              <a:t> is the pointer referencing the memory. </a:t>
            </a:r>
            <a:endParaRPr lang="en-IN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 smtClean="0"/>
              <a:t>The </a:t>
            </a:r>
            <a:r>
              <a:rPr lang="en-IN" b="1" dirty="0"/>
              <a:t>second</a:t>
            </a:r>
            <a:r>
              <a:rPr lang="en-IN" dirty="0"/>
              <a:t> is the total number of bytes you want to reallocate.</a:t>
            </a:r>
          </a:p>
          <a:p>
            <a:pPr>
              <a:lnSpc>
                <a:spcPct val="90000"/>
              </a:lnSpc>
              <a:defRPr/>
            </a:pPr>
            <a:r>
              <a:rPr lang="en-IN" dirty="0"/>
              <a:t>Passing zero as the second argument is the equivalent of calling free.</a:t>
            </a:r>
          </a:p>
          <a:p>
            <a:r>
              <a:rPr lang="en-IN" dirty="0" smtClean="0"/>
              <a:t>Syntax:</a:t>
            </a:r>
            <a:endParaRPr lang="en-IN" dirty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IN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pointerToObject</a:t>
            </a:r>
            <a:r>
              <a:rPr lang="en-IN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IN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IN" sz="2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memory is allocated successfully, function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returns </a:t>
            </a:r>
            <a:r>
              <a:rPr lang="en-IN" dirty="0"/>
              <a:t>a pointer to the first location of newly allocated block of memory which may be at same site or at new site and copy the contents from previous location to a new location if required , otherwise returns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Program example-</a:t>
            </a:r>
            <a:r>
              <a:rPr lang="en-IN" dirty="0" err="1" smtClean="0"/>
              <a:t>realloc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876800" cy="632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stdlib.h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*</a:t>
            </a:r>
            <a:r>
              <a:rPr lang="en-IN" sz="1200" dirty="0" err="1"/>
              <a:t>ptr,n,m,i</a:t>
            </a:r>
            <a:r>
              <a:rPr lang="en-IN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initial value of 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calloc</a:t>
            </a:r>
            <a:r>
              <a:rPr lang="en-IN" sz="1200" dirty="0"/>
              <a:t>(</a:t>
            </a:r>
            <a:r>
              <a:rPr lang="en-IN" sz="1200" dirty="0" err="1"/>
              <a:t>n,sizeof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if(</a:t>
            </a:r>
            <a:r>
              <a:rPr lang="en-IN" sz="1200" dirty="0" err="1"/>
              <a:t>ptr</a:t>
            </a:r>
            <a:r>
              <a:rPr lang="en-IN" sz="1200" dirty="0"/>
              <a:t>==NULL)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 smtClean="0"/>
              <a:t>printf</a:t>
            </a:r>
            <a:r>
              <a:rPr lang="en-IN" sz="1200" dirty="0"/>
              <a:t>("\n Memory allocation failure(</a:t>
            </a:r>
            <a:r>
              <a:rPr lang="en-IN" sz="1200" dirty="0" err="1"/>
              <a:t>calloc</a:t>
            </a:r>
            <a:r>
              <a:rPr lang="en-IN" sz="1200" dirty="0"/>
              <a:t>())");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 smtClean="0"/>
              <a:t>printf</a:t>
            </a:r>
            <a:r>
              <a:rPr lang="en-IN" sz="1200" dirty="0"/>
              <a:t>("\n Memory allocation successful");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values as per initial requirement:");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 smtClean="0"/>
              <a:t>scanf</a:t>
            </a:r>
            <a:r>
              <a:rPr lang="en-IN" sz="1200" dirty="0"/>
              <a:t>("%d",</a:t>
            </a:r>
            <a:r>
              <a:rPr lang="en-IN" sz="1200" dirty="0" err="1"/>
              <a:t>ptr+i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Entered values are:");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smtClean="0"/>
              <a:t>                         </a:t>
            </a:r>
            <a:r>
              <a:rPr lang="en-IN" sz="1200" dirty="0" err="1" smtClean="0"/>
              <a:t>printf</a:t>
            </a:r>
            <a:r>
              <a:rPr lang="en-IN" sz="1200" dirty="0"/>
              <a:t>("\</a:t>
            </a:r>
            <a:r>
              <a:rPr lang="en-IN" sz="1200" dirty="0" err="1"/>
              <a:t>n%d</a:t>
            </a:r>
            <a:r>
              <a:rPr lang="en-IN" sz="1200" dirty="0"/>
              <a:t>",*(</a:t>
            </a:r>
            <a:r>
              <a:rPr lang="en-IN" sz="1200" dirty="0" err="1"/>
              <a:t>ptr+i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m=n;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 smtClean="0"/>
              <a:t>printf</a:t>
            </a:r>
            <a:r>
              <a:rPr lang="en-IN" sz="1200" dirty="0"/>
              <a:t>("\n Enter new value of n for reallocation:");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realloc</a:t>
            </a:r>
            <a:r>
              <a:rPr lang="en-IN" sz="1200" dirty="0"/>
              <a:t>(</a:t>
            </a:r>
            <a:r>
              <a:rPr lang="en-IN" sz="1200" dirty="0" err="1"/>
              <a:t>ptr,n</a:t>
            </a:r>
            <a:r>
              <a:rPr lang="en-IN" sz="1200" dirty="0"/>
              <a:t>*</a:t>
            </a:r>
            <a:r>
              <a:rPr lang="en-IN" sz="1200" dirty="0" err="1"/>
              <a:t>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495800" cy="594360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if(</a:t>
            </a:r>
            <a:r>
              <a:rPr lang="en-IN" dirty="0" err="1"/>
              <a:t>ptr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("\n Memory allocation failure while </a:t>
            </a:r>
            <a:r>
              <a:rPr lang="en-IN" dirty="0" err="1"/>
              <a:t>realloation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exit(2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else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("\n Memory reallocated successfully");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("\n Enter new values as per requirement");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m;i</a:t>
            </a:r>
            <a:r>
              <a:rPr lang="en-IN" dirty="0" smtClean="0"/>
              <a:t>&lt;</a:t>
            </a:r>
            <a:r>
              <a:rPr lang="en-IN" dirty="0" err="1" smtClean="0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scanf</a:t>
            </a:r>
            <a:r>
              <a:rPr lang="en-IN" dirty="0"/>
              <a:t>("%d",</a:t>
            </a:r>
            <a:r>
              <a:rPr lang="en-IN" dirty="0" err="1"/>
              <a:t>ptr+i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("\n All values entered are(</a:t>
            </a:r>
            <a:r>
              <a:rPr lang="en-IN" dirty="0" err="1"/>
              <a:t>old+new</a:t>
            </a:r>
            <a:r>
              <a:rPr lang="en-IN" dirty="0"/>
              <a:t>):");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</a:t>
            </a:r>
            <a:r>
              <a:rPr lang="en-IN" dirty="0" err="1"/>
              <a:t>ptr+i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free(</a:t>
            </a:r>
            <a:r>
              <a:rPr lang="en-IN" dirty="0" err="1" smtClean="0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/>
              <a:t>("\n Memory </a:t>
            </a:r>
            <a:r>
              <a:rPr lang="en-IN" dirty="0" err="1"/>
              <a:t>deallocated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4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ree()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Deallocates</a:t>
            </a:r>
            <a:r>
              <a:rPr lang="en-IN" dirty="0"/>
              <a:t> a memory block allocated by previous call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or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/>
              <a:t>and return it to memory to be used for other purposes. 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*free(void *block);</a:t>
            </a:r>
          </a:p>
          <a:p>
            <a:r>
              <a:rPr lang="en-IN" dirty="0"/>
              <a:t>The argument of function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IN" dirty="0"/>
              <a:t> is the pointer to block of memory which is to be freed.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can behave the same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dirty="0" smtClean="0"/>
              <a:t> function provided the second argument passed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is 0.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	which is equivalent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(ptr,0);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5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Program example-free()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36"/>
            <a:ext cx="8229600" cy="7047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stdio.h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stdlib.h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main( 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*</a:t>
            </a:r>
            <a:r>
              <a:rPr lang="en-IN" sz="6400" dirty="0" err="1"/>
              <a:t>p,n,i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 ,&amp;n) ;</a:t>
            </a:r>
          </a:p>
          <a:p>
            <a:pPr marL="0" indent="0">
              <a:buNone/>
            </a:pPr>
            <a:r>
              <a:rPr lang="en-IN" sz="6400" dirty="0"/>
              <a:t>p=(</a:t>
            </a:r>
            <a:r>
              <a:rPr lang="en-IN" sz="6400" dirty="0" err="1"/>
              <a:t>int</a:t>
            </a:r>
            <a:r>
              <a:rPr lang="en-IN" sz="6400" dirty="0"/>
              <a:t>*)</a:t>
            </a:r>
            <a:r>
              <a:rPr lang="en-IN" sz="6400" dirty="0" err="1"/>
              <a:t>malloc</a:t>
            </a:r>
            <a:r>
              <a:rPr lang="en-IN" sz="6400" dirty="0"/>
              <a:t>(n*</a:t>
            </a:r>
            <a:r>
              <a:rPr lang="en-IN" sz="6400" dirty="0" err="1"/>
              <a:t>sizeof</a:t>
            </a:r>
            <a:r>
              <a:rPr lang="en-IN" sz="6400" dirty="0"/>
              <a:t>(</a:t>
            </a:r>
            <a:r>
              <a:rPr lang="en-IN" sz="6400" dirty="0" err="1"/>
              <a:t>int</a:t>
            </a:r>
            <a:r>
              <a:rPr lang="en-IN" sz="6400" dirty="0"/>
              <a:t>));//</a:t>
            </a:r>
            <a:r>
              <a:rPr lang="en-IN" sz="6400" dirty="0" err="1"/>
              <a:t>malloc</a:t>
            </a:r>
            <a:r>
              <a:rPr lang="en-IN" sz="64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6400" dirty="0"/>
              <a:t>if(p==NULL)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("Memory not available\n");</a:t>
            </a:r>
          </a:p>
          <a:p>
            <a:pPr marL="0" indent="0">
              <a:buNone/>
            </a:pPr>
            <a:r>
              <a:rPr lang="en-IN" sz="6400" dirty="0"/>
              <a:t>exit(1);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else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</a:t>
            </a:r>
            <a:r>
              <a:rPr lang="en-IN" sz="6400" dirty="0" err="1"/>
              <a:t>Mmeory</a:t>
            </a:r>
            <a:r>
              <a:rPr lang="en-IN" sz="6400" dirty="0"/>
              <a:t> allocation was successful");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("\</a:t>
            </a:r>
            <a:r>
              <a:rPr lang="en-IN" sz="6400" dirty="0" err="1"/>
              <a:t>nEnter</a:t>
            </a:r>
            <a:r>
              <a:rPr lang="en-IN" sz="6400" dirty="0"/>
              <a:t> integer values ") ;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("%d",</a:t>
            </a:r>
            <a:r>
              <a:rPr lang="en-IN" sz="6400" dirty="0" err="1"/>
              <a:t>p+i</a:t>
            </a:r>
            <a:r>
              <a:rPr lang="en-IN" sz="6400" dirty="0"/>
              <a:t>);//In place of </a:t>
            </a:r>
            <a:r>
              <a:rPr lang="en-IN" sz="6400" dirty="0" err="1"/>
              <a:t>p+i</a:t>
            </a:r>
            <a:r>
              <a:rPr lang="en-IN" sz="6400" dirty="0"/>
              <a:t> we can write &amp;p[</a:t>
            </a:r>
            <a:r>
              <a:rPr lang="en-IN" sz="6400" dirty="0" err="1"/>
              <a:t>i</a:t>
            </a:r>
            <a:r>
              <a:rPr lang="en-IN" sz="6400" dirty="0"/>
              <a:t>](treating it as 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n%d</a:t>
            </a:r>
            <a:r>
              <a:rPr lang="en-IN" sz="6400" dirty="0"/>
              <a:t>",*(</a:t>
            </a:r>
            <a:r>
              <a:rPr lang="en-IN" sz="6400" dirty="0" err="1"/>
              <a:t>p+i</a:t>
            </a:r>
            <a:r>
              <a:rPr lang="en-IN" sz="6400" dirty="0"/>
              <a:t>));//In place of *(</a:t>
            </a:r>
            <a:r>
              <a:rPr lang="en-IN" sz="6400" dirty="0" err="1"/>
              <a:t>p+i</a:t>
            </a:r>
            <a:r>
              <a:rPr lang="en-IN" sz="6400" dirty="0"/>
              <a:t>) we can write p[</a:t>
            </a:r>
            <a:r>
              <a:rPr lang="en-IN" sz="6400" dirty="0" err="1"/>
              <a:t>i</a:t>
            </a:r>
            <a:r>
              <a:rPr lang="en-IN" sz="6400" dirty="0"/>
              <a:t>](treating it as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free(p);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Memory </a:t>
            </a:r>
            <a:r>
              <a:rPr lang="en-IN" sz="6400" dirty="0" err="1"/>
              <a:t>deallocated</a:t>
            </a:r>
            <a:r>
              <a:rPr lang="en-IN" sz="6400" dirty="0"/>
              <a:t>");</a:t>
            </a:r>
          </a:p>
          <a:p>
            <a:pPr marL="0" indent="0">
              <a:buNone/>
            </a:pPr>
            <a:r>
              <a:rPr lang="en-IN" sz="6400" dirty="0"/>
              <a:t>return 0;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00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condition caused by a program that does not free up the extra memory it allocates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occurs when the dynamically allocated memory is no longer needed but it is not freed.</a:t>
            </a:r>
          </a:p>
          <a:p>
            <a:r>
              <a:rPr lang="en-US" dirty="0" smtClean="0"/>
              <a:t>If we continuously keep on allocating the memory without freeing it for reuse, the entire heap storage will be exhausted.</a:t>
            </a:r>
          </a:p>
          <a:p>
            <a:r>
              <a:rPr lang="en-US" dirty="0" smtClean="0"/>
              <a:t>In such circumstances, the memory allocation functions will start failing and program will start behaving unexpectedly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18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example-Memory leak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/>
              <a:t>	p=(</a:t>
            </a:r>
            <a:r>
              <a:rPr lang="en-IN" dirty="0" err="1"/>
              <a:t>int</a:t>
            </a:r>
            <a:r>
              <a:rPr lang="en-IN" dirty="0"/>
              <a:t>*)</a:t>
            </a:r>
            <a:r>
              <a:rPr lang="en-IN" dirty="0" err="1"/>
              <a:t>malloc</a:t>
            </a:r>
            <a:r>
              <a:rPr lang="en-IN" dirty="0"/>
              <a:t>(1*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*p=6;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("%d",*p);</a:t>
            </a:r>
          </a:p>
          <a:p>
            <a:pPr marL="0" indent="0">
              <a:buNone/>
            </a:pPr>
            <a:r>
              <a:rPr lang="en-IN" dirty="0"/>
              <a:t>	//Memory was not </a:t>
            </a:r>
            <a:r>
              <a:rPr lang="en-IN" dirty="0" err="1"/>
              <a:t>deallocated</a:t>
            </a:r>
            <a:r>
              <a:rPr lang="en-IN" dirty="0"/>
              <a:t>, hence memory leak may arise</a:t>
            </a:r>
          </a:p>
          <a:p>
            <a:pPr marL="0" indent="0">
              <a:buNone/>
            </a:pPr>
            <a:r>
              <a:rPr lang="en-IN" dirty="0"/>
              <a:t>	//Solution</a:t>
            </a:r>
          </a:p>
          <a:p>
            <a:pPr marL="0" indent="0">
              <a:buNone/>
            </a:pPr>
            <a:r>
              <a:rPr lang="en-IN" dirty="0"/>
              <a:t>	//free(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6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management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Memory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statement: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int marks[100];</a:t>
            </a:r>
          </a:p>
          <a:p>
            <a:pPr>
              <a:buNone/>
            </a:pPr>
            <a:r>
              <a:rPr lang="en-IN" dirty="0" smtClean="0"/>
              <a:t>    allocates block of memory to 100 elements of type int and memory is also contiguous. If one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/>
              <a:t> requires 4 bytes of memory , a total of 400 bytes are allocated.</a:t>
            </a:r>
          </a:p>
          <a:p>
            <a:pPr>
              <a:buNone/>
            </a:pPr>
            <a:r>
              <a:rPr lang="en-IN" dirty="0" smtClean="0"/>
              <a:t>Why this approach of declaring array is not useful?</a:t>
            </a:r>
          </a:p>
          <a:p>
            <a:r>
              <a:rPr lang="en-IN" dirty="0" smtClean="0"/>
              <a:t>This may lead to wastage of memory if all allocated memory is not utilized. 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9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40362"/>
          </a:xfrm>
        </p:spPr>
        <p:txBody>
          <a:bodyPr/>
          <a:lstStyle/>
          <a:p>
            <a:pPr eaLnBrk="1" hangingPunct="1"/>
            <a:r>
              <a:rPr lang="en-IN" sz="2400" dirty="0" smtClean="0"/>
              <a:t>Dynamic memory allocation allows a program to obtain more memory space, while running or to release space when no space is required</a:t>
            </a:r>
            <a:r>
              <a:rPr lang="en-IN" sz="2400" dirty="0" smtClean="0"/>
              <a:t>.</a:t>
            </a:r>
          </a:p>
          <a:p>
            <a:pPr eaLnBrk="1" hangingPunct="1"/>
            <a:r>
              <a:rPr lang="en-IN" sz="2400" dirty="0" smtClean="0"/>
              <a:t>So, it will allocate only that much of memory which is actually required by the program.</a:t>
            </a:r>
          </a:p>
          <a:p>
            <a:pPr eaLnBrk="1" hangingPunct="1"/>
            <a:r>
              <a:rPr lang="en-IN" sz="2400" dirty="0" smtClean="0"/>
              <a:t>Hence memory wastage can be avoided/ or if more memory is required that can also be allocated.</a:t>
            </a:r>
          </a:p>
          <a:p>
            <a:pPr eaLnBrk="1" hangingPunct="1"/>
            <a:endParaRPr lang="en-IN" sz="2400" dirty="0" smtClean="0"/>
          </a:p>
          <a:p>
            <a:pPr eaLnBrk="1" hangingPunct="1"/>
            <a:endParaRPr lang="en-IN" sz="2400" dirty="0" smtClean="0"/>
          </a:p>
          <a:p>
            <a:pPr eaLnBrk="1" hangingPunct="1"/>
            <a:r>
              <a:rPr lang="en-IN" sz="2400" dirty="0" smtClean="0"/>
              <a:t>There are 4 library functions under "</a:t>
            </a:r>
            <a:r>
              <a:rPr lang="en-IN" sz="2400" b="1" dirty="0" err="1" smtClean="0"/>
              <a:t>stdlib.h</a:t>
            </a:r>
            <a:r>
              <a:rPr lang="en-IN" sz="2400" dirty="0" smtClean="0"/>
              <a:t>" for dynamic memory allocation.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5629"/>
              </p:ext>
            </p:extLst>
          </p:nvPr>
        </p:nvGraphicFramePr>
        <p:xfrm>
          <a:off x="914400" y="3352801"/>
          <a:ext cx="7391400" cy="265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141"/>
                <a:gridCol w="5793259"/>
              </a:tblGrid>
              <a:tr h="394207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Function</a:t>
                      </a:r>
                      <a:endParaRPr lang="en-IN" sz="2400" b="1" dirty="0" smtClean="0"/>
                    </a:p>
                  </a:txBody>
                  <a:tcPr marL="91439" marR="91439" marT="45732" marB="45732"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Use of Function 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</a:tr>
              <a:tr h="604317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malloc</a:t>
                      </a:r>
                      <a:r>
                        <a:rPr lang="en-IN" sz="2000" dirty="0" smtClean="0"/>
                        <a:t>()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Allocates requested size of bytes and returns a pointer first byte of allocated space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</a:tr>
              <a:tr h="604317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calloc</a:t>
                      </a:r>
                      <a:r>
                        <a:rPr lang="en-IN" sz="2000" dirty="0" smtClean="0"/>
                        <a:t>()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Allocates space for an array elements, initializes to zero and then returns a pointer to memory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</a:tr>
              <a:tr h="341579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free()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deallocate</a:t>
                      </a:r>
                      <a:r>
                        <a:rPr lang="en-IN" sz="2000" dirty="0" smtClean="0"/>
                        <a:t> the previously allocated space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</a:tr>
              <a:tr h="341579">
                <a:tc>
                  <a:txBody>
                    <a:bodyPr/>
                    <a:lstStyle/>
                    <a:p>
                      <a:r>
                        <a:rPr lang="en-IN" sz="2000" dirty="0" err="1" smtClean="0"/>
                        <a:t>realloc</a:t>
                      </a:r>
                      <a:r>
                        <a:rPr lang="en-IN" sz="2000" dirty="0" smtClean="0"/>
                        <a:t>()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Change the size of previously allocated space</a:t>
                      </a:r>
                      <a:endParaRPr lang="en-IN" sz="2000" dirty="0"/>
                    </a:p>
                  </a:txBody>
                  <a:tcPr marL="91439" marR="91439" marT="45732" marB="4573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IN" sz="2400" dirty="0"/>
              <a:t>The name </a:t>
            </a:r>
            <a:r>
              <a:rPr lang="en-IN" sz="2400" dirty="0" err="1"/>
              <a:t>malloc</a:t>
            </a:r>
            <a:r>
              <a:rPr lang="en-IN" sz="2400" dirty="0"/>
              <a:t> stands for "memory allocation</a:t>
            </a:r>
            <a:r>
              <a:rPr lang="en-IN" sz="2400" dirty="0" smtClean="0"/>
              <a:t>".</a:t>
            </a:r>
          </a:p>
          <a:p>
            <a:r>
              <a:rPr lang="en-IN" sz="2400" dirty="0" smtClean="0"/>
              <a:t>The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 smtClean="0"/>
              <a:t> function allocates a block of memory of specified size from the memory heap.</a:t>
            </a:r>
          </a:p>
          <a:p>
            <a:r>
              <a:rPr lang="en-IN" sz="2400" dirty="0"/>
              <a:t>Syntax: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(size);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size is the number of bytes of storage to be allocated.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allocated successfully , it returns a </a:t>
            </a:r>
            <a:r>
              <a:rPr lang="en-IN" sz="2400" b="1" dirty="0"/>
              <a:t>pointer to first location</a:t>
            </a:r>
            <a:r>
              <a:rPr lang="en-IN" sz="2400" dirty="0"/>
              <a:t> of newly allocated block of memory. 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not allocated i.e. no enough space exists for new block or some other reason, returns </a:t>
            </a:r>
            <a:r>
              <a:rPr lang="en-IN" sz="2400" b="1" dirty="0"/>
              <a:t>NULL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149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Return type of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is void pointer , it has to be </a:t>
            </a:r>
            <a:r>
              <a:rPr lang="en-IN" b="1" dirty="0"/>
              <a:t>cast</a:t>
            </a:r>
            <a:r>
              <a:rPr lang="en-IN" dirty="0"/>
              <a:t> to the type of data being dealt with.</a:t>
            </a:r>
          </a:p>
          <a:p>
            <a:r>
              <a:rPr lang="en-IN" dirty="0"/>
              <a:t>memory allocated by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by default contain the garbage values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(n*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IN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the above example, p is </a:t>
            </a:r>
            <a:r>
              <a:rPr lang="en-US" b="1" dirty="0" smtClean="0"/>
              <a:t>pointer</a:t>
            </a:r>
            <a:r>
              <a:rPr lang="en-US" dirty="0" smtClean="0"/>
              <a:t> of type integer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nt*</a:t>
            </a:r>
            <a:r>
              <a:rPr lang="en-US" dirty="0" smtClean="0"/>
              <a:t> tells to what type it will be pointing.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tells that the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is type casted to return the address of integer variable.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is the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37543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 smtClean="0"/>
              <a:t>Program example-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stdio.h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stdlib.h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main( 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*</a:t>
            </a:r>
            <a:r>
              <a:rPr lang="en-IN" sz="6400" dirty="0" err="1"/>
              <a:t>p,n,i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 ,&amp;n) ;</a:t>
            </a:r>
          </a:p>
          <a:p>
            <a:pPr marL="0" indent="0">
              <a:buNone/>
            </a:pPr>
            <a:r>
              <a:rPr lang="en-IN" sz="6400" dirty="0"/>
              <a:t>p=(</a:t>
            </a:r>
            <a:r>
              <a:rPr lang="en-IN" sz="6400" dirty="0" err="1"/>
              <a:t>int</a:t>
            </a:r>
            <a:r>
              <a:rPr lang="en-IN" sz="6400" dirty="0"/>
              <a:t>*)</a:t>
            </a:r>
            <a:r>
              <a:rPr lang="en-IN" sz="6400" dirty="0" err="1"/>
              <a:t>malloc</a:t>
            </a:r>
            <a:r>
              <a:rPr lang="en-IN" sz="6400" dirty="0"/>
              <a:t>(n*</a:t>
            </a:r>
            <a:r>
              <a:rPr lang="en-IN" sz="6400" dirty="0" err="1"/>
              <a:t>sizeof</a:t>
            </a:r>
            <a:r>
              <a:rPr lang="en-IN" sz="6400" dirty="0"/>
              <a:t>(</a:t>
            </a:r>
            <a:r>
              <a:rPr lang="en-IN" sz="6400" dirty="0" err="1"/>
              <a:t>int</a:t>
            </a:r>
            <a:r>
              <a:rPr lang="en-IN" sz="6400" dirty="0"/>
              <a:t>));//</a:t>
            </a:r>
            <a:r>
              <a:rPr lang="en-IN" sz="6400" dirty="0" err="1"/>
              <a:t>malloc</a:t>
            </a:r>
            <a:r>
              <a:rPr lang="en-IN" sz="64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6400" dirty="0"/>
              <a:t>if(p==NULL)</a:t>
            </a:r>
          </a:p>
          <a:p>
            <a:pPr marL="0" indent="0">
              <a:buNone/>
            </a:pPr>
            <a:r>
              <a:rPr lang="en-IN" sz="6400" dirty="0"/>
              <a:t>{ 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("Memory not available\n");</a:t>
            </a:r>
          </a:p>
          <a:p>
            <a:pPr marL="0" indent="0">
              <a:buNone/>
            </a:pPr>
            <a:r>
              <a:rPr lang="en-IN" sz="6400" dirty="0"/>
              <a:t>exit(1);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else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</a:t>
            </a:r>
            <a:r>
              <a:rPr lang="en-IN" sz="6400" dirty="0" err="1"/>
              <a:t>Mmeory</a:t>
            </a:r>
            <a:r>
              <a:rPr lang="en-IN" sz="6400" dirty="0"/>
              <a:t> allocation was successful");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("\</a:t>
            </a:r>
            <a:r>
              <a:rPr lang="en-IN" sz="6400" dirty="0" err="1"/>
              <a:t>nEnter</a:t>
            </a:r>
            <a:r>
              <a:rPr lang="en-IN" sz="6400" dirty="0"/>
              <a:t> integer values ") ;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("%d",</a:t>
            </a:r>
            <a:r>
              <a:rPr lang="en-IN" sz="6400" dirty="0" err="1"/>
              <a:t>p+i</a:t>
            </a:r>
            <a:r>
              <a:rPr lang="en-IN" sz="6400" dirty="0"/>
              <a:t>);//In place of </a:t>
            </a:r>
            <a:r>
              <a:rPr lang="en-IN" sz="6400" dirty="0" err="1"/>
              <a:t>p+i</a:t>
            </a:r>
            <a:r>
              <a:rPr lang="en-IN" sz="6400" dirty="0"/>
              <a:t> we can write &amp;p[</a:t>
            </a:r>
            <a:r>
              <a:rPr lang="en-IN" sz="6400" dirty="0" err="1"/>
              <a:t>i</a:t>
            </a:r>
            <a:r>
              <a:rPr lang="en-IN" sz="6400" dirty="0"/>
              <a:t>](treating it as 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n%d</a:t>
            </a:r>
            <a:r>
              <a:rPr lang="en-IN" sz="6400" dirty="0"/>
              <a:t>",*(</a:t>
            </a:r>
            <a:r>
              <a:rPr lang="en-IN" sz="6400" dirty="0" err="1"/>
              <a:t>p+i</a:t>
            </a:r>
            <a:r>
              <a:rPr lang="en-IN" sz="6400" dirty="0"/>
              <a:t>));//In place of *(</a:t>
            </a:r>
            <a:r>
              <a:rPr lang="en-IN" sz="6400" dirty="0" err="1"/>
              <a:t>p+i</a:t>
            </a:r>
            <a:r>
              <a:rPr lang="en-IN" sz="6400" dirty="0"/>
              <a:t>) we can write p[</a:t>
            </a:r>
            <a:r>
              <a:rPr lang="en-IN" sz="6400" dirty="0" err="1"/>
              <a:t>i</a:t>
            </a:r>
            <a:r>
              <a:rPr lang="en-IN" sz="6400" dirty="0"/>
              <a:t>](treating it as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return 0;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08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The name </a:t>
            </a:r>
            <a:r>
              <a:rPr lang="en-IN" sz="2400" dirty="0" err="1"/>
              <a:t>calloc</a:t>
            </a:r>
            <a:r>
              <a:rPr lang="en-IN" sz="2400" dirty="0"/>
              <a:t> stands for "contiguous allocation</a:t>
            </a:r>
            <a:r>
              <a:rPr lang="en-IN" sz="2400" dirty="0" smtClean="0"/>
              <a:t>".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It provides access to memory, which is available for dynamic allocation of variable-sized blocks of memory.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Syntax: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nitems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IN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/>
              <a:t>calloc</a:t>
            </a:r>
            <a:r>
              <a:rPr lang="en-IN" sz="2400" dirty="0"/>
              <a:t> is similar to </a:t>
            </a:r>
            <a:r>
              <a:rPr lang="en-IN" sz="2400" dirty="0" err="1"/>
              <a:t>malloc</a:t>
            </a:r>
            <a:r>
              <a:rPr lang="en-IN" sz="2400" dirty="0"/>
              <a:t>, but the main </a:t>
            </a:r>
            <a:r>
              <a:rPr lang="en-IN" sz="2400" b="1" dirty="0"/>
              <a:t>difference</a:t>
            </a:r>
            <a:r>
              <a:rPr lang="en-IN" sz="2400" dirty="0"/>
              <a:t> is that the values stored in the allocated memory space is </a:t>
            </a:r>
            <a:r>
              <a:rPr lang="en-IN" sz="2400" b="1" dirty="0"/>
              <a:t>zero</a:t>
            </a:r>
            <a:r>
              <a:rPr lang="en-IN" sz="2400" dirty="0"/>
              <a:t> by default. With </a:t>
            </a:r>
            <a:r>
              <a:rPr lang="en-IN" sz="2400" dirty="0" err="1"/>
              <a:t>malloc</a:t>
            </a:r>
            <a:r>
              <a:rPr lang="en-IN" sz="2400" dirty="0"/>
              <a:t>, the allocated memory could have any </a:t>
            </a:r>
            <a:r>
              <a:rPr lang="en-IN" sz="2400" dirty="0" smtClean="0"/>
              <a:t>garbage value.</a:t>
            </a:r>
            <a:endParaRPr lang="en-IN" sz="2400" dirty="0"/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 requires </a:t>
            </a:r>
            <a:r>
              <a:rPr lang="en-IN" sz="2400" b="1" dirty="0"/>
              <a:t>two arguments</a:t>
            </a:r>
            <a:r>
              <a:rPr lang="en-IN" sz="2400" dirty="0"/>
              <a:t>. </a:t>
            </a:r>
            <a:endParaRPr lang="en-IN" sz="2400" dirty="0" smtClean="0"/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 smtClean="0"/>
              <a:t>The </a:t>
            </a:r>
            <a:r>
              <a:rPr lang="en-IN" sz="2400" b="1" dirty="0"/>
              <a:t>first</a:t>
            </a:r>
            <a:r>
              <a:rPr lang="en-IN" sz="2400" dirty="0"/>
              <a:t> is the number of variables you'd like to allocate memory for. </a:t>
            </a:r>
            <a:endParaRPr lang="en-IN" sz="2400" dirty="0" smtClean="0"/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 smtClean="0"/>
              <a:t>The </a:t>
            </a:r>
            <a:r>
              <a:rPr lang="en-IN" sz="2400" b="1" dirty="0"/>
              <a:t>second</a:t>
            </a:r>
            <a:r>
              <a:rPr lang="en-IN" sz="2400" dirty="0"/>
              <a:t> is the size of each variable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91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memory is allocated successfully,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returns </a:t>
            </a:r>
            <a:r>
              <a:rPr lang="en-IN" dirty="0"/>
              <a:t>a pointer to the first location of newly allocated block of memory otherwise returns NULL</a:t>
            </a:r>
          </a:p>
          <a:p>
            <a:r>
              <a:rPr lang="en-IN" dirty="0"/>
              <a:t>Memory allocated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 smtClean="0"/>
              <a:t> </a:t>
            </a:r>
            <a:r>
              <a:rPr lang="en-IN" dirty="0"/>
              <a:t>by default contains the zero values.</a:t>
            </a:r>
          </a:p>
          <a:p>
            <a:r>
              <a:rPr lang="en-IN" dirty="0"/>
              <a:t> </a:t>
            </a:r>
            <a:r>
              <a:rPr lang="en-IN" dirty="0" smtClean="0"/>
              <a:t>E.g</a:t>
            </a:r>
            <a:r>
              <a:rPr lang="en-IN" dirty="0"/>
              <a:t>. If we want to allocate memory for storing n integer numbers in contiguous memory locations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*p;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2549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906</TotalTime>
  <Words>1123</Words>
  <Application>Microsoft Office PowerPoint</Application>
  <PresentationFormat>On-screen Show (4:3)</PresentationFormat>
  <Paragraphs>259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Arial Rounded MT Bold</vt:lpstr>
      <vt:lpstr>AvantGarde</vt:lpstr>
      <vt:lpstr>Calibri</vt:lpstr>
      <vt:lpstr>Courier New</vt:lpstr>
      <vt:lpstr>FINAL LPU THEME</vt:lpstr>
      <vt:lpstr>Lpu theme final with copyright</vt:lpstr>
      <vt:lpstr>CSE101-Lec#21</vt:lpstr>
      <vt:lpstr>Outline</vt:lpstr>
      <vt:lpstr>Dynamic Memory Allocation</vt:lpstr>
      <vt:lpstr>PowerPoint Presentation</vt:lpstr>
      <vt:lpstr>malloc()</vt:lpstr>
      <vt:lpstr>malloc()</vt:lpstr>
      <vt:lpstr>Program example-malloc()</vt:lpstr>
      <vt:lpstr>calloc()</vt:lpstr>
      <vt:lpstr>calloc()</vt:lpstr>
      <vt:lpstr>Program example-calloc()</vt:lpstr>
      <vt:lpstr>Difference between malloc() and calloc()</vt:lpstr>
      <vt:lpstr>realloc()</vt:lpstr>
      <vt:lpstr>realloc()</vt:lpstr>
      <vt:lpstr>Program example-realloc()</vt:lpstr>
      <vt:lpstr>free()</vt:lpstr>
      <vt:lpstr>free()</vt:lpstr>
      <vt:lpstr>Program example-free()</vt:lpstr>
      <vt:lpstr>Memory Leak</vt:lpstr>
      <vt:lpstr>Program example-Memory leak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CSE101-Lec#26</dc:title>
  <dc:creator>Aman</dc:creator>
  <cp:lastModifiedBy>Salil</cp:lastModifiedBy>
  <cp:revision>18</cp:revision>
  <dcterms:created xsi:type="dcterms:W3CDTF">2014-05-25T21:49:01Z</dcterms:created>
  <dcterms:modified xsi:type="dcterms:W3CDTF">2020-06-04T05:39:19Z</dcterms:modified>
</cp:coreProperties>
</file>