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1" r:id="rId5"/>
    <p:sldId id="259" r:id="rId6"/>
    <p:sldId id="260" r:id="rId7"/>
    <p:sldId id="280" r:id="rId8"/>
    <p:sldId id="261" r:id="rId9"/>
    <p:sldId id="262" r:id="rId10"/>
    <p:sldId id="263" r:id="rId11"/>
    <p:sldId id="264" r:id="rId12"/>
    <p:sldId id="265" r:id="rId13"/>
    <p:sldId id="273" r:id="rId14"/>
    <p:sldId id="272" r:id="rId15"/>
    <p:sldId id="271" r:id="rId16"/>
    <p:sldId id="267" r:id="rId17"/>
    <p:sldId id="268" r:id="rId18"/>
    <p:sldId id="274" r:id="rId19"/>
    <p:sldId id="275" r:id="rId20"/>
    <p:sldId id="276" r:id="rId21"/>
    <p:sldId id="277" r:id="rId22"/>
    <p:sldId id="278" r:id="rId23"/>
    <p:sldId id="279" r:id="rId24"/>
    <p:sldId id="269" r:id="rId25"/>
    <p:sldId id="27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33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graphicFrame>
        <p:nvGraphicFramePr>
          <p:cNvPr id="1026" name="Object 86"/>
          <p:cNvGraphicFramePr>
            <a:graphicFrameLocks noChangeAspect="1"/>
          </p:cNvGraphicFramePr>
          <p:nvPr/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 userDrawn="1"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277FF9-3AED-4FBA-927B-0E1C29D1512B}" type="datetimeFigureOut">
              <a:rPr lang="en-US" smtClean="0"/>
              <a:pPr/>
              <a:t>8/10/2020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923A38-DFAC-48EE-8299-5225B27F36F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277FF9-3AED-4FBA-927B-0E1C29D1512B}" type="datetimeFigureOut">
              <a:rPr lang="en-US" smtClean="0"/>
              <a:pPr/>
              <a:t>8/10/2020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923A38-DFAC-48EE-8299-5225B27F36F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86644" cy="78579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071546"/>
            <a:ext cx="8858312" cy="5357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277FF9-3AED-4FBA-927B-0E1C29D1512B}" type="datetimeFigureOut">
              <a:rPr lang="en-US" smtClean="0"/>
              <a:pPr/>
              <a:t>8/10/2020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923A38-DFAC-48EE-8299-5225B27F36F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277FF9-3AED-4FBA-927B-0E1C29D1512B}" type="datetimeFigureOut">
              <a:rPr lang="en-US" smtClean="0"/>
              <a:pPr/>
              <a:t>8/10/2020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923A38-DFAC-48EE-8299-5225B27F36F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277FF9-3AED-4FBA-927B-0E1C29D1512B}" type="datetimeFigureOut">
              <a:rPr lang="en-US" smtClean="0"/>
              <a:pPr/>
              <a:t>8/10/2020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923A38-DFAC-48EE-8299-5225B27F36F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277FF9-3AED-4FBA-927B-0E1C29D1512B}" type="datetimeFigureOut">
              <a:rPr lang="en-US" smtClean="0"/>
              <a:pPr/>
              <a:t>8/10/2020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923A38-DFAC-48EE-8299-5225B27F36F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277FF9-3AED-4FBA-927B-0E1C29D1512B}" type="datetimeFigureOut">
              <a:rPr lang="en-US" smtClean="0"/>
              <a:pPr/>
              <a:t>8/10/2020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923A38-DFAC-48EE-8299-5225B27F36F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277FF9-3AED-4FBA-927B-0E1C29D1512B}" type="datetimeFigureOut">
              <a:rPr lang="en-US" smtClean="0"/>
              <a:pPr/>
              <a:t>8/10/2020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923A38-DFAC-48EE-8299-5225B27F36F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 txBox="1">
            <a:spLocks/>
          </p:cNvSpPr>
          <p:nvPr userDrawn="1"/>
        </p:nvSpPr>
        <p:spPr bwMode="auto">
          <a:xfrm>
            <a:off x="0" y="6492875"/>
            <a:ext cx="350043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© LPU :: CSE101 C Programming </a:t>
            </a:r>
            <a:endParaRPr kumimoji="0" lang="en-I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050" name="Object 86"/>
          <p:cNvGraphicFramePr>
            <a:graphicFrameLocks noChangeAspect="1"/>
          </p:cNvGraphicFramePr>
          <p:nvPr/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r:id="rId16" imgW="13937020" imgH="5409524" progId="">
                  <p:embed/>
                </p:oleObj>
              </mc:Choice>
              <mc:Fallback>
                <p:oleObj r:id="rId16" imgW="13937020" imgH="5409524" progId="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/>
          <p:cNvCxnSpPr/>
          <p:nvPr userDrawn="1"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31.png"/><Relationship Id="rId7" Type="http://schemas.openxmlformats.org/officeDocument/2006/relationships/image" Target="../media/image2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5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13" Type="http://schemas.openxmlformats.org/officeDocument/2006/relationships/image" Target="../media/image35.jpeg"/><Relationship Id="rId3" Type="http://schemas.openxmlformats.org/officeDocument/2006/relationships/image" Target="../media/image37.jpe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jpe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jpeg"/><Relationship Id="rId9" Type="http://schemas.openxmlformats.org/officeDocument/2006/relationships/image" Target="../media/image4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syl%20ip%20zero%20lec/CSE101%20syl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syl%20ip%20zero%20lec/CSE101%20ip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285860"/>
            <a:ext cx="9144000" cy="1684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Broadway" pitchFamily="82" charset="0"/>
                <a:ea typeface="+mj-ea"/>
                <a:cs typeface="+mj-cs"/>
              </a:rPr>
              <a:t>CSE101</a:t>
            </a:r>
            <a:b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Broadway" pitchFamily="82" charset="0"/>
                <a:ea typeface="+mj-ea"/>
                <a:cs typeface="+mj-cs"/>
              </a:rPr>
            </a:b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Broadway" pitchFamily="82" charset="0"/>
                <a:ea typeface="+mj-ea"/>
                <a:cs typeface="+mj-cs"/>
              </a:rPr>
              <a:t>Computer Programming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Broadway" pitchFamily="82" charset="0"/>
              <a:ea typeface="+mj-ea"/>
              <a:cs typeface="+mj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28662" y="2928934"/>
            <a:ext cx="70580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71868" y="3071810"/>
            <a:ext cx="201136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CC0000"/>
                </a:solidFill>
                <a:latin typeface="Arial Rounded MT Bold" pitchFamily="34" charset="0"/>
                <a:cs typeface="+mn-cs"/>
              </a:rPr>
              <a:t>Lecture #0</a:t>
            </a:r>
            <a:endParaRPr lang="en-IN" sz="2400" dirty="0">
              <a:solidFill>
                <a:srgbClr val="CC0000"/>
              </a:solidFill>
              <a:latin typeface="Arial Rounded MT Bold" pitchFamily="34" charset="0"/>
              <a:cs typeface="+mn-cs"/>
            </a:endParaRPr>
          </a:p>
        </p:txBody>
      </p:sp>
      <p:pic>
        <p:nvPicPr>
          <p:cNvPr id="17410" name="Picture 2" descr="Image result for c langu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3643314"/>
            <a:ext cx="3452820" cy="2571768"/>
          </a:xfrm>
          <a:prstGeom prst="rect">
            <a:avLst/>
          </a:prstGeom>
          <a:noFill/>
        </p:spPr>
      </p:pic>
    </p:spTree>
  </p:cSld>
  <p:clrMapOvr>
    <a:masterClrMapping/>
  </p:clrMapOvr>
  <p:transition>
    <p:diamond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Lets take you close to the reality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All of us use Computers or Laptops for different purposes.</a:t>
            </a:r>
          </a:p>
          <a:p>
            <a:r>
              <a:rPr lang="en-IN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Could you tell me which system software is most required to get our system in working mode??????</a:t>
            </a:r>
          </a:p>
          <a:p>
            <a:pPr>
              <a:buNone/>
            </a:pPr>
            <a:endParaRPr lang="en-IN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Microsoft_Windows__horizontal_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9104463">
            <a:off x="-482917" y="4075042"/>
            <a:ext cx="3954747" cy="830073"/>
          </a:xfrm>
          <a:prstGeom prst="rect">
            <a:avLst/>
          </a:prstGeom>
        </p:spPr>
      </p:pic>
      <p:pic>
        <p:nvPicPr>
          <p:cNvPr id="22530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9027901">
            <a:off x="1332990" y="4086023"/>
            <a:ext cx="3475603" cy="1374001"/>
          </a:xfrm>
          <a:prstGeom prst="rect">
            <a:avLst/>
          </a:prstGeom>
          <a:noFill/>
        </p:spPr>
      </p:pic>
      <p:pic>
        <p:nvPicPr>
          <p:cNvPr id="22536" name="Picture 8" descr="Image result for unix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022274">
            <a:off x="4844238" y="4208063"/>
            <a:ext cx="3729503" cy="1113762"/>
          </a:xfrm>
          <a:prstGeom prst="rect">
            <a:avLst/>
          </a:prstGeom>
          <a:noFill/>
        </p:spPr>
      </p:pic>
      <p:pic>
        <p:nvPicPr>
          <p:cNvPr id="22538" name="Picture 10" descr="Image result for ubuntu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9080893">
            <a:off x="5746808" y="4826306"/>
            <a:ext cx="3867727" cy="955275"/>
          </a:xfrm>
          <a:prstGeom prst="rect">
            <a:avLst/>
          </a:prstGeom>
          <a:noFill/>
        </p:spPr>
      </p:pic>
      <p:pic>
        <p:nvPicPr>
          <p:cNvPr id="22540" name="Picture 12" descr="Image result for mac operating system 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8869236">
            <a:off x="3064946" y="3935794"/>
            <a:ext cx="4025800" cy="1159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Let’s Explore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Could you tell me which programming language is used in writing all these operating system??????</a:t>
            </a:r>
          </a:p>
          <a:p>
            <a:pPr>
              <a:buNone/>
            </a:pPr>
            <a:endParaRPr lang="en-IN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Latest version of Microsoft Windows i.e. Windows10 is still being written in C Language </a:t>
            </a:r>
          </a:p>
          <a:p>
            <a:pPr>
              <a:buNone/>
            </a:pPr>
            <a:endParaRPr lang="en-IN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-programm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4876" y="2428868"/>
            <a:ext cx="2786050" cy="1928802"/>
          </a:xfrm>
          <a:prstGeom prst="rect">
            <a:avLst/>
          </a:prstGeom>
        </p:spPr>
      </p:pic>
      <p:pic>
        <p:nvPicPr>
          <p:cNvPr id="23554" name="Picture 2" descr="Image result for c langu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5589241"/>
            <a:ext cx="2686050" cy="1268760"/>
          </a:xfrm>
          <a:prstGeom prst="rect">
            <a:avLst/>
          </a:prstGeom>
          <a:noFill/>
        </p:spPr>
      </p:pic>
      <p:pic>
        <p:nvPicPr>
          <p:cNvPr id="23556" name="Picture 4" descr="Image result for c langu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2" y="2428868"/>
            <a:ext cx="2786082" cy="1928826"/>
          </a:xfrm>
          <a:prstGeom prst="rect">
            <a:avLst/>
          </a:prstGeom>
          <a:noFill/>
        </p:spPr>
      </p:pic>
      <p:pic>
        <p:nvPicPr>
          <p:cNvPr id="10242" name="Picture 2" descr="Image result for microsoft window 10 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596" y="5500702"/>
            <a:ext cx="4667248" cy="7858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Contd.....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Device drivers are also written in C language.</a:t>
            </a:r>
          </a:p>
          <a:p>
            <a:r>
              <a:rPr lang="en-IN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All these modern programming languages are influenced by C language</a:t>
            </a:r>
          </a:p>
          <a:p>
            <a:endParaRPr lang="en-IN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Compilers for Python and PHP language are also written in C language</a:t>
            </a:r>
          </a:p>
          <a:p>
            <a:endParaRPr lang="en-IN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Users\Dell\Desktop\_87339208_9c5c6008-16ae-4f26-bd98-a8538bf2b71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6" y="3000372"/>
            <a:ext cx="928694" cy="1071570"/>
          </a:xfrm>
          <a:prstGeom prst="rect">
            <a:avLst/>
          </a:prstGeom>
          <a:noFill/>
        </p:spPr>
      </p:pic>
      <p:pic>
        <p:nvPicPr>
          <p:cNvPr id="5" name="Picture 5" descr="Image result for programming languages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60" y="3214686"/>
            <a:ext cx="1428761" cy="714380"/>
          </a:xfrm>
          <a:prstGeom prst="rect">
            <a:avLst/>
          </a:prstGeom>
          <a:noFill/>
        </p:spPr>
      </p:pic>
      <p:pic>
        <p:nvPicPr>
          <p:cNvPr id="6" name="Picture 15" descr="Image result for c++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794" y="3071810"/>
            <a:ext cx="1214446" cy="909626"/>
          </a:xfrm>
          <a:prstGeom prst="rect">
            <a:avLst/>
          </a:prstGeom>
          <a:noFill/>
        </p:spPr>
      </p:pic>
      <p:pic>
        <p:nvPicPr>
          <p:cNvPr id="7" name="Picture 17" descr="Image result for c#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86116" y="3214686"/>
            <a:ext cx="1000165" cy="785818"/>
          </a:xfrm>
          <a:prstGeom prst="rect">
            <a:avLst/>
          </a:prstGeom>
          <a:noFill/>
        </p:spPr>
      </p:pic>
      <p:pic>
        <p:nvPicPr>
          <p:cNvPr id="8" name="Picture 21" descr="Image result for pyth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58" y="2786058"/>
            <a:ext cx="1357322" cy="1571636"/>
          </a:xfrm>
          <a:prstGeom prst="rect">
            <a:avLst/>
          </a:prstGeom>
          <a:noFill/>
        </p:spPr>
      </p:pic>
      <p:pic>
        <p:nvPicPr>
          <p:cNvPr id="9" name="Picture 25" descr="Image result for javascrip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43802" y="2643182"/>
            <a:ext cx="1500198" cy="16430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Contd.....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Embedded systems are also developed with the help of C language</a:t>
            </a:r>
            <a:endParaRPr lang="en-IN" dirty="0"/>
          </a:p>
        </p:txBody>
      </p:sp>
      <p:pic>
        <p:nvPicPr>
          <p:cNvPr id="4" name="Picture 4" descr="Image result for embedded system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285992"/>
            <a:ext cx="3857652" cy="3896230"/>
          </a:xfrm>
          <a:prstGeom prst="rect">
            <a:avLst/>
          </a:prstGeom>
          <a:noFill/>
        </p:spPr>
      </p:pic>
      <p:pic>
        <p:nvPicPr>
          <p:cNvPr id="5" name="Picture 6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2357430"/>
            <a:ext cx="4263693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Contd.....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2875" y="1071563"/>
          <a:ext cx="8858250" cy="560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75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2000" b="1" dirty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Git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589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000" b="1" dirty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Microsoft Excel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5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2000" b="1" dirty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Oracle Database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589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000" b="1" dirty="0" err="1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MySql</a:t>
                      </a: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5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2000" b="1" dirty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Linux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7589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000" b="1" dirty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Unix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5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2000" b="1" dirty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7589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en-IN" sz="24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000" b="1" dirty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Google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Picture 2" descr="Image result for git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071546"/>
            <a:ext cx="1000132" cy="642942"/>
          </a:xfrm>
          <a:prstGeom prst="rect">
            <a:avLst/>
          </a:prstGeom>
          <a:noFill/>
        </p:spPr>
      </p:pic>
      <p:pic>
        <p:nvPicPr>
          <p:cNvPr id="6" name="Picture 4" descr="Image result for microsoft excel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1785926"/>
            <a:ext cx="928694" cy="642941"/>
          </a:xfrm>
          <a:prstGeom prst="rect">
            <a:avLst/>
          </a:prstGeom>
          <a:noFill/>
        </p:spPr>
      </p:pic>
      <p:pic>
        <p:nvPicPr>
          <p:cNvPr id="7" name="Picture 6" descr="Image result for oracle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14546" y="2571744"/>
            <a:ext cx="1470543" cy="500066"/>
          </a:xfrm>
          <a:prstGeom prst="rect">
            <a:avLst/>
          </a:prstGeom>
          <a:noFill/>
        </p:spPr>
      </p:pic>
      <p:pic>
        <p:nvPicPr>
          <p:cNvPr id="8" name="Picture 8" descr="Image result for my sql 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0694" y="3214686"/>
            <a:ext cx="2057420" cy="642942"/>
          </a:xfrm>
          <a:prstGeom prst="rect">
            <a:avLst/>
          </a:prstGeom>
          <a:noFill/>
        </p:spPr>
      </p:pic>
      <p:pic>
        <p:nvPicPr>
          <p:cNvPr id="9" name="Picture 2" descr="Related imag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1538" y="3929066"/>
            <a:ext cx="1668205" cy="642942"/>
          </a:xfrm>
          <a:prstGeom prst="rect">
            <a:avLst/>
          </a:prstGeom>
          <a:noFill/>
        </p:spPr>
      </p:pic>
      <p:pic>
        <p:nvPicPr>
          <p:cNvPr id="10" name="Picture 9" descr="Image result for unix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00760" y="4643446"/>
            <a:ext cx="1740060" cy="628510"/>
          </a:xfrm>
          <a:prstGeom prst="rect">
            <a:avLst/>
          </a:prstGeom>
          <a:noFill/>
        </p:spPr>
      </p:pic>
      <p:pic>
        <p:nvPicPr>
          <p:cNvPr id="11" name="Picture 10" descr="Image result for android log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28728" y="5286388"/>
            <a:ext cx="1285884" cy="631952"/>
          </a:xfrm>
          <a:prstGeom prst="rect">
            <a:avLst/>
          </a:prstGeom>
          <a:noFill/>
        </p:spPr>
      </p:pic>
      <p:pic>
        <p:nvPicPr>
          <p:cNvPr id="12" name="Picture 12" descr="Related image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57884" y="5929330"/>
            <a:ext cx="2786082" cy="7143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MNCs </a:t>
            </a:r>
          </a:p>
        </p:txBody>
      </p:sp>
      <p:pic>
        <p:nvPicPr>
          <p:cNvPr id="30722" name="Picture 2" descr="Image result for apple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285992"/>
            <a:ext cx="1285884" cy="1143008"/>
          </a:xfrm>
          <a:prstGeom prst="rect">
            <a:avLst/>
          </a:prstGeom>
          <a:noFill/>
        </p:spPr>
      </p:pic>
      <p:pic>
        <p:nvPicPr>
          <p:cNvPr id="30724" name="Picture 4" descr="Image result for nvidia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00438"/>
            <a:ext cx="2143140" cy="1357323"/>
          </a:xfrm>
          <a:prstGeom prst="rect">
            <a:avLst/>
          </a:prstGeom>
          <a:noFill/>
        </p:spPr>
      </p:pic>
      <p:pic>
        <p:nvPicPr>
          <p:cNvPr id="30726" name="Picture 6" descr="Image result for vmware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29488" y="3143248"/>
            <a:ext cx="1714512" cy="1143008"/>
          </a:xfrm>
          <a:prstGeom prst="rect">
            <a:avLst/>
          </a:prstGeom>
          <a:noFill/>
        </p:spPr>
      </p:pic>
      <p:pic>
        <p:nvPicPr>
          <p:cNvPr id="30728" name="Picture 8" descr="Image result for AMD 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86643" y="4500570"/>
            <a:ext cx="1764473" cy="1071570"/>
          </a:xfrm>
          <a:prstGeom prst="rect">
            <a:avLst/>
          </a:prstGeom>
          <a:noFill/>
        </p:spPr>
      </p:pic>
      <p:pic>
        <p:nvPicPr>
          <p:cNvPr id="30730" name="Picture 10" descr="Image result for memsql 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28860" y="5429264"/>
            <a:ext cx="2143140" cy="928694"/>
          </a:xfrm>
          <a:prstGeom prst="rect">
            <a:avLst/>
          </a:prstGeom>
          <a:noFill/>
        </p:spPr>
      </p:pic>
      <p:pic>
        <p:nvPicPr>
          <p:cNvPr id="30732" name="Picture 12" descr="Image result for microsoft log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57290" y="1571612"/>
            <a:ext cx="2309465" cy="585754"/>
          </a:xfrm>
          <a:prstGeom prst="rect">
            <a:avLst/>
          </a:prstGeom>
          <a:noFill/>
        </p:spPr>
      </p:pic>
      <p:pic>
        <p:nvPicPr>
          <p:cNvPr id="30734" name="Picture 14" descr="Image result for amazon log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14942" y="1500174"/>
            <a:ext cx="2357454" cy="863772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0" y="92867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Top rated Companies which has a dearth of C programmers</a:t>
            </a:r>
          </a:p>
        </p:txBody>
      </p:sp>
      <p:pic>
        <p:nvPicPr>
          <p:cNvPr id="16" name="Picture 6" descr="Image result for intel logo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86578" y="2143116"/>
            <a:ext cx="1428760" cy="857255"/>
          </a:xfrm>
          <a:prstGeom prst="rect">
            <a:avLst/>
          </a:prstGeom>
          <a:noFill/>
        </p:spPr>
      </p:pic>
      <p:pic>
        <p:nvPicPr>
          <p:cNvPr id="18" name="Picture 4" descr="Image result for yahoo logo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57752" y="5357826"/>
            <a:ext cx="2357454" cy="714356"/>
          </a:xfrm>
          <a:prstGeom prst="rect">
            <a:avLst/>
          </a:prstGeom>
          <a:noFill/>
        </p:spPr>
      </p:pic>
      <p:pic>
        <p:nvPicPr>
          <p:cNvPr id="19" name="Picture 2" descr="Image result for red hat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7224" y="4786322"/>
            <a:ext cx="1428760" cy="1080500"/>
          </a:xfrm>
          <a:prstGeom prst="rect">
            <a:avLst/>
          </a:prstGeom>
          <a:noFill/>
        </p:spPr>
      </p:pic>
      <p:pic>
        <p:nvPicPr>
          <p:cNvPr id="20" name="Picture 10" descr="Image result for Facebook 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857620" y="1428736"/>
            <a:ext cx="1214446" cy="937912"/>
          </a:xfrm>
          <a:prstGeom prst="rect">
            <a:avLst/>
          </a:prstGeom>
          <a:noFill/>
        </p:spPr>
      </p:pic>
      <p:pic>
        <p:nvPicPr>
          <p:cNvPr id="22" name="Picture 12" descr="Related ima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85984" y="2714620"/>
            <a:ext cx="4214842" cy="27146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00098" y="0"/>
            <a:ext cx="8358246" cy="785794"/>
          </a:xfrm>
        </p:spPr>
        <p:txBody>
          <a:bodyPr/>
          <a:lstStyle/>
          <a:p>
            <a:r>
              <a:rPr lang="en-IN" sz="4000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Here are the Answers of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 is very a old language still, why do we study C language??</a:t>
            </a:r>
          </a:p>
          <a:p>
            <a:pPr>
              <a:buNone/>
            </a:pPr>
            <a:endParaRPr lang="en-IN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Now, we have very powerful languages</a:t>
            </a:r>
          </a:p>
          <a:p>
            <a:pPr>
              <a:buNone/>
            </a:pPr>
            <a:r>
              <a:rPr lang="en-IN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with us then why c??</a:t>
            </a:r>
          </a:p>
          <a:p>
            <a:pPr>
              <a:buNone/>
            </a:pPr>
            <a:endParaRPr lang="en-IN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There is no scope of this language in industry</a:t>
            </a:r>
          </a:p>
          <a:p>
            <a:endParaRPr lang="en-IN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1714488"/>
            <a:ext cx="2000264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68" y="3214686"/>
            <a:ext cx="1785950" cy="178595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 rot="20153440">
            <a:off x="7448867" y="359896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Basic Pillar</a:t>
            </a:r>
          </a:p>
        </p:txBody>
      </p:sp>
      <p:sp>
        <p:nvSpPr>
          <p:cNvPr id="8" name="Rectangle 7"/>
          <p:cNvSpPr/>
          <p:nvPr/>
        </p:nvSpPr>
        <p:spPr>
          <a:xfrm>
            <a:off x="357158" y="5286388"/>
            <a:ext cx="8501122" cy="769441"/>
          </a:xfrm>
          <a:prstGeom prst="rect">
            <a:avLst/>
          </a:prstGeom>
          <a:noFill/>
          <a:effectLst>
            <a:innerShdw blurRad="63500" dist="50800" dir="8100000">
              <a:prstClr val="black">
                <a:alpha val="50000"/>
              </a:prstClr>
            </a:innerShdw>
            <a:reflection blurRad="6350" stA="50000" endA="295" endPos="92000" dist="101600" dir="5400000" sy="-100000" algn="bl" rotWithShape="0"/>
          </a:effectLst>
          <a:scene3d>
            <a:camera prst="perspectiveRelaxed"/>
            <a:lightRig rig="threePt" dir="t"/>
          </a:scene3d>
          <a:sp3d>
            <a:bevelT prst="slope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0541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Scope for Experts always Exists</a:t>
            </a:r>
            <a:endParaRPr lang="en-US" sz="4400" b="1" cap="none" spc="0" dirty="0">
              <a:ln w="10541" cmpd="sng">
                <a:solidFill>
                  <a:schemeClr val="accent6">
                    <a:lumMod val="75000"/>
                  </a:scheme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History of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Guys Can you make a sentence with the word ‘</a:t>
            </a:r>
            <a:r>
              <a:rPr lang="en-IN" b="1" i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Necessity</a:t>
            </a:r>
            <a:r>
              <a:rPr lang="en-IN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algn="ctr">
              <a:buNone/>
            </a:pPr>
            <a:r>
              <a:rPr lang="en-IN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“Necessity is the mother of invention”</a:t>
            </a:r>
          </a:p>
          <a:p>
            <a:r>
              <a:rPr lang="en-IN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Dennis Ritchie and Ken Thompson were working on developing a new operating system </a:t>
            </a:r>
            <a:r>
              <a:rPr lang="en-IN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IN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UNIX</a:t>
            </a:r>
          </a:p>
          <a:p>
            <a:r>
              <a:rPr lang="en-IN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But the programming language they</a:t>
            </a:r>
          </a:p>
          <a:p>
            <a:pPr>
              <a:buNone/>
            </a:pPr>
            <a:r>
              <a:rPr lang="en-IN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were using was not providing them</a:t>
            </a:r>
          </a:p>
          <a:p>
            <a:pPr>
              <a:buNone/>
            </a:pPr>
            <a:r>
              <a:rPr lang="en-IN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the portability feature</a:t>
            </a:r>
          </a:p>
          <a:p>
            <a:r>
              <a:rPr lang="en-IN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So Dennis Ritchie developed new</a:t>
            </a:r>
          </a:p>
          <a:p>
            <a:pPr>
              <a:buNone/>
            </a:pPr>
            <a:r>
              <a:rPr lang="en-IN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language </a:t>
            </a:r>
            <a:r>
              <a:rPr lang="en-IN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IN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C </a:t>
            </a:r>
          </a:p>
        </p:txBody>
      </p:sp>
      <p:pic>
        <p:nvPicPr>
          <p:cNvPr id="4" name="Picture 4" descr="220px-Dennis_Ritchie_201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08" y="3717032"/>
            <a:ext cx="2428892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286625" cy="785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IN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History continued...</a:t>
            </a:r>
          </a:p>
        </p:txBody>
      </p:sp>
      <p:pic>
        <p:nvPicPr>
          <p:cNvPr id="25603" name="Content Placeholder 3" descr="Captur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196975"/>
            <a:ext cx="7429500" cy="4895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607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286625" cy="785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IN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Why “C” name was given???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 bwMode="auto">
          <a:xfrm>
            <a:off x="142875" y="1071563"/>
            <a:ext cx="8858250" cy="535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IN" sz="2800">
                <a:solidFill>
                  <a:srgbClr val="003399"/>
                </a:solidFill>
              </a:rPr>
              <a:t>Many of C’s principles and ideas were derived from the earlier language B. (Ken Thompson was the developer of B Language.)</a:t>
            </a:r>
          </a:p>
          <a:p>
            <a:pPr algn="just" eaLnBrk="1" hangingPunct="1"/>
            <a:r>
              <a:rPr lang="en-IN" sz="2800">
                <a:solidFill>
                  <a:srgbClr val="003399"/>
                </a:solidFill>
              </a:rPr>
              <a:t>BCPL and CPL are the earlier ancestors of B Language</a:t>
            </a:r>
          </a:p>
          <a:p>
            <a:pPr algn="just" eaLnBrk="1" hangingPunct="1"/>
            <a:r>
              <a:rPr lang="en-IN" sz="2800">
                <a:solidFill>
                  <a:srgbClr val="003399"/>
                </a:solidFill>
              </a:rPr>
              <a:t>CPL is Combined Programming Language. In 1967, BCPL Language ( Basic CPL ) was created as a scaled down version of CPL</a:t>
            </a:r>
          </a:p>
          <a:p>
            <a:pPr algn="just" eaLnBrk="1" hangingPunct="1"/>
            <a:r>
              <a:rPr lang="en-IN" sz="2800">
                <a:solidFill>
                  <a:srgbClr val="003399"/>
                </a:solidFill>
              </a:rPr>
              <a:t>As many of the </a:t>
            </a:r>
            <a:r>
              <a:rPr lang="en-IN" sz="2800" b="1">
                <a:solidFill>
                  <a:srgbClr val="003399"/>
                </a:solidFill>
              </a:rPr>
              <a:t>features were derived from “B” Language thats why it was named as “C”</a:t>
            </a:r>
            <a:r>
              <a:rPr lang="en-IN" sz="2800">
                <a:solidFill>
                  <a:srgbClr val="003399"/>
                </a:solidFill>
              </a:rPr>
              <a:t>.</a:t>
            </a:r>
          </a:p>
          <a:p>
            <a:pPr algn="just" eaLnBrk="1" hangingPunct="1"/>
            <a:r>
              <a:rPr lang="en-IN" sz="2800">
                <a:solidFill>
                  <a:srgbClr val="003399"/>
                </a:solidFill>
              </a:rPr>
              <a:t>After 7-8 years C++ came into existence which was first example of object oriented programming .</a:t>
            </a:r>
          </a:p>
          <a:p>
            <a:pPr eaLnBrk="1" hangingPunct="1"/>
            <a:endParaRPr lang="en-IN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0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Course Details</a:t>
            </a:r>
            <a:endParaRPr lang="en-IN" b="1" dirty="0">
              <a:solidFill>
                <a:srgbClr val="CC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pPr>
              <a:buNone/>
              <a:defRPr/>
            </a:pPr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</a:p>
          <a:p>
            <a:pPr>
              <a:buNone/>
              <a:defRPr/>
            </a:pPr>
            <a:endParaRPr lang="en-US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Text Book</a:t>
            </a:r>
            <a:endParaRPr lang="en-IN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IN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“PROGRAMMING IN C” </a:t>
            </a:r>
          </a:p>
          <a:p>
            <a:pPr lvl="1">
              <a:buNone/>
              <a:defRPr/>
            </a:pPr>
            <a:r>
              <a:rPr lang="en-IN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lvl="1">
              <a:buNone/>
              <a:defRPr/>
            </a:pPr>
            <a:r>
              <a:rPr lang="en-IN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ASHOK N. KAMTHANE</a:t>
            </a:r>
          </a:p>
          <a:p>
            <a:pPr lvl="1">
              <a:buNone/>
              <a:defRPr/>
            </a:pPr>
            <a:r>
              <a:rPr lang="en-IN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PEARSON, 2</a:t>
            </a:r>
            <a:r>
              <a:rPr lang="en-IN" sz="3200" baseline="30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IN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Edition</a:t>
            </a:r>
            <a:endParaRPr lang="en-US" sz="3200" u="sng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IN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solidFill>
                <a:srgbClr val="003399"/>
              </a:solidFill>
            </a:endParaRPr>
          </a:p>
        </p:txBody>
      </p:sp>
      <p:pic>
        <p:nvPicPr>
          <p:cNvPr id="4" name="Picture 7" descr="book1imag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2971800"/>
            <a:ext cx="289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12523"/>
              </p:ext>
            </p:extLst>
          </p:nvPr>
        </p:nvGraphicFramePr>
        <p:xfrm>
          <a:off x="500034" y="1071546"/>
          <a:ext cx="2643206" cy="115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3200" b="1" dirty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1" dirty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1" dirty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286625" cy="785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IN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Evolution of C...</a:t>
            </a:r>
          </a:p>
        </p:txBody>
      </p:sp>
      <p:pic>
        <p:nvPicPr>
          <p:cNvPr id="27651" name="Content Placeholder 3" descr="History_of_c_programming_Char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928688"/>
            <a:ext cx="7143750" cy="564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9830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286625" cy="785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IN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Language Developers</a:t>
            </a:r>
          </a:p>
        </p:txBody>
      </p:sp>
      <p:pic>
        <p:nvPicPr>
          <p:cNvPr id="28675" name="Content Placeholder 3" descr="C-Programming-Language-Invento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357313"/>
            <a:ext cx="6500813" cy="4786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908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286625" cy="785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IN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Features of C Language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 bwMode="auto">
          <a:xfrm>
            <a:off x="142875" y="1071563"/>
            <a:ext cx="8858250" cy="535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N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Low Level Language Support</a:t>
            </a:r>
          </a:p>
          <a:p>
            <a:pPr eaLnBrk="1" hangingPunct="1"/>
            <a:r>
              <a:rPr lang="en-IN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Program Portability</a:t>
            </a:r>
          </a:p>
          <a:p>
            <a:pPr eaLnBrk="1" hangingPunct="1"/>
            <a:r>
              <a:rPr lang="en-IN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Powerful and Feature rich</a:t>
            </a:r>
          </a:p>
          <a:p>
            <a:pPr eaLnBrk="1" hangingPunct="1"/>
            <a:r>
              <a:rPr lang="en-IN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High Level Features</a:t>
            </a:r>
          </a:p>
          <a:p>
            <a:pPr eaLnBrk="1" hangingPunct="1"/>
            <a:r>
              <a:rPr lang="en-IN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Modular Programming</a:t>
            </a:r>
          </a:p>
        </p:txBody>
      </p:sp>
    </p:spTree>
    <p:extLst>
      <p:ext uri="{BB962C8B-B14F-4D97-AF65-F5344CB8AC3E}">
        <p14:creationId xmlns:p14="http://schemas.microsoft.com/office/powerpoint/2010/main" val="789806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286625" cy="785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IN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Applications of C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 bwMode="auto">
          <a:xfrm>
            <a:off x="142875" y="1071563"/>
            <a:ext cx="8858250" cy="535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IN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Used for creating computer applications</a:t>
            </a:r>
          </a:p>
          <a:p>
            <a:pPr algn="just" eaLnBrk="1" hangingPunct="1"/>
            <a:r>
              <a:rPr lang="en-IN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Used in writing embedded software</a:t>
            </a:r>
          </a:p>
          <a:p>
            <a:pPr algn="just" eaLnBrk="1" hangingPunct="1"/>
            <a:r>
              <a:rPr lang="en-IN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Development of Simulators</a:t>
            </a:r>
          </a:p>
          <a:p>
            <a:pPr algn="just" eaLnBrk="1" hangingPunct="1"/>
            <a:r>
              <a:rPr lang="en-IN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Used for creating compilers</a:t>
            </a:r>
          </a:p>
          <a:p>
            <a:pPr algn="just" eaLnBrk="1" hangingPunct="1"/>
            <a:r>
              <a:rPr lang="en-IN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Used to implement different  operating system operations</a:t>
            </a:r>
          </a:p>
          <a:p>
            <a:pPr algn="just" eaLnBrk="1" hangingPunct="1"/>
            <a:r>
              <a:rPr lang="en-IN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UNIX kernel is completely developed in C language</a:t>
            </a:r>
          </a:p>
        </p:txBody>
      </p:sp>
    </p:spTree>
    <p:extLst>
      <p:ext uri="{BB962C8B-B14F-4D97-AF65-F5344CB8AC3E}">
        <p14:creationId xmlns:p14="http://schemas.microsoft.com/office/powerpoint/2010/main" val="860366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A9E27D9-7F14-4241-B02A-7E32521F39A1}"/>
              </a:ext>
            </a:extLst>
          </p:cNvPr>
          <p:cNvSpPr/>
          <p:nvPr/>
        </p:nvSpPr>
        <p:spPr>
          <a:xfrm>
            <a:off x="3347865" y="3573016"/>
            <a:ext cx="5472608" cy="30426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05E502-401C-46D9-8546-031C3905D124}"/>
              </a:ext>
            </a:extLst>
          </p:cNvPr>
          <p:cNvSpPr/>
          <p:nvPr/>
        </p:nvSpPr>
        <p:spPr>
          <a:xfrm>
            <a:off x="179511" y="928678"/>
            <a:ext cx="5723475" cy="25014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Course Contents</a:t>
            </a:r>
            <a:endParaRPr lang="en-IN" b="1" dirty="0">
              <a:solidFill>
                <a:srgbClr val="CC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AFC3E3C-4DE3-4A32-84DF-3C600CA03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329054"/>
              </p:ext>
            </p:extLst>
          </p:nvPr>
        </p:nvGraphicFramePr>
        <p:xfrm>
          <a:off x="3491880" y="3599964"/>
          <a:ext cx="5483910" cy="295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3910">
                  <a:extLst>
                    <a:ext uri="{9D8B030D-6E8A-4147-A177-3AD203B41FA5}">
                      <a16:colId xmlns:a16="http://schemas.microsoft.com/office/drawing/2014/main" val="1373551801"/>
                    </a:ext>
                  </a:extLst>
                </a:gridCol>
              </a:tblGrid>
              <a:tr h="459005">
                <a:tc>
                  <a:txBody>
                    <a:bodyPr/>
                    <a:lstStyle/>
                    <a:p>
                      <a:pPr algn="ctr"/>
                      <a:r>
                        <a:rPr lang="en-IN" sz="3600" b="1" dirty="0">
                          <a:solidFill>
                            <a:srgbClr val="CC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After</a:t>
                      </a:r>
                      <a:r>
                        <a:rPr lang="en-IN" sz="3600" b="1" baseline="0" dirty="0">
                          <a:solidFill>
                            <a:srgbClr val="CC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MTE</a:t>
                      </a:r>
                      <a:endParaRPr lang="en-IN" sz="3600" b="1" dirty="0">
                        <a:solidFill>
                          <a:srgbClr val="CC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505943"/>
                  </a:ext>
                </a:extLst>
              </a:tr>
              <a:tr h="615140">
                <a:tc>
                  <a:txBody>
                    <a:bodyPr/>
                    <a:lstStyle/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Arrays and Strings</a:t>
                      </a:r>
                    </a:p>
                    <a:p>
                      <a:pPr marL="457200" indent="-457200" eaLnBrk="1" fontAlgn="auto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  <a:defRPr/>
                      </a:pPr>
                      <a:r>
                        <a:rPr lang="en-US" sz="2800" dirty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Pointers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366404"/>
                  </a:ext>
                </a:extLst>
              </a:tr>
              <a:tr h="462348">
                <a:tc>
                  <a:txBody>
                    <a:bodyPr/>
                    <a:lstStyle/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Dynamic Memory Allocation</a:t>
                      </a: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Derived Data Types- Structures and</a:t>
                      </a:r>
                      <a:r>
                        <a:rPr lang="en-US" sz="2800" baseline="0" dirty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Union</a:t>
                      </a:r>
                      <a:endParaRPr lang="en-US" sz="2800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501765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BB270A0-F5CC-47E2-982F-C8CD7DFB5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801809"/>
              </p:ext>
            </p:extLst>
          </p:nvPr>
        </p:nvGraphicFramePr>
        <p:xfrm>
          <a:off x="251520" y="899160"/>
          <a:ext cx="5723475" cy="252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3475">
                  <a:extLst>
                    <a:ext uri="{9D8B030D-6E8A-4147-A177-3AD203B41FA5}">
                      <a16:colId xmlns:a16="http://schemas.microsoft.com/office/drawing/2014/main" val="3582572855"/>
                    </a:ext>
                  </a:extLst>
                </a:gridCol>
              </a:tblGrid>
              <a:tr h="560022">
                <a:tc>
                  <a:txBody>
                    <a:bodyPr/>
                    <a:lstStyle/>
                    <a:p>
                      <a:pPr algn="ctr"/>
                      <a:r>
                        <a:rPr lang="en-IN" sz="3600" b="1" dirty="0">
                          <a:solidFill>
                            <a:srgbClr val="CC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Before</a:t>
                      </a:r>
                      <a:r>
                        <a:rPr lang="en-IN" sz="3600" b="1" baseline="0" dirty="0">
                          <a:solidFill>
                            <a:srgbClr val="CC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MTE</a:t>
                      </a:r>
                      <a:endParaRPr lang="en-IN" sz="3600" b="1" dirty="0">
                        <a:solidFill>
                          <a:srgbClr val="CC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758588"/>
                  </a:ext>
                </a:extLst>
              </a:tr>
              <a:tr h="826699">
                <a:tc>
                  <a:txBody>
                    <a:bodyPr/>
                    <a:lstStyle/>
                    <a:p>
                      <a:pPr marL="342900" indent="-342900" eaLnBrk="1" fontAlgn="auto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  <a:defRPr/>
                      </a:pPr>
                      <a:r>
                        <a:rPr lang="en-US" sz="2800" dirty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Types &amp; Operators</a:t>
                      </a:r>
                    </a:p>
                    <a:p>
                      <a:pPr marL="342900" indent="-342900" eaLnBrk="1" fontAlgn="auto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  <a:defRPr/>
                      </a:pPr>
                      <a:r>
                        <a:rPr lang="en-US" sz="2800" dirty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Control Structures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197254"/>
                  </a:ext>
                </a:extLst>
              </a:tr>
              <a:tr h="826699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User</a:t>
                      </a:r>
                      <a:r>
                        <a:rPr lang="en-US" sz="2800" baseline="0" dirty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Defined Functions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800" baseline="0" dirty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Storage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81176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Image result for next clas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95400"/>
            <a:ext cx="14938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0" y="2590800"/>
            <a:ext cx="44958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IN" sz="48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Program Development in C</a:t>
            </a:r>
          </a:p>
        </p:txBody>
      </p:sp>
      <p:pic>
        <p:nvPicPr>
          <p:cNvPr id="6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295400"/>
            <a:ext cx="589597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719387" y="2019300"/>
            <a:ext cx="5486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6000" b="1" i="1" dirty="0">
                <a:solidFill>
                  <a:srgbClr val="FF0000"/>
                </a:solidFill>
                <a:latin typeface="Algerian" panose="04020705040A02060702" pitchFamily="82" charset="0"/>
              </a:rPr>
              <a:t>Basics and introduction to C</a:t>
            </a:r>
            <a:endParaRPr lang="en-IN" sz="6000" b="1" i="1" dirty="0">
              <a:solidFill>
                <a:srgbClr val="FF0000"/>
              </a:solidFill>
              <a:latin typeface="Algerian" panose="04020705040A02060702" pitchFamily="82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b="1" dirty="0">
                <a:solidFill>
                  <a:srgbClr val="CC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Reference Books</a:t>
            </a:r>
            <a:br>
              <a:rPr lang="en-IN" altLang="en-US" b="1" dirty="0">
                <a:solidFill>
                  <a:srgbClr val="CC0000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-IN" b="1" dirty="0">
              <a:solidFill>
                <a:srgbClr val="CC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Arial" pitchFamily="34" charset="0"/>
              <a:buChar char="•"/>
              <a:defRPr/>
            </a:pPr>
            <a:r>
              <a:rPr lang="en-IN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IN" sz="32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 HOW TO PROGRAM</a:t>
            </a:r>
            <a:r>
              <a:rPr lang="en-IN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” by </a:t>
            </a:r>
          </a:p>
          <a:p>
            <a:pPr lvl="1">
              <a:buNone/>
              <a:defRPr/>
            </a:pPr>
            <a:r>
              <a:rPr lang="en-IN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PAUL DEITEL AND</a:t>
            </a:r>
          </a:p>
          <a:p>
            <a:pPr lvl="1">
              <a:buNone/>
              <a:defRPr/>
            </a:pPr>
            <a:r>
              <a:rPr lang="en-IN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HARVEY DEITEL </a:t>
            </a:r>
          </a:p>
          <a:p>
            <a:pPr lvl="1">
              <a:buNone/>
              <a:defRPr/>
            </a:pPr>
            <a:r>
              <a:rPr lang="en-IN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PHI(Prentice Hall India)</a:t>
            </a:r>
          </a:p>
          <a:p>
            <a:pPr lvl="1">
              <a:buNone/>
              <a:defRPr/>
            </a:pPr>
            <a:endParaRPr lang="en-IN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buFont typeface="Arial" pitchFamily="34" charset="0"/>
              <a:buChar char="•"/>
              <a:defRPr/>
            </a:pPr>
            <a:r>
              <a:rPr lang="en-IN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IN" sz="32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PROGRAMMING IN ANSI C</a:t>
            </a:r>
            <a:r>
              <a:rPr lang="en-IN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” </a:t>
            </a:r>
          </a:p>
          <a:p>
            <a:pPr marL="971550" lvl="1" indent="-514350">
              <a:buNone/>
              <a:defRPr/>
            </a:pPr>
            <a:r>
              <a:rPr lang="en-IN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By E. BALAGURUSAMY </a:t>
            </a:r>
          </a:p>
          <a:p>
            <a:pPr lvl="1">
              <a:buNone/>
              <a:defRPr/>
            </a:pPr>
            <a:r>
              <a:rPr lang="en-IN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McGraw Hill Education </a:t>
            </a:r>
          </a:p>
          <a:p>
            <a:endParaRPr lang="en-IN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1066800"/>
            <a:ext cx="1981200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book3.jpe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962400"/>
            <a:ext cx="1981200" cy="26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66F4-E41B-417A-9B4F-5A0BEA79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Syllabus and Instruction Plan(IP)</a:t>
            </a:r>
            <a:endParaRPr lang="en-IN" sz="4000" dirty="0">
              <a:solidFill>
                <a:srgbClr val="FF0000"/>
              </a:solidFill>
            </a:endParaRPr>
          </a:p>
        </p:txBody>
      </p:sp>
      <p:pic>
        <p:nvPicPr>
          <p:cNvPr id="3074" name="Picture 2" descr="JS Syllabus and Paper Dates">
            <a:hlinkClick r:id="rId2" action="ppaction://hlinkfile"/>
            <a:extLst>
              <a:ext uri="{FF2B5EF4-FFF2-40B4-BE49-F238E27FC236}">
                <a16:creationId xmlns:a16="http://schemas.microsoft.com/office/drawing/2014/main" id="{88937B18-82A6-40F1-911A-0BCD6D650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5400600" cy="216024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hlinkClick r:id="rId4" action="ppaction://hlinkfile"/>
            <a:extLst>
              <a:ext uri="{FF2B5EF4-FFF2-40B4-BE49-F238E27FC236}">
                <a16:creationId xmlns:a16="http://schemas.microsoft.com/office/drawing/2014/main" id="{E053CC84-67DB-4E61-A923-F7D9358A06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8182"/>
          <a:stretch/>
        </p:blipFill>
        <p:spPr>
          <a:xfrm>
            <a:off x="3419872" y="4199998"/>
            <a:ext cx="5279176" cy="216024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09203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b="1" dirty="0">
                <a:solidFill>
                  <a:srgbClr val="CC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Course Assessment Model</a:t>
            </a:r>
            <a:br>
              <a:rPr lang="en-IN" altLang="en-US" b="1" dirty="0">
                <a:solidFill>
                  <a:srgbClr val="CC0000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-IN" b="1" dirty="0">
              <a:solidFill>
                <a:srgbClr val="CC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Marks break up</a:t>
            </a:r>
          </a:p>
          <a:p>
            <a:pPr>
              <a:buNone/>
              <a:defRPr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Attendance						  5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Academic Task                                    	25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MTE							20</a:t>
            </a:r>
          </a:p>
          <a:p>
            <a:pPr marL="514350" indent="-514350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ETE							50</a:t>
            </a:r>
          </a:p>
          <a:p>
            <a:pPr>
              <a:defRPr/>
            </a:pPr>
            <a:r>
              <a:rPr lang="en-US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Total						       100</a:t>
            </a:r>
          </a:p>
          <a:p>
            <a:pPr>
              <a:buNone/>
              <a:defRPr/>
            </a:pPr>
            <a:endParaRPr lang="en-IN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143768" y="4643446"/>
            <a:ext cx="1081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Academic Task</a:t>
            </a:r>
            <a:endParaRPr lang="en-IN" b="1" dirty="0">
              <a:solidFill>
                <a:srgbClr val="CC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071546"/>
            <a:ext cx="8858312" cy="535785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36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Component 			                 Week</a:t>
            </a:r>
          </a:p>
          <a:p>
            <a:pPr marL="514350" indent="-514350">
              <a:buFont typeface="Arial" charset="0"/>
              <a:buAutoNum type="arabicPeriod"/>
              <a:defRPr/>
            </a:pPr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Online Assignment 3			   5</a:t>
            </a:r>
            <a:r>
              <a:rPr lang="en-US" baseline="30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baseline="300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Arial" charset="0"/>
              <a:buAutoNum type="arabicPeriod"/>
              <a:defRPr/>
            </a:pPr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Online Assignment 2 		            9</a:t>
            </a:r>
            <a:r>
              <a:rPr lang="en-US" baseline="30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>
              <a:buFont typeface="Arial" charset="0"/>
              <a:buAutoNum type="arabicPeriod"/>
              <a:defRPr/>
            </a:pPr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Online Assignment 3                           11</a:t>
            </a:r>
            <a:r>
              <a:rPr lang="en-US" baseline="30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>
              <a:buFont typeface="Arial" charset="0"/>
              <a:buAutoNum type="arabicPeriod"/>
              <a:defRPr/>
            </a:pP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Arial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Total Weeks: </a:t>
            </a:r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Before MTE and </a:t>
            </a:r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7 </a:t>
            </a:r>
            <a:r>
              <a:rPr lang="en-US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After MTE)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Mode of Conduct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BYOD(Bring your own device)</a:t>
            </a:r>
          </a:p>
          <a:p>
            <a:endParaRPr lang="en-US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Note: Laptops are mandatory for program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57980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WHY C???????????????</a:t>
            </a:r>
          </a:p>
        </p:txBody>
      </p:sp>
      <p:pic>
        <p:nvPicPr>
          <p:cNvPr id="3075" name="Picture 3" descr="C:\Users\Dell\Desktop\_87339208_9c5c6008-16ae-4f26-bd98-a8538bf2b71b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857364"/>
            <a:ext cx="928694" cy="1071570"/>
          </a:xfrm>
          <a:prstGeom prst="rect">
            <a:avLst/>
          </a:prstGeom>
          <a:noFill/>
        </p:spPr>
      </p:pic>
      <p:pic>
        <p:nvPicPr>
          <p:cNvPr id="3077" name="Picture 5" descr="Image result for programming languages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1285860"/>
            <a:ext cx="1428761" cy="714380"/>
          </a:xfrm>
          <a:prstGeom prst="rect">
            <a:avLst/>
          </a:prstGeom>
          <a:noFill/>
        </p:spPr>
      </p:pic>
      <p:sp>
        <p:nvSpPr>
          <p:cNvPr id="3079" name="AutoShape 7" descr="Image result for c++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1" name="AutoShape 9" descr="Image result for c++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3" name="AutoShape 11" descr="Image result for c++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5" name="AutoShape 13" descr="Image result for c++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87" name="Picture 15" descr="Image result for c++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3500438"/>
            <a:ext cx="1214446" cy="909626"/>
          </a:xfrm>
          <a:prstGeom prst="rect">
            <a:avLst/>
          </a:prstGeom>
          <a:noFill/>
        </p:spPr>
      </p:pic>
      <p:pic>
        <p:nvPicPr>
          <p:cNvPr id="3089" name="Picture 17" descr="Image result for c#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28860" y="4857760"/>
            <a:ext cx="1000165" cy="785818"/>
          </a:xfrm>
          <a:prstGeom prst="rect">
            <a:avLst/>
          </a:prstGeom>
          <a:noFill/>
        </p:spPr>
      </p:pic>
      <p:pic>
        <p:nvPicPr>
          <p:cNvPr id="3091" name="Picture 19" descr="Image result for ASP.ne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14810" y="1000108"/>
            <a:ext cx="1000132" cy="1000132"/>
          </a:xfrm>
          <a:prstGeom prst="rect">
            <a:avLst/>
          </a:prstGeom>
          <a:noFill/>
        </p:spPr>
      </p:pic>
      <p:pic>
        <p:nvPicPr>
          <p:cNvPr id="3093" name="Picture 21" descr="Image result for pyth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43636" y="4643446"/>
            <a:ext cx="928694" cy="857256"/>
          </a:xfrm>
          <a:prstGeom prst="rect">
            <a:avLst/>
          </a:prstGeom>
          <a:noFill/>
        </p:spPr>
      </p:pic>
      <p:pic>
        <p:nvPicPr>
          <p:cNvPr id="3095" name="Picture 23" descr="Image result for visual basic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14810" y="5000636"/>
            <a:ext cx="928694" cy="714380"/>
          </a:xfrm>
          <a:prstGeom prst="rect">
            <a:avLst/>
          </a:prstGeom>
          <a:noFill/>
        </p:spPr>
      </p:pic>
      <p:pic>
        <p:nvPicPr>
          <p:cNvPr id="3097" name="Picture 25" descr="Image result for javascript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72330" y="2928934"/>
            <a:ext cx="1500198" cy="1643074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2143108" y="2643182"/>
            <a:ext cx="50720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If we have number of powerful programming languages available with us then why c??????</a:t>
            </a:r>
          </a:p>
        </p:txBody>
      </p:sp>
      <p:pic>
        <p:nvPicPr>
          <p:cNvPr id="3101" name="Picture 29" descr="Related image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286512" y="1285861"/>
            <a:ext cx="857256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 hitch...............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Some burning questions in mind......</a:t>
            </a:r>
          </a:p>
          <a:p>
            <a:r>
              <a:rPr lang="en-IN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 is a very old language. Why are we still studying this language??????</a:t>
            </a:r>
          </a:p>
          <a:p>
            <a:r>
              <a:rPr lang="en-IN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Now, we have very powerful languages with us then, why c??</a:t>
            </a:r>
          </a:p>
          <a:p>
            <a:r>
              <a:rPr lang="en-IN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There is no scope of this language in industry</a:t>
            </a:r>
          </a:p>
        </p:txBody>
      </p:sp>
      <p:pic>
        <p:nvPicPr>
          <p:cNvPr id="7" name="Picture 6" descr="wh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43702" y="4500570"/>
            <a:ext cx="2008186" cy="1650996"/>
          </a:xfrm>
          <a:prstGeom prst="rect">
            <a:avLst/>
          </a:prstGeom>
        </p:spPr>
      </p:pic>
      <p:pic>
        <p:nvPicPr>
          <p:cNvPr id="4100" name="Picture 4" descr="Image result for why why wh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4500570"/>
            <a:ext cx="5572164" cy="2000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PU1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</TotalTime>
  <Words>712</Words>
  <Application>Microsoft Office PowerPoint</Application>
  <PresentationFormat>On-screen Show (4:3)</PresentationFormat>
  <Paragraphs>138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Algerian</vt:lpstr>
      <vt:lpstr>Arial</vt:lpstr>
      <vt:lpstr>Arial Rounded MT Bold</vt:lpstr>
      <vt:lpstr>Broadway</vt:lpstr>
      <vt:lpstr>Calibri</vt:lpstr>
      <vt:lpstr>Times New Roman</vt:lpstr>
      <vt:lpstr>Wingdings</vt:lpstr>
      <vt:lpstr>LPU1_theme</vt:lpstr>
      <vt:lpstr>PowerPoint Presentation</vt:lpstr>
      <vt:lpstr>Course Details</vt:lpstr>
      <vt:lpstr>Reference Books </vt:lpstr>
      <vt:lpstr>Syllabus and Instruction Plan(IP)</vt:lpstr>
      <vt:lpstr>Course Assessment Model </vt:lpstr>
      <vt:lpstr>Academic Task</vt:lpstr>
      <vt:lpstr>Mode of Conduct</vt:lpstr>
      <vt:lpstr>WHY C???????????????</vt:lpstr>
      <vt:lpstr>The hitch...............</vt:lpstr>
      <vt:lpstr>Lets take you close to the reality</vt:lpstr>
      <vt:lpstr>Let’s Explore more</vt:lpstr>
      <vt:lpstr>Contd.....</vt:lpstr>
      <vt:lpstr>Contd.....</vt:lpstr>
      <vt:lpstr>Contd.....</vt:lpstr>
      <vt:lpstr>MNCs </vt:lpstr>
      <vt:lpstr> Here are the Answers of Questions</vt:lpstr>
      <vt:lpstr>History of C</vt:lpstr>
      <vt:lpstr>History continued...</vt:lpstr>
      <vt:lpstr>Why “C” name was given???</vt:lpstr>
      <vt:lpstr>Evolution of C...</vt:lpstr>
      <vt:lpstr>Language Developers</vt:lpstr>
      <vt:lpstr>Features of C Language</vt:lpstr>
      <vt:lpstr>Applications of C</vt:lpstr>
      <vt:lpstr>Course Contents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Shilpa</dc:creator>
  <cp:lastModifiedBy>shilpa9888679493@outlook.com</cp:lastModifiedBy>
  <cp:revision>40</cp:revision>
  <dcterms:created xsi:type="dcterms:W3CDTF">2017-07-29T04:29:21Z</dcterms:created>
  <dcterms:modified xsi:type="dcterms:W3CDTF">2020-08-10T10:45:24Z</dcterms:modified>
</cp:coreProperties>
</file>