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1"/>
  </p:notesMasterIdLst>
  <p:sldIdLst>
    <p:sldId id="258" r:id="rId2"/>
    <p:sldId id="300" r:id="rId3"/>
    <p:sldId id="303" r:id="rId4"/>
    <p:sldId id="31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68" r:id="rId15"/>
    <p:sldId id="275" r:id="rId16"/>
    <p:sldId id="332" r:id="rId17"/>
    <p:sldId id="296" r:id="rId18"/>
    <p:sldId id="335" r:id="rId19"/>
    <p:sldId id="297" r:id="rId20"/>
    <p:sldId id="298" r:id="rId21"/>
    <p:sldId id="336" r:id="rId22"/>
    <p:sldId id="283" r:id="rId23"/>
    <p:sldId id="286" r:id="rId24"/>
    <p:sldId id="287" r:id="rId25"/>
    <p:sldId id="337" r:id="rId26"/>
    <p:sldId id="339" r:id="rId27"/>
    <p:sldId id="280" r:id="rId28"/>
    <p:sldId id="338" r:id="rId29"/>
    <p:sldId id="340" r:id="rId30"/>
    <p:sldId id="341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8" r:id="rId43"/>
    <p:sldId id="326" r:id="rId44"/>
    <p:sldId id="327" r:id="rId45"/>
    <p:sldId id="329" r:id="rId46"/>
    <p:sldId id="330" r:id="rId47"/>
    <p:sldId id="331" r:id="rId48"/>
    <p:sldId id="333" r:id="rId49"/>
    <p:sldId id="33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cse101@lpu.co.in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0" r:id="rId6"/>
    <p:sldLayoutId id="2147483791" r:id="rId7"/>
    <p:sldLayoutId id="214748378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505200" y="2133600"/>
            <a:ext cx="8229600" cy="1020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C00000"/>
                </a:solidFill>
              </a:rPr>
              <a:t>Strings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program will print only a single word not the sentences with white spaces?</a:t>
            </a:r>
          </a:p>
          <a:p>
            <a:r>
              <a:rPr lang="en-US" dirty="0" smtClean="0"/>
              <a:t>That is if input is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sz="2800" dirty="0" smtClean="0"/>
              <a:t>Lovely Professional University </a:t>
            </a:r>
          </a:p>
          <a:p>
            <a:r>
              <a:rPr lang="en-US" dirty="0" smtClean="0"/>
              <a:t>Output will be:</a:t>
            </a:r>
          </a:p>
          <a:p>
            <a:pPr lvl="1">
              <a:buNone/>
            </a:pPr>
            <a:r>
              <a:rPr lang="en-US" dirty="0" smtClean="0"/>
              <a:t>	Lovely</a:t>
            </a:r>
          </a:p>
          <a:p>
            <a:r>
              <a:rPr lang="en-US" dirty="0" smtClean="0"/>
              <a:t>So how to print: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Lovely Professional University</a:t>
            </a:r>
            <a:endParaRPr lang="en-US" sz="2800" dirty="0"/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gets and puts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List of functions </a:t>
            </a: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#include&lt;stdio.h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Used for string input/output functions.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 Library Functions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9800"/>
                <a:gridCol w="5105400"/>
              </a:tblGrid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/>
                        <a:t>Function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/>
                        <a:t> Description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gets</a:t>
                      </a:r>
                      <a:r>
                        <a:rPr lang="en-US" sz="1800" dirty="0"/>
                        <a:t>(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Inputs characters from the standard input into the array s until a </a:t>
                      </a:r>
                      <a:r>
                        <a:rPr lang="en-US" sz="1800" b="1" dirty="0"/>
                        <a:t>newline or end-of-file </a:t>
                      </a:r>
                      <a:r>
                        <a:rPr lang="en-US" sz="1800" dirty="0"/>
                        <a:t>character is encountered. A terminating null character is appended to the array.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puts</a:t>
                      </a:r>
                      <a:r>
                        <a:rPr lang="en-US" sz="1800" dirty="0"/>
                        <a:t>( const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Prints the string s followed by a newline character.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name[100];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  <a:endParaRPr lang="en-US" dirty="0" smtClean="0"/>
          </a:p>
          <a:p>
            <a:r>
              <a:rPr lang="en-US" dirty="0" smtClean="0"/>
              <a:t> puts(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nEnter</a:t>
            </a:r>
            <a:r>
              <a:rPr lang="en-US" dirty="0" smtClean="0">
                <a:solidFill>
                  <a:schemeClr val="accent1"/>
                </a:solidFill>
              </a:rPr>
              <a:t> a string:”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gets(name); </a:t>
            </a:r>
            <a:r>
              <a:rPr lang="en-US" dirty="0" smtClean="0">
                <a:solidFill>
                  <a:srgbClr val="00B050"/>
                </a:solidFill>
              </a:rPr>
              <a:t>//to input string with space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nString</a:t>
            </a:r>
            <a:r>
              <a:rPr lang="en-US" dirty="0" smtClean="0">
                <a:solidFill>
                  <a:schemeClr val="accent1"/>
                </a:solidFill>
              </a:rPr>
              <a:t> is:”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puts(name); </a:t>
            </a:r>
            <a:r>
              <a:rPr lang="en-US" dirty="0" smtClean="0">
                <a:solidFill>
                  <a:srgbClr val="00B050"/>
                </a:solidFill>
              </a:rPr>
              <a:t>//to output const string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with white spaces using library functions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name[]={</a:t>
            </a:r>
            <a:r>
              <a:rPr lang="en-US" dirty="0" smtClean="0">
                <a:solidFill>
                  <a:schemeClr val="accent1"/>
                </a:solidFill>
              </a:rPr>
              <a:t>“Hello”</a:t>
            </a:r>
            <a:r>
              <a:rPr lang="en-US" dirty="0" smtClean="0"/>
              <a:t>};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]!='\0')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untill</a:t>
            </a:r>
            <a:r>
              <a:rPr lang="en-US" dirty="0" smtClean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 smtClean="0"/>
              <a:t>  {           </a:t>
            </a:r>
          </a:p>
          <a:p>
            <a:r>
              <a:rPr lang="en-US" dirty="0" smtClean="0"/>
              <a:t>   printf(</a:t>
            </a:r>
            <a:r>
              <a:rPr lang="en-US" dirty="0" smtClean="0">
                <a:solidFill>
                  <a:schemeClr val="accent1"/>
                </a:solidFill>
              </a:rPr>
              <a:t>"%</a:t>
            </a:r>
            <a:r>
              <a:rPr lang="en-US" dirty="0" err="1" smtClean="0">
                <a:solidFill>
                  <a:schemeClr val="accent1"/>
                </a:solidFill>
              </a:rPr>
              <a:t>c"</a:t>
            </a:r>
            <a:r>
              <a:rPr lang="en-US" dirty="0" err="1" smtClean="0"/>
              <a:t>,name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}</a:t>
            </a:r>
            <a:r>
              <a:rPr lang="en-US" dirty="0" smtClean="0">
                <a:solidFill>
                  <a:srgbClr val="00B050"/>
                </a:solidFill>
              </a:rPr>
              <a:t>//end while</a:t>
            </a:r>
            <a:endParaRPr lang="en-US" dirty="0" smtClean="0"/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character by character using loop.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  <a:latin typeface="+mj-lt"/>
                </a:rPr>
                <a:t>Output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Functions </a:t>
            </a:r>
            <a:r>
              <a:rPr lang="en-US" dirty="0" smtClean="0">
                <a:solidFill>
                  <a:schemeClr val="accent1"/>
                </a:solidFill>
              </a:rPr>
              <a:t>defined in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#include&lt;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String handling </a:t>
            </a:r>
            <a:r>
              <a:rPr lang="en-US" dirty="0" smtClean="0">
                <a:solidFill>
                  <a:schemeClr val="accent1"/>
                </a:solidFill>
              </a:rPr>
              <a:t>library provides </a:t>
            </a:r>
            <a:r>
              <a:rPr lang="en-US" b="1" dirty="0" smtClean="0">
                <a:solidFill>
                  <a:schemeClr val="accent1"/>
                </a:solidFill>
              </a:rPr>
              <a:t>many</a:t>
            </a:r>
            <a:r>
              <a:rPr lang="en-US" dirty="0" smtClean="0">
                <a:solidFill>
                  <a:schemeClr val="accent1"/>
                </a:solidFill>
              </a:rPr>
              <a:t> useful functions: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Manipulate string </a:t>
            </a:r>
            <a:r>
              <a:rPr lang="en-US" dirty="0" smtClean="0">
                <a:solidFill>
                  <a:schemeClr val="accent1"/>
                </a:solidFill>
              </a:rPr>
              <a:t>data(copy and concatenate)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 smtClean="0"/>
              <a:t>Determine string length</a:t>
            </a:r>
          </a:p>
        </p:txBody>
      </p:sp>
    </p:spTree>
    <p:extLst>
      <p:ext uri="{BB962C8B-B14F-4D97-AF65-F5344CB8AC3E}">
        <p14:creationId xmlns:p14="http://schemas.microsoft.com/office/powerpoint/2010/main" val="2393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-35939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Manipulation Functions(or Functions in string library)</a:t>
            </a:r>
            <a:endParaRPr lang="en-US" sz="24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8" y="762000"/>
            <a:ext cx="8839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More functions in string library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algn="just"/>
            <a:r>
              <a:rPr lang="en-IN" dirty="0" err="1"/>
              <a:t>s</a:t>
            </a:r>
            <a:r>
              <a:rPr lang="en-IN" dirty="0" err="1" smtClean="0"/>
              <a:t>trlen</a:t>
            </a:r>
            <a:r>
              <a:rPr lang="en-IN" dirty="0" smtClean="0"/>
              <a:t>()-It is used to find the length of string without counting the null character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trrev</a:t>
            </a:r>
            <a:r>
              <a:rPr lang="en-IN" dirty="0" smtClean="0"/>
              <a:t>()-It is used to display the reverse of a string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trlwr</a:t>
            </a:r>
            <a:r>
              <a:rPr lang="en-IN" dirty="0" smtClean="0"/>
              <a:t>()-Converting a string from upper to lower case</a:t>
            </a:r>
          </a:p>
          <a:p>
            <a:pPr algn="just"/>
            <a:r>
              <a:rPr lang="en-IN" dirty="0" err="1"/>
              <a:t>s</a:t>
            </a:r>
            <a:r>
              <a:rPr lang="en-IN" dirty="0" err="1" smtClean="0"/>
              <a:t>trupr</a:t>
            </a:r>
            <a:r>
              <a:rPr lang="en-IN" dirty="0" smtClean="0"/>
              <a:t>()-Converting a string from lower to upper case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2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Lucida Console" pitchFamily="49" charset="0"/>
              </a:rPr>
              <a:t>strcpy</a:t>
            </a:r>
            <a:r>
              <a:rPr lang="en-US" sz="2800" b="1" dirty="0" smtClean="0">
                <a:latin typeface="Lucida Console" pitchFamily="49" charset="0"/>
              </a:rPr>
              <a:t>() </a:t>
            </a:r>
            <a:r>
              <a:rPr lang="en-US" sz="2800" b="1" dirty="0" smtClean="0"/>
              <a:t>and</a:t>
            </a:r>
            <a:r>
              <a:rPr lang="en-US" sz="2800" b="1" dirty="0" smtClean="0">
                <a:latin typeface="Lucida Console" pitchFamily="49" charset="0"/>
              </a:rPr>
              <a:t> </a:t>
            </a:r>
            <a:r>
              <a:rPr lang="en-US" sz="2800" b="1" dirty="0" err="1" smtClean="0">
                <a:latin typeface="Lucida Console" pitchFamily="49" charset="0"/>
              </a:rPr>
              <a:t>strncpy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Lucida Console" pitchFamily="49" charset="0"/>
              </a:rPr>
              <a:t>strcpy</a:t>
            </a:r>
            <a:r>
              <a:rPr lang="en-US" sz="2400" b="1" dirty="0" smtClean="0">
                <a:latin typeface="Lucida Console" pitchFamily="49" charset="0"/>
              </a:rPr>
              <a:t>()</a:t>
            </a:r>
            <a:r>
              <a:rPr lang="en-US" sz="2400" dirty="0" smtClean="0"/>
              <a:t> copies the entire </a:t>
            </a:r>
            <a:r>
              <a:rPr lang="en-US" sz="2400" b="1" dirty="0" smtClean="0">
                <a:solidFill>
                  <a:schemeClr val="tx2"/>
                </a:solidFill>
              </a:rPr>
              <a:t>second</a:t>
            </a:r>
            <a:r>
              <a:rPr lang="en-US" sz="2400" dirty="0" smtClean="0"/>
              <a:t> argument string  into </a:t>
            </a:r>
            <a:r>
              <a:rPr lang="en-US" sz="2400" b="1" dirty="0" smtClean="0">
                <a:solidFill>
                  <a:schemeClr val="tx2"/>
                </a:solidFill>
              </a:rPr>
              <a:t>first</a:t>
            </a:r>
            <a:r>
              <a:rPr lang="en-US" sz="2400" dirty="0" smtClean="0"/>
              <a:t> argument.</a:t>
            </a:r>
          </a:p>
          <a:p>
            <a:pPr lvl="1">
              <a:buNone/>
            </a:pPr>
            <a:r>
              <a:rPr lang="en-US" sz="2400" b="1" dirty="0" smtClean="0">
                <a:latin typeface="Lucida Console" pitchFamily="49" charset="0"/>
              </a:rPr>
              <a:t>			</a:t>
            </a:r>
            <a:r>
              <a:rPr lang="en-US" sz="2400" b="1" dirty="0" err="1" smtClean="0">
                <a:latin typeface="Lucida Console" pitchFamily="49" charset="0"/>
              </a:rPr>
              <a:t>strcpy</a:t>
            </a:r>
            <a:r>
              <a:rPr lang="en-US" sz="2400" dirty="0" smtClean="0">
                <a:latin typeface="Lucida Console" pitchFamily="49" charset="0"/>
              </a:rPr>
              <a:t>( s1, s2);</a:t>
            </a:r>
            <a:endParaRPr lang="en-US" sz="2400" dirty="0" smtClean="0"/>
          </a:p>
          <a:p>
            <a:r>
              <a:rPr lang="en-US" sz="2400" b="1" dirty="0" err="1" smtClean="0">
                <a:latin typeface="Lucida Console" pitchFamily="49" charset="0"/>
              </a:rPr>
              <a:t>strncpy</a:t>
            </a:r>
            <a:r>
              <a:rPr lang="en-US" sz="2400" b="1" dirty="0" smtClean="0">
                <a:latin typeface="Lucida Console" pitchFamily="49" charset="0"/>
              </a:rPr>
              <a:t>()</a:t>
            </a:r>
            <a:r>
              <a:rPr lang="en-US" sz="2400" dirty="0" smtClean="0"/>
              <a:t> copies the </a:t>
            </a:r>
            <a:r>
              <a:rPr lang="en-US" sz="2400" b="1" dirty="0" smtClean="0">
                <a:solidFill>
                  <a:schemeClr val="tx2"/>
                </a:solidFill>
              </a:rPr>
              <a:t>first </a:t>
            </a:r>
            <a:r>
              <a:rPr lang="en-US" sz="2400" b="1" dirty="0" smtClean="0">
                <a:solidFill>
                  <a:schemeClr val="tx2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characters of </a:t>
            </a:r>
            <a:r>
              <a:rPr lang="en-US" sz="2400" b="1" dirty="0" smtClean="0">
                <a:solidFill>
                  <a:schemeClr val="tx2"/>
                </a:solidFill>
              </a:rPr>
              <a:t>second</a:t>
            </a:r>
            <a:r>
              <a:rPr lang="en-US" sz="2400" dirty="0" smtClean="0"/>
              <a:t> string argument into </a:t>
            </a:r>
            <a:r>
              <a:rPr lang="en-US" sz="2400" b="1" dirty="0" smtClean="0">
                <a:solidFill>
                  <a:schemeClr val="tx2"/>
                </a:solidFill>
              </a:rPr>
              <a:t>first</a:t>
            </a:r>
            <a:r>
              <a:rPr lang="en-US" sz="2400" dirty="0" smtClean="0"/>
              <a:t> string argument.</a:t>
            </a:r>
          </a:p>
          <a:p>
            <a:pPr marL="342900" lvl="1" indent="-342900">
              <a:buNone/>
            </a:pPr>
            <a:r>
              <a:rPr lang="en-US" sz="2400" dirty="0" smtClean="0"/>
              <a:t>			</a:t>
            </a:r>
            <a:r>
              <a:rPr lang="en-US" sz="2400" b="1" dirty="0" err="1" smtClean="0">
                <a:latin typeface="Lucida Console" pitchFamily="49" charset="0"/>
              </a:rPr>
              <a:t>strncpy</a:t>
            </a:r>
            <a:r>
              <a:rPr lang="en-US" sz="2400" dirty="0" smtClean="0">
                <a:latin typeface="Lucida Console" pitchFamily="49" charset="0"/>
              </a:rPr>
              <a:t>( s1, s2, 4);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 null character ('\0') is appended </a:t>
            </a:r>
            <a:r>
              <a:rPr lang="en-US" sz="2400" b="1" dirty="0" smtClean="0">
                <a:solidFill>
                  <a:schemeClr val="tx2"/>
                </a:solidFill>
              </a:rPr>
              <a:t>explicitly</a:t>
            </a:r>
            <a:r>
              <a:rPr lang="en-US" sz="2400" dirty="0" smtClean="0"/>
              <a:t> to first argument, because the call to </a:t>
            </a:r>
            <a:r>
              <a:rPr lang="en-US" sz="2400" dirty="0" err="1" smtClean="0"/>
              <a:t>strncpy</a:t>
            </a:r>
            <a:r>
              <a:rPr lang="en-US" sz="2400" dirty="0" smtClean="0"/>
              <a:t> in the program </a:t>
            </a:r>
            <a:r>
              <a:rPr lang="en-US" sz="2400" b="1" dirty="0" smtClean="0">
                <a:solidFill>
                  <a:schemeClr val="tx2"/>
                </a:solidFill>
              </a:rPr>
              <a:t>does not </a:t>
            </a:r>
            <a:r>
              <a:rPr lang="en-US" sz="2400" dirty="0" smtClean="0"/>
              <a:t>write a terminating null character.</a:t>
            </a:r>
          </a:p>
          <a:p>
            <a:pPr lvl="1"/>
            <a:r>
              <a:rPr lang="en-US" sz="2400" dirty="0" smtClean="0"/>
              <a:t>The third argument is less than the string length of the second argument.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strcpy</a:t>
            </a:r>
            <a:r>
              <a:rPr lang="en-IN" dirty="0" smtClean="0"/>
              <a:t>() function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strcpy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ori</a:t>
            </a:r>
            <a:r>
              <a:rPr lang="en-IN" dirty="0"/>
              <a:t>[20],dup[20];</a:t>
            </a:r>
          </a:p>
          <a:p>
            <a:pPr marL="0" indent="0">
              <a:buNone/>
            </a:pPr>
            <a:r>
              <a:rPr lang="en-IN" dirty="0"/>
              <a:t>	char *z;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your name:");</a:t>
            </a:r>
          </a:p>
          <a:p>
            <a:pPr marL="0" indent="0">
              <a:buNone/>
            </a:pPr>
            <a:r>
              <a:rPr lang="en-IN" dirty="0"/>
              <a:t>	gets(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z=</a:t>
            </a:r>
            <a:r>
              <a:rPr lang="en-IN" dirty="0" err="1"/>
              <a:t>strcpy</a:t>
            </a:r>
            <a:r>
              <a:rPr lang="en-IN" dirty="0"/>
              <a:t>(</a:t>
            </a:r>
            <a:r>
              <a:rPr lang="en-IN" dirty="0" err="1"/>
              <a:t>dup,ori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("Original String is:%s",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nDuplicate</a:t>
            </a:r>
            <a:r>
              <a:rPr lang="en-IN" dirty="0"/>
              <a:t> String is:%</a:t>
            </a:r>
            <a:r>
              <a:rPr lang="en-IN" dirty="0" err="1"/>
              <a:t>s",dup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Value of z is:%</a:t>
            </a:r>
            <a:r>
              <a:rPr lang="en-IN" dirty="0" err="1"/>
              <a:t>s",z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533400"/>
            <a:ext cx="44958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strncpy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str1[15],str2[15];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Source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Destination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number of characters to replace in destination string:");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strncpy</a:t>
            </a:r>
            <a:r>
              <a:rPr lang="en-IN" dirty="0"/>
              <a:t>(str2,str1,n);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("Source string is:%s",str1);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nDestination</a:t>
            </a:r>
            <a:r>
              <a:rPr lang="en-IN" dirty="0"/>
              <a:t> String is:%s",str2);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51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Lucida Console" pitchFamily="49" charset="0"/>
              </a:rPr>
              <a:t>strcat</a:t>
            </a:r>
            <a:r>
              <a:rPr lang="en-US" sz="3600" dirty="0" smtClean="0">
                <a:latin typeface="Lucida Console" pitchFamily="49" charset="0"/>
              </a:rPr>
              <a:t>()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err="1" smtClean="0"/>
              <a:t>strcat</a:t>
            </a:r>
            <a:r>
              <a:rPr lang="en-US" b="1" dirty="0" smtClean="0"/>
              <a:t> appends its </a:t>
            </a:r>
            <a:r>
              <a:rPr lang="en-US" b="1" dirty="0" smtClean="0">
                <a:solidFill>
                  <a:schemeClr val="tx2"/>
                </a:solidFill>
              </a:rPr>
              <a:t>second</a:t>
            </a:r>
            <a:r>
              <a:rPr lang="en-US" b="1" dirty="0" smtClean="0"/>
              <a:t> argument string to its </a:t>
            </a: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b="1" dirty="0" smtClean="0"/>
              <a:t> argument string.</a:t>
            </a:r>
          </a:p>
          <a:p>
            <a:pPr>
              <a:buNone/>
            </a:pPr>
            <a:r>
              <a:rPr lang="en-US" b="1" dirty="0" smtClean="0">
                <a:latin typeface="Lucida Console" pitchFamily="49" charset="0"/>
              </a:rPr>
              <a:t>			</a:t>
            </a:r>
            <a:r>
              <a:rPr lang="en-US" sz="2800" b="1" dirty="0" err="1" smtClean="0">
                <a:latin typeface="Lucida Console" pitchFamily="49" charset="0"/>
              </a:rPr>
              <a:t>strcat</a:t>
            </a:r>
            <a:r>
              <a:rPr lang="en-US" sz="2800" dirty="0" smtClean="0">
                <a:latin typeface="Lucida Console" pitchFamily="49" charset="0"/>
              </a:rPr>
              <a:t>( s1, s2);</a:t>
            </a:r>
            <a:endParaRPr lang="en-US" sz="2800" b="1" dirty="0" smtClean="0">
              <a:latin typeface="Lucida Console" pitchFamily="49" charset="0"/>
            </a:endParaRPr>
          </a:p>
          <a:p>
            <a:r>
              <a:rPr lang="en-US" sz="2800" dirty="0" smtClean="0"/>
              <a:t>The array used to store the first string should be large enough to store </a:t>
            </a:r>
          </a:p>
          <a:p>
            <a:pPr lvl="1"/>
            <a:r>
              <a:rPr lang="en-US" sz="2400" dirty="0" smtClean="0"/>
              <a:t>the first string</a:t>
            </a:r>
          </a:p>
          <a:p>
            <a:pPr lvl="1"/>
            <a:r>
              <a:rPr lang="en-US" sz="2400" dirty="0" smtClean="0"/>
              <a:t>the second string and </a:t>
            </a:r>
          </a:p>
          <a:p>
            <a:pPr lvl="1"/>
            <a:r>
              <a:rPr lang="en-US" sz="2400" dirty="0" smtClean="0"/>
              <a:t>the terminating null character copied from the second string.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Introduction to string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Declaration</a:t>
            </a:r>
          </a:p>
          <a:p>
            <a:pPr lvl="1"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Initialization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olidFill>
                  <a:schemeClr val="accent1"/>
                </a:solidFill>
              </a:rPr>
              <a:t>Reading and writing strings 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functions of the standard input/output library (</a:t>
            </a:r>
            <a:r>
              <a:rPr lang="en-US" sz="2200" dirty="0" smtClean="0">
                <a:solidFill>
                  <a:schemeClr val="accent1"/>
                </a:solidFill>
              </a:rPr>
              <a:t>stdio.h)</a:t>
            </a:r>
          </a:p>
          <a:p>
            <a:pPr>
              <a:spcBef>
                <a:spcPct val="0"/>
              </a:spcBef>
            </a:pPr>
            <a:r>
              <a:rPr lang="en-US" sz="2200" dirty="0" smtClean="0"/>
              <a:t>Processing of strings.	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String Manipulation Functions from the String Handling Library</a:t>
            </a:r>
          </a:p>
          <a:p>
            <a:pPr marL="742950" lvl="2" indent="-342900">
              <a:spcBef>
                <a:spcPct val="0"/>
              </a:spcBef>
            </a:pPr>
            <a:r>
              <a:rPr lang="en-US" sz="2200" dirty="0" smtClean="0"/>
              <a:t>Comparing strings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Determining the length of </a:t>
            </a:r>
            <a:r>
              <a:rPr lang="en-US" sz="2200" dirty="0" smtClean="0"/>
              <a:t>string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All string operations without inbuilt functions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Other programs related to strings</a:t>
            </a:r>
            <a:endParaRPr lang="en-US" sz="2200" dirty="0" smtClean="0"/>
          </a:p>
          <a:p>
            <a:pPr>
              <a:spcBef>
                <a:spcPct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strncat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strncat</a:t>
            </a:r>
            <a:r>
              <a:rPr lang="en-US" dirty="0" smtClean="0"/>
              <a:t> appends a specified number of characters from the second string to the first string.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800" b="1" dirty="0" err="1" smtClean="0">
                <a:latin typeface="Lucida Console" pitchFamily="49" charset="0"/>
              </a:rPr>
              <a:t>strncat</a:t>
            </a:r>
            <a:r>
              <a:rPr lang="en-US" sz="2800" dirty="0" smtClean="0">
                <a:latin typeface="Lucida Console" pitchFamily="49" charset="0"/>
              </a:rPr>
              <a:t>( s1, s2, 6)</a:t>
            </a:r>
          </a:p>
          <a:p>
            <a:r>
              <a:rPr lang="en-US" dirty="0" smtClean="0"/>
              <a:t>A terminating null character is </a:t>
            </a:r>
            <a:r>
              <a:rPr lang="en-US" b="1" dirty="0" smtClean="0"/>
              <a:t>automatically</a:t>
            </a:r>
            <a:r>
              <a:rPr lang="en-US" dirty="0" smtClean="0"/>
              <a:t> appended to the result.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8768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strcat</a:t>
            </a:r>
            <a:endParaRPr lang="en-IN" dirty="0" smtClean="0"/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char str1[20],str2[10];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first string:");</a:t>
            </a:r>
          </a:p>
          <a:p>
            <a:pPr marL="0" indent="0">
              <a:buNone/>
            </a:pPr>
            <a:r>
              <a:rPr lang="en-IN" sz="2600" dirty="0"/>
              <a:t>	gets(str1);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second string:");</a:t>
            </a:r>
          </a:p>
          <a:p>
            <a:pPr marL="0" indent="0">
              <a:buNone/>
            </a:pPr>
            <a:r>
              <a:rPr lang="en-IN" sz="2600" dirty="0"/>
              <a:t>	gets(str2);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strcat</a:t>
            </a:r>
            <a:r>
              <a:rPr lang="en-IN" sz="2600" dirty="0"/>
              <a:t>(str1,str2);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String after concatenation:%s",str1);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 err="1" smtClean="0"/>
              <a:t>strncat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str1[20],str2[10];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 of characters you want to combine:");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strncat</a:t>
            </a:r>
            <a:r>
              <a:rPr lang="en-IN" dirty="0"/>
              <a:t>(str1,str2,n);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String after concatenation:%s",str1);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1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Comparison Functions of the </a:t>
            </a:r>
            <a:r>
              <a:rPr lang="en-US" dirty="0" smtClean="0"/>
              <a:t>       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</a:t>
            </a:r>
            <a:r>
              <a:rPr lang="en-US" dirty="0" smtClean="0">
                <a:solidFill>
                  <a:schemeClr val="accent1"/>
                </a:solidFill>
              </a:rPr>
              <a:t>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Computer compares numeric ASCII codes of characters in string</a:t>
            </a:r>
          </a:p>
          <a:p>
            <a:pPr lvl="1"/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b="1" dirty="0" smtClean="0"/>
              <a:t> </a:t>
            </a:r>
            <a:r>
              <a:rPr lang="en-US" dirty="0" smtClean="0"/>
              <a:t>Compares its first string argument with its second string argument, character by character.</a:t>
            </a:r>
          </a:p>
          <a:p>
            <a:pPr lvl="1"/>
            <a:r>
              <a:rPr lang="en-US" dirty="0" smtClean="0"/>
              <a:t>Function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dirty="0" smtClean="0"/>
              <a:t>does not compare characters following a null character in a string.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 const char *s1, const char *s2 );</a:t>
            </a:r>
          </a:p>
          <a:p>
            <a:pPr lvl="1"/>
            <a:r>
              <a:rPr lang="en-US" dirty="0" smtClean="0"/>
              <a:t>Compares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 const char *s1, const char *s2,</a:t>
            </a:r>
            <a:r>
              <a:rPr lang="en-US" sz="2200" b="1" dirty="0" smtClean="0">
                <a:latin typeface="Courier New" pitchFamily="49" charset="0"/>
              </a:rPr>
              <a:t> int</a:t>
            </a:r>
            <a:r>
              <a:rPr lang="en-US" sz="2000" b="1" dirty="0" smtClean="0">
                <a:latin typeface="Lucida Console" pitchFamily="49" charset="0"/>
              </a:rPr>
              <a:t> n);</a:t>
            </a:r>
          </a:p>
          <a:p>
            <a:pPr lvl="1"/>
            <a:r>
              <a:rPr lang="en-US" dirty="0" smtClean="0"/>
              <a:t>Compares up to </a:t>
            </a:r>
            <a:r>
              <a:rPr lang="en-US" sz="2000" dirty="0" smtClean="0">
                <a:latin typeface="Lucida Console" pitchFamily="49" charset="0"/>
              </a:rPr>
              <a:t>n</a:t>
            </a:r>
            <a:r>
              <a:rPr lang="en-US" dirty="0" smtClean="0"/>
              <a:t> characters of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343400" cy="5943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 smtClean="0"/>
              <a:t>//</a:t>
            </a:r>
            <a:r>
              <a:rPr lang="en-IN" sz="4300" dirty="0" err="1" smtClean="0"/>
              <a:t>strcmp</a:t>
            </a:r>
            <a:endParaRPr lang="en-IN" sz="4300" dirty="0" smtClean="0"/>
          </a:p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char str1[20],str2[10];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x;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first string:");</a:t>
            </a:r>
          </a:p>
          <a:p>
            <a:pPr marL="0" indent="0">
              <a:buNone/>
            </a:pPr>
            <a:r>
              <a:rPr lang="en-IN" sz="4300" dirty="0"/>
              <a:t>	gets(str1);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second string:");</a:t>
            </a:r>
          </a:p>
          <a:p>
            <a:pPr marL="0" indent="0">
              <a:buNone/>
            </a:pPr>
            <a:r>
              <a:rPr lang="en-IN" sz="4300" dirty="0"/>
              <a:t>	gets(str2);</a:t>
            </a:r>
          </a:p>
          <a:p>
            <a:pPr marL="0" indent="0">
              <a:buNone/>
            </a:pPr>
            <a:r>
              <a:rPr lang="en-IN" sz="4300" dirty="0"/>
              <a:t>	x=</a:t>
            </a:r>
            <a:r>
              <a:rPr lang="en-IN" sz="4300" dirty="0" err="1"/>
              <a:t>strcmp</a:t>
            </a:r>
            <a:r>
              <a:rPr lang="en-IN" sz="4300" dirty="0"/>
              <a:t>(str1,str2);</a:t>
            </a:r>
          </a:p>
          <a:p>
            <a:pPr marL="0" indent="0">
              <a:buNone/>
            </a:pPr>
            <a:r>
              <a:rPr lang="en-IN" sz="4300" dirty="0"/>
              <a:t>	if(x==0)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Strings are equal");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 if(x&gt;0)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343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 smtClean="0"/>
              <a:t>// </a:t>
            </a:r>
            <a:r>
              <a:rPr lang="en-IN" sz="1200" dirty="0" err="1" smtClean="0"/>
              <a:t>strncmp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	char str1[20],str2[10];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</a:p>
          <a:p>
            <a:pPr marL="0" indent="0">
              <a:buNone/>
            </a:pPr>
            <a:r>
              <a:rPr lang="en-IN" sz="1200" dirty="0"/>
              <a:t>	gets(str1);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</a:p>
          <a:p>
            <a:pPr marL="0" indent="0">
              <a:buNone/>
            </a:pPr>
            <a:r>
              <a:rPr lang="en-IN" sz="1200" dirty="0"/>
              <a:t>	gets(str2);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</a:p>
          <a:p>
            <a:pPr marL="0" indent="0">
              <a:buNone/>
            </a:pPr>
            <a:r>
              <a:rPr lang="en-IN" sz="1200" dirty="0"/>
              <a:t>	if(x==0)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 if(x&gt;0)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return 0;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5721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err="1"/>
              <a:t>s</a:t>
            </a:r>
            <a:r>
              <a:rPr lang="en-IN" sz="2400" dirty="0" err="1" smtClean="0"/>
              <a:t>tricmp</a:t>
            </a:r>
            <a:r>
              <a:rPr lang="en-IN" sz="2400" dirty="0" smtClean="0"/>
              <a:t>()[Ignore case], </a:t>
            </a:r>
            <a:r>
              <a:rPr lang="en-IN" sz="2400" dirty="0" err="1" smtClean="0"/>
              <a:t>stricmp</a:t>
            </a:r>
            <a:r>
              <a:rPr lang="en-IN" sz="2400" dirty="0" smtClean="0"/>
              <a:t> will ignore the case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str1[20],str2[10];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x;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first string:");</a:t>
            </a:r>
          </a:p>
          <a:p>
            <a:pPr marL="0" indent="0">
              <a:buNone/>
            </a:pPr>
            <a:r>
              <a:rPr lang="en-IN" sz="3500" dirty="0"/>
              <a:t>	gets(str1);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second string:");</a:t>
            </a:r>
          </a:p>
          <a:p>
            <a:pPr marL="0" indent="0">
              <a:buNone/>
            </a:pPr>
            <a:r>
              <a:rPr lang="en-IN" sz="3500" dirty="0"/>
              <a:t>	gets(str2);</a:t>
            </a:r>
          </a:p>
          <a:p>
            <a:pPr marL="0" indent="0">
              <a:buNone/>
            </a:pPr>
            <a:r>
              <a:rPr lang="en-IN" sz="3500" dirty="0"/>
              <a:t>	x=</a:t>
            </a:r>
            <a:r>
              <a:rPr lang="en-IN" sz="3500" dirty="0" err="1"/>
              <a:t>stricmp</a:t>
            </a:r>
            <a:r>
              <a:rPr lang="en-IN" sz="3500" dirty="0"/>
              <a:t>(str1,str2);</a:t>
            </a:r>
          </a:p>
          <a:p>
            <a:pPr marL="0" indent="0">
              <a:buNone/>
            </a:pPr>
            <a:r>
              <a:rPr lang="en-IN" sz="3500" dirty="0"/>
              <a:t>	if(x==0)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Strings are equal");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 if(x&gt;0)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 smtClean="0"/>
              <a:t>}</a:t>
            </a:r>
          </a:p>
          <a:p>
            <a:pPr marL="0" indent="0">
              <a:buNone/>
            </a:pPr>
            <a:r>
              <a:rPr lang="en-IN" sz="3500" dirty="0" smtClean="0"/>
              <a:t>//consider str1(HELLO) and str2(hello) and if we apply </a:t>
            </a:r>
            <a:r>
              <a:rPr lang="en-IN" sz="3500" dirty="0" err="1" smtClean="0"/>
              <a:t>stricmp</a:t>
            </a:r>
            <a:r>
              <a:rPr lang="en-IN" sz="3500" dirty="0" smtClean="0"/>
              <a:t> on these strings, then 0 will be returned, as strings are equal</a:t>
            </a:r>
            <a:endParaRPr lang="en-IN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7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string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strlen</a:t>
            </a:r>
            <a:r>
              <a:rPr lang="en-US" dirty="0" smtClean="0"/>
              <a:t>() </a:t>
            </a:r>
          </a:p>
          <a:p>
            <a:r>
              <a:rPr lang="en-US" b="1" i="1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strlen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800" dirty="0" smtClean="0"/>
              <a:t>in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#include&lt;</a:t>
            </a: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strlen</a:t>
            </a:r>
            <a:r>
              <a:rPr lang="en-US" b="1" dirty="0" smtClean="0"/>
              <a:t>()  </a:t>
            </a:r>
            <a:r>
              <a:rPr lang="en-US" dirty="0" smtClean="0"/>
              <a:t>takes a </a:t>
            </a:r>
            <a:r>
              <a:rPr lang="en-US" b="1" dirty="0" smtClean="0"/>
              <a:t>string</a:t>
            </a:r>
            <a:r>
              <a:rPr lang="en-US" dirty="0" smtClean="0"/>
              <a:t> as an argument and returns the</a:t>
            </a:r>
            <a:r>
              <a:rPr lang="en-US" b="1" dirty="0" smtClean="0"/>
              <a:t> number </a:t>
            </a:r>
            <a:r>
              <a:rPr lang="en-US" dirty="0" smtClean="0"/>
              <a:t>of characters in the string</a:t>
            </a:r>
          </a:p>
          <a:p>
            <a:pPr lvl="1"/>
            <a:r>
              <a:rPr lang="en-US" dirty="0" smtClean="0"/>
              <a:t>the terminating null character is not included in the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string.h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char </a:t>
            </a:r>
            <a:r>
              <a:rPr lang="en-IN" sz="2600" dirty="0" err="1"/>
              <a:t>str</a:t>
            </a:r>
            <a:r>
              <a:rPr lang="en-IN" sz="2600" dirty="0"/>
              <a:t>[]="Hello";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("\n Length of the given string is:%d",</a:t>
            </a:r>
            <a:r>
              <a:rPr lang="en-IN" sz="2600" dirty="0" err="1"/>
              <a:t>strlen</a:t>
            </a:r>
            <a:r>
              <a:rPr lang="en-IN" sz="2600" dirty="0"/>
              <a:t>(</a:t>
            </a:r>
            <a:r>
              <a:rPr lang="en-IN" sz="2600" dirty="0" err="1"/>
              <a:t>str</a:t>
            </a:r>
            <a:r>
              <a:rPr lang="en-IN" sz="2600" dirty="0"/>
              <a:t>));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38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trrev</a:t>
            </a:r>
            <a:r>
              <a:rPr lang="en-IN" dirty="0" smtClean="0"/>
              <a:t>()-Example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</a:t>
            </a:r>
            <a:r>
              <a:rPr lang="en-IN" dirty="0" smtClean="0"/>
              <a:t>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/>
              <a:t>s</a:t>
            </a:r>
            <a:r>
              <a:rPr lang="en-IN" dirty="0" err="1" smtClean="0"/>
              <a:t>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s[100]="Hello";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strrev</a:t>
            </a:r>
            <a:r>
              <a:rPr lang="en-IN" dirty="0"/>
              <a:t>(s));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37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 of characters treated as a single unit called string:</a:t>
            </a:r>
          </a:p>
          <a:p>
            <a:pPr lvl="2"/>
            <a:r>
              <a:rPr lang="en-US" dirty="0" smtClean="0"/>
              <a:t>Can include </a:t>
            </a:r>
            <a:r>
              <a:rPr lang="en-US" b="1" dirty="0" smtClean="0">
                <a:solidFill>
                  <a:schemeClr val="tx2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/>
                </a:solidFill>
              </a:rPr>
              <a:t>special characters </a:t>
            </a:r>
            <a:r>
              <a:rPr lang="en-US" dirty="0" smtClean="0"/>
              <a:t>(*, /, $)</a:t>
            </a:r>
          </a:p>
          <a:p>
            <a:pPr lvl="1"/>
            <a:r>
              <a:rPr lang="en-US" dirty="0" smtClean="0"/>
              <a:t>String literal (string constant) - written in </a:t>
            </a:r>
            <a:r>
              <a:rPr lang="en-US" b="1" dirty="0" smtClean="0">
                <a:solidFill>
                  <a:schemeClr val="tx2"/>
                </a:solidFill>
              </a:rPr>
              <a:t>double</a:t>
            </a:r>
            <a:r>
              <a:rPr lang="en-US" dirty="0" smtClean="0"/>
              <a:t> quotes</a:t>
            </a:r>
          </a:p>
          <a:p>
            <a:pPr lvl="2"/>
            <a:r>
              <a:rPr lang="en-US" dirty="0" smtClean="0"/>
              <a:t>“Lovely Professional University."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strlwr</a:t>
            </a:r>
            <a:r>
              <a:rPr lang="en-IN" dirty="0" smtClean="0"/>
              <a:t>(),</a:t>
            </a:r>
            <a:r>
              <a:rPr lang="en-IN" dirty="0" err="1" smtClean="0"/>
              <a:t>strupr</a:t>
            </a:r>
            <a:r>
              <a:rPr lang="en-IN" dirty="0" smtClean="0"/>
              <a:t>()-Examples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strupr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strlwr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54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All string operations without inbuilt functions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Copying one string to another</a:t>
            </a:r>
          </a:p>
          <a:p>
            <a:r>
              <a:rPr lang="en-IN" dirty="0" smtClean="0"/>
              <a:t>Finding length of a string</a:t>
            </a:r>
          </a:p>
          <a:p>
            <a:r>
              <a:rPr lang="en-IN" dirty="0" smtClean="0"/>
              <a:t>Concatenation(or Combining) of two strings</a:t>
            </a:r>
          </a:p>
          <a:p>
            <a:r>
              <a:rPr lang="en-IN" dirty="0" smtClean="0"/>
              <a:t>Comparing two strings</a:t>
            </a:r>
          </a:p>
          <a:p>
            <a:r>
              <a:rPr lang="en-IN" dirty="0" smtClean="0"/>
              <a:t>Displaying reverse of a number</a:t>
            </a:r>
          </a:p>
          <a:p>
            <a:r>
              <a:rPr lang="en-IN" dirty="0" smtClean="0"/>
              <a:t>Checking whether a given string is palindrome or not</a:t>
            </a:r>
          </a:p>
          <a:p>
            <a:r>
              <a:rPr lang="en-IN" dirty="0" smtClean="0"/>
              <a:t>Converting all characters of a given string from lowercase to uppercase</a:t>
            </a:r>
          </a:p>
          <a:p>
            <a:r>
              <a:rPr lang="en-IN" dirty="0" smtClean="0"/>
              <a:t>Converting all characters of a given string from uppercase to lowercase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6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copy one string to another without using </a:t>
            </a:r>
            <a:r>
              <a:rPr lang="en-IN" sz="2400" dirty="0" err="1" smtClean="0"/>
              <a:t>strcpy</a:t>
            </a:r>
            <a:r>
              <a:rPr lang="en-IN" sz="2400" dirty="0" smtClean="0"/>
              <a:t>()/or inbuilt function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4958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s1[100], s2[100];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gets(s1);//Hello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while (s1[</a:t>
            </a:r>
            <a:r>
              <a:rPr lang="en-IN" dirty="0" err="1"/>
              <a:t>i</a:t>
            </a:r>
            <a:r>
              <a:rPr lang="en-IN" dirty="0"/>
              <a:t>] != '\0') {</a:t>
            </a:r>
          </a:p>
          <a:p>
            <a:pPr marL="0" indent="0">
              <a:buNone/>
            </a:pPr>
            <a:r>
              <a:rPr lang="en-IN" dirty="0"/>
              <a:t>      s2[</a:t>
            </a:r>
            <a:r>
              <a:rPr lang="en-IN" dirty="0" err="1"/>
              <a:t>i</a:t>
            </a:r>
            <a:r>
              <a:rPr lang="en-IN" dirty="0"/>
              <a:t>] = s1[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s2[</a:t>
            </a:r>
            <a:r>
              <a:rPr lang="en-IN" dirty="0" err="1"/>
              <a:t>i</a:t>
            </a:r>
            <a:r>
              <a:rPr lang="en-IN" dirty="0"/>
              <a:t>] = '\0';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nCopied</a:t>
            </a:r>
            <a:r>
              <a:rPr lang="en-IN" dirty="0"/>
              <a:t> String is %s ", s2);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find the length of a string without using </a:t>
            </a:r>
            <a:r>
              <a:rPr lang="en-IN" sz="2400" dirty="0" err="1" smtClean="0"/>
              <a:t>strlen</a:t>
            </a:r>
            <a:r>
              <a:rPr lang="en-IN" sz="2400" dirty="0" smtClean="0"/>
              <a:t>()/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5791200" cy="5287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Length of the string is:%d",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67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concatenate(or combine) two strings without using </a:t>
            </a:r>
            <a:r>
              <a:rPr lang="en-IN" sz="2400" dirty="0" err="1" smtClean="0"/>
              <a:t>strcat</a:t>
            </a:r>
            <a:r>
              <a:rPr lang="en-IN" sz="2400" dirty="0" smtClean="0"/>
              <a:t>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str1[100],str2[100],str3[200];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=0,j=0;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while(str1[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while(str2[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str3[j]=str2[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str3[j]='\0';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The concatenated string is:");</a:t>
            </a:r>
          </a:p>
          <a:p>
            <a:pPr marL="0" indent="0">
              <a:buNone/>
            </a:pPr>
            <a:r>
              <a:rPr lang="en-IN" dirty="0"/>
              <a:t>	puts(str3);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16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compare two strings without using </a:t>
            </a:r>
            <a:r>
              <a:rPr lang="en-IN" sz="2400" dirty="0" err="1" smtClean="0"/>
              <a:t>strcmp</a:t>
            </a:r>
            <a:r>
              <a:rPr lang="en-IN" sz="2400" dirty="0" smtClean="0"/>
              <a:t>()/ 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string.h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 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// declare variables</a:t>
            </a:r>
          </a:p>
          <a:p>
            <a:pPr marL="0" indent="0">
              <a:buNone/>
            </a:pPr>
            <a:r>
              <a:rPr lang="en-IN" sz="1400" dirty="0"/>
              <a:t>   char str1 [30], str2 [30];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0, flag=0 ,length1, length2, length</a:t>
            </a:r>
            <a:r>
              <a:rPr lang="en-IN" sz="1400" dirty="0" smtClean="0"/>
              <a:t>;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// take two string input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("Enter string1:");</a:t>
            </a:r>
          </a:p>
          <a:p>
            <a:pPr marL="0" indent="0">
              <a:buNone/>
            </a:pPr>
            <a:r>
              <a:rPr lang="en-IN" sz="1400" dirty="0"/>
              <a:t>  gets (str1);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("\</a:t>
            </a:r>
            <a:r>
              <a:rPr lang="en-IN" sz="1400" dirty="0" err="1"/>
              <a:t>nEnter</a:t>
            </a:r>
            <a:r>
              <a:rPr lang="en-IN" sz="1400" dirty="0"/>
              <a:t> string2:");</a:t>
            </a:r>
          </a:p>
          <a:p>
            <a:pPr marL="0" indent="0">
              <a:buNone/>
            </a:pPr>
            <a:r>
              <a:rPr lang="en-IN" sz="1400" dirty="0"/>
              <a:t>  gets (str2);</a:t>
            </a:r>
          </a:p>
          <a:p>
            <a:pPr marL="0" indent="0">
              <a:buNone/>
            </a:pPr>
            <a:r>
              <a:rPr lang="en-IN" sz="1400" dirty="0"/>
              <a:t>  //length of both string </a:t>
            </a:r>
          </a:p>
          <a:p>
            <a:pPr marL="0" indent="0">
              <a:buNone/>
            </a:pPr>
            <a:r>
              <a:rPr lang="en-IN" sz="1400" dirty="0"/>
              <a:t>   length1 = </a:t>
            </a:r>
            <a:r>
              <a:rPr lang="en-IN" sz="1400" dirty="0" err="1"/>
              <a:t>strlen</a:t>
            </a:r>
            <a:r>
              <a:rPr lang="en-IN" sz="1400" dirty="0"/>
              <a:t> (str1);</a:t>
            </a:r>
          </a:p>
          <a:p>
            <a:pPr marL="0" indent="0">
              <a:buNone/>
            </a:pPr>
            <a:r>
              <a:rPr lang="en-IN" sz="1400" dirty="0"/>
              <a:t>   length2 = </a:t>
            </a:r>
            <a:r>
              <a:rPr lang="en-IN" sz="1400" dirty="0" err="1"/>
              <a:t>strlen</a:t>
            </a:r>
            <a:r>
              <a:rPr lang="en-IN" sz="1400" dirty="0"/>
              <a:t> (str2);</a:t>
            </a:r>
          </a:p>
          <a:p>
            <a:pPr marL="0" indent="0">
              <a:buNone/>
            </a:pPr>
            <a:r>
              <a:rPr lang="en-IN" sz="1400" dirty="0"/>
              <a:t>   if(length1&gt;length2)</a:t>
            </a:r>
          </a:p>
          <a:p>
            <a:pPr marL="0" indent="0">
              <a:buNone/>
            </a:pPr>
            <a:r>
              <a:rPr lang="en-IN" sz="1400" dirty="0"/>
              <a:t>   length=length1;</a:t>
            </a:r>
          </a:p>
          <a:p>
            <a:pPr marL="0" indent="0">
              <a:buNone/>
            </a:pPr>
            <a:r>
              <a:rPr lang="en-IN" sz="1400" dirty="0"/>
              <a:t>   else</a:t>
            </a:r>
          </a:p>
          <a:p>
            <a:pPr marL="0" indent="0">
              <a:buNone/>
            </a:pPr>
            <a:r>
              <a:rPr lang="en-IN" sz="1400" dirty="0"/>
              <a:t>   length=length2;</a:t>
            </a:r>
          </a:p>
          <a:p>
            <a:pPr marL="0" indent="0">
              <a:buNone/>
            </a:pPr>
            <a:r>
              <a:rPr lang="en-IN" sz="1400" dirty="0"/>
              <a:t>   </a:t>
            </a:r>
          </a:p>
          <a:p>
            <a:r>
              <a:rPr lang="en-IN" sz="1400" dirty="0"/>
              <a:t>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248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&lt;length)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==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continue;</a:t>
            </a:r>
          </a:p>
          <a:p>
            <a:pPr marL="0" indent="0">
              <a:buNone/>
            </a:pPr>
            <a:r>
              <a:rPr lang="en-IN" dirty="0"/>
              <a:t>       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if( str1 [</a:t>
            </a:r>
            <a:r>
              <a:rPr lang="en-IN" dirty="0" err="1"/>
              <a:t>i</a:t>
            </a:r>
            <a:r>
              <a:rPr lang="en-IN" dirty="0"/>
              <a:t>] &lt;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-1;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&gt;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if (flag == 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/>
              <a:t>nBoth</a:t>
            </a:r>
            <a:r>
              <a:rPr lang="en-IN" dirty="0"/>
              <a:t> strings are equal ");</a:t>
            </a:r>
          </a:p>
          <a:p>
            <a:pPr marL="0" indent="0">
              <a:buNone/>
            </a:pPr>
            <a:r>
              <a:rPr lang="en-IN" dirty="0"/>
              <a:t>  if(flag == -1)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less than string2 ");</a:t>
            </a:r>
          </a:p>
          <a:p>
            <a:pPr marL="0" indent="0">
              <a:buNone/>
            </a:pPr>
            <a:r>
              <a:rPr lang="en-IN" dirty="0"/>
              <a:t>  if( flag == 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greater than string2 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13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Dry running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382000" cy="6400800"/>
          </a:xfrm>
        </p:spPr>
      </p:pic>
    </p:spTree>
    <p:extLst>
      <p:ext uri="{BB962C8B-B14F-4D97-AF65-F5344CB8AC3E}">
        <p14:creationId xmlns:p14="http://schemas.microsoft.com/office/powerpoint/2010/main" val="4062519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WAP to display the reverse of a given string without </a:t>
            </a:r>
            <a:r>
              <a:rPr lang="en-IN" sz="2800" dirty="0" err="1" smtClean="0"/>
              <a:t>strrev</a:t>
            </a:r>
            <a:r>
              <a:rPr lang="en-IN" sz="2800" dirty="0" smtClean="0"/>
              <a:t>()/ or inbuilt function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nReverse</a:t>
            </a:r>
            <a:r>
              <a:rPr lang="en-IN" dirty="0"/>
              <a:t> string is :%s", 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42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Dry running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610600" cy="6400800"/>
          </a:xfrm>
        </p:spPr>
      </p:pic>
    </p:spTree>
    <p:extLst>
      <p:ext uri="{BB962C8B-B14F-4D97-AF65-F5344CB8AC3E}">
        <p14:creationId xmlns:p14="http://schemas.microsoft.com/office/powerpoint/2010/main" val="2927092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check whether the given string is palindrome or not(without using </a:t>
            </a:r>
            <a:r>
              <a:rPr lang="en-IN" sz="2400" b="1" dirty="0" err="1"/>
              <a:t>strrev</a:t>
            </a:r>
            <a:r>
              <a:rPr lang="en-IN" sz="2400" b="1" dirty="0"/>
              <a:t>())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char str1[100];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(str1,str);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914400"/>
            <a:ext cx="4953000" cy="5211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if(</a:t>
            </a:r>
            <a:r>
              <a:rPr lang="en-IN" dirty="0" err="1"/>
              <a:t>strcmp</a:t>
            </a:r>
            <a:r>
              <a:rPr lang="en-IN" dirty="0"/>
              <a:t>(str1,str)==0)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Given String is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Not a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6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String??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tring is a collection of characters terminated by null character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String is a </a:t>
            </a:r>
            <a:r>
              <a:rPr lang="en-US" b="1" dirty="0">
                <a:solidFill>
                  <a:schemeClr val="tx2"/>
                </a:solidFill>
              </a:rPr>
              <a:t>pointer</a:t>
            </a:r>
            <a:r>
              <a:rPr lang="en-US" dirty="0"/>
              <a:t> to first character (like array)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Value of string is the </a:t>
            </a:r>
            <a:r>
              <a:rPr lang="en-US" b="1" dirty="0">
                <a:solidFill>
                  <a:schemeClr val="tx2"/>
                </a:solidFill>
              </a:rPr>
              <a:t>address</a:t>
            </a:r>
            <a:r>
              <a:rPr lang="en-US" dirty="0"/>
              <a:t> of first character</a:t>
            </a:r>
          </a:p>
          <a:p>
            <a:r>
              <a:rPr lang="en-US" dirty="0"/>
              <a:t>Each element of the string is stored in a </a:t>
            </a:r>
            <a:r>
              <a:rPr lang="en-US" b="1" dirty="0">
                <a:solidFill>
                  <a:schemeClr val="tx2"/>
                </a:solidFill>
              </a:rPr>
              <a:t>contiguous</a:t>
            </a:r>
            <a:r>
              <a:rPr lang="en-US" dirty="0"/>
              <a:t> memory locations.</a:t>
            </a:r>
          </a:p>
          <a:p>
            <a:r>
              <a:rPr lang="en-US" dirty="0"/>
              <a:t>Terminated by a </a:t>
            </a:r>
            <a:r>
              <a:rPr lang="en-US" b="1" dirty="0">
                <a:solidFill>
                  <a:schemeClr val="tx2"/>
                </a:solidFill>
              </a:rPr>
              <a:t>null character</a:t>
            </a:r>
            <a:r>
              <a:rPr lang="en-US" dirty="0"/>
              <a:t>(‘\0’) which is automatically inserted by the compiler to indicate the </a:t>
            </a:r>
            <a:r>
              <a:rPr lang="en-US" b="1" dirty="0"/>
              <a:t>end of string</a:t>
            </a:r>
            <a:r>
              <a:rPr lang="en-US" dirty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40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convert all characters of a given string into uppercase without using </a:t>
            </a:r>
            <a:r>
              <a:rPr lang="en-IN" sz="2400" b="1" dirty="0" err="1"/>
              <a:t>strupr</a:t>
            </a:r>
            <a:r>
              <a:rPr lang="en-IN" sz="2400" b="1" dirty="0"/>
              <a:t>()/or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]-32;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upper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891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WAP to convert all characters of a given string into lowercase without using </a:t>
            </a:r>
            <a:r>
              <a:rPr lang="en-IN" sz="3100" b="1" dirty="0" err="1"/>
              <a:t>strlwr</a:t>
            </a:r>
            <a:r>
              <a:rPr lang="en-IN" sz="3100" b="1" dirty="0"/>
              <a:t>()/or inbuilt function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]+32;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lower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03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IN" dirty="0" smtClean="0"/>
              <a:t>More programs on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sort the characters of a given string into ascending order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s[10],t;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gets(s);</a:t>
            </a:r>
          </a:p>
          <a:p>
            <a:pPr marL="0" indent="0">
              <a:buNone/>
            </a:pPr>
            <a:r>
              <a:rPr lang="en-IN" dirty="0"/>
              <a:t>n=</a:t>
            </a:r>
            <a:r>
              <a:rPr lang="en-IN" dirty="0" err="1"/>
              <a:t>strlen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=0;i&lt;n-1;i++)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for(j=0;j&lt;n-i-1;j++)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if(s[j]&gt;s[j+1])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t=s[j];</a:t>
            </a:r>
          </a:p>
          <a:p>
            <a:pPr marL="0" indent="0">
              <a:buNone/>
            </a:pPr>
            <a:r>
              <a:rPr lang="en-IN" dirty="0"/>
              <a:t>    s[j]=s[j+1];</a:t>
            </a:r>
          </a:p>
          <a:p>
            <a:pPr marL="0" indent="0">
              <a:buNone/>
            </a:pPr>
            <a:r>
              <a:rPr lang="en-IN" dirty="0"/>
              <a:t>    s[j+1]=t;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304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count vowels in a given string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=0,count=0;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if(x[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</a:t>
            </a:r>
            <a:r>
              <a:rPr lang="en-IN" dirty="0" err="1"/>
              <a:t>i</a:t>
            </a:r>
            <a:r>
              <a:rPr lang="en-IN" dirty="0"/>
              <a:t>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]=='u'||x[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]=='I'||x[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]=='U')</a:t>
            </a:r>
          </a:p>
          <a:p>
            <a:pPr marL="0" indent="0">
              <a:buNone/>
            </a:pPr>
            <a:r>
              <a:rPr lang="en-IN" dirty="0"/>
              <a:t>	   {</a:t>
            </a:r>
          </a:p>
          <a:p>
            <a:pPr marL="0" indent="0">
              <a:buNone/>
            </a:pPr>
            <a:r>
              <a:rPr lang="en-IN" dirty="0"/>
              <a:t>		count++;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Number of vowels in the string are:%</a:t>
            </a:r>
            <a:r>
              <a:rPr lang="en-IN" dirty="0" err="1"/>
              <a:t>d",count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897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traverse all characters of a given string using pointer to character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*g="C Programming";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length=0,i=0;</a:t>
            </a:r>
          </a:p>
          <a:p>
            <a:pPr marL="0" indent="0">
              <a:buNone/>
            </a:pPr>
            <a:r>
              <a:rPr lang="en-IN" dirty="0"/>
              <a:t>    while(*g!='\0')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("%c",*g);//Value at address</a:t>
            </a:r>
          </a:p>
          <a:p>
            <a:pPr marL="0" indent="0">
              <a:buNone/>
            </a:pPr>
            <a:r>
              <a:rPr lang="en-IN" dirty="0"/>
              <a:t>		g++;//Pointer is incremented by 1 after each iteration</a:t>
            </a:r>
          </a:p>
          <a:p>
            <a:pPr marL="0" indent="0">
              <a:buNone/>
            </a:pPr>
            <a:r>
              <a:rPr lang="en-IN" dirty="0"/>
              <a:t>		length++;//Variable for counting length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nLength</a:t>
            </a:r>
            <a:r>
              <a:rPr lang="en-IN" dirty="0"/>
              <a:t> of the string is:%</a:t>
            </a:r>
            <a:r>
              <a:rPr lang="en-IN" dirty="0" err="1"/>
              <a:t>d",length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253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Autofit/>
          </a:bodyPr>
          <a:lstStyle/>
          <a:p>
            <a:r>
              <a:rPr lang="en-IN" sz="2000" b="1" dirty="0"/>
              <a:t>WAP to count total no. of characters and words in a given string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=0,length=0,c=0,w=1;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if(x[</a:t>
            </a:r>
            <a:r>
              <a:rPr lang="en-IN" dirty="0" err="1"/>
              <a:t>i</a:t>
            </a:r>
            <a:r>
              <a:rPr lang="en-IN" dirty="0"/>
              <a:t>]==' ' &amp;&amp; x[i+1]!=' ')</a:t>
            </a:r>
          </a:p>
          <a:p>
            <a:pPr marL="0" indent="0">
              <a:buNone/>
            </a:pPr>
            <a:r>
              <a:rPr lang="en-IN" dirty="0"/>
              <a:t>		 {</a:t>
            </a:r>
          </a:p>
          <a:p>
            <a:pPr marL="0" indent="0">
              <a:buNone/>
            </a:pPr>
            <a:r>
              <a:rPr lang="en-IN" dirty="0"/>
              <a:t>		     w++;</a:t>
            </a:r>
          </a:p>
          <a:p>
            <a:pPr marL="0" indent="0">
              <a:buNone/>
            </a:pPr>
            <a:r>
              <a:rPr lang="en-IN" dirty="0"/>
              <a:t>		 }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c++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 number of characters are:%d, and no. of words are:%d",</a:t>
            </a:r>
            <a:r>
              <a:rPr lang="en-IN" dirty="0" err="1"/>
              <a:t>c,w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75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demonstrate array of strings in C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names[5][10];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number of students:");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 Enter the name of student %d: ",i+1);</a:t>
            </a:r>
          </a:p>
          <a:p>
            <a:pPr marL="0" indent="0">
              <a:buNone/>
            </a:pPr>
            <a:r>
              <a:rPr lang="en-IN" dirty="0"/>
              <a:t>		gets(names[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Names of the students are:\n");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puts(names[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054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WAP to traverse a string character by character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0155"/>
            <a:ext cx="8229600" cy="5518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char  name[]="Hello  World"; //string char array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while(name[</a:t>
            </a:r>
            <a:r>
              <a:rPr lang="en-IN" dirty="0" err="1"/>
              <a:t>i</a:t>
            </a:r>
            <a:r>
              <a:rPr lang="en-IN" dirty="0"/>
              <a:t>]!='\0') //</a:t>
            </a:r>
            <a:r>
              <a:rPr lang="en-IN" dirty="0" err="1"/>
              <a:t>untill</a:t>
            </a:r>
            <a:r>
              <a:rPr lang="en-IN" dirty="0"/>
              <a:t> null character</a:t>
            </a:r>
          </a:p>
          <a:p>
            <a:pPr marL="0" indent="0">
              <a:buNone/>
            </a:pPr>
            <a:r>
              <a:rPr lang="en-IN" dirty="0"/>
              <a:t>  {       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("%c\n", name[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}//end while</a:t>
            </a:r>
          </a:p>
          <a:p>
            <a:pPr marL="0" indent="0">
              <a:buNone/>
            </a:pPr>
            <a:r>
              <a:rPr lang="en-IN" dirty="0"/>
              <a:t>}//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55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replace all spaces in a given string with ‘$’[Example for character replacement]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   if(x[</a:t>
            </a:r>
            <a:r>
              <a:rPr lang="en-IN" dirty="0" err="1"/>
              <a:t>i</a:t>
            </a:r>
            <a:r>
              <a:rPr lang="en-IN" dirty="0"/>
              <a:t>]==' ')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	x[</a:t>
            </a:r>
            <a:r>
              <a:rPr lang="en-IN" dirty="0" err="1"/>
              <a:t>i</a:t>
            </a:r>
            <a:r>
              <a:rPr lang="en-IN" dirty="0"/>
              <a:t>]='$';//Character replacement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("\n String after character replacement is:%</a:t>
            </a:r>
            <a:r>
              <a:rPr lang="en-IN" dirty="0" err="1"/>
              <a:t>s",x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3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array_name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e.g. char 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[30];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or	char *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dirty="0" smtClean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dirty="0" smtClean="0"/>
              <a:t>Since the last byte is used for storing null character so total number of character specified by the user cannot exceed </a:t>
            </a:r>
            <a:r>
              <a:rPr lang="en-US" b="1" dirty="0" smtClean="0">
                <a:solidFill>
                  <a:schemeClr val="tx2"/>
                </a:solidFill>
              </a:rPr>
              <a:t>29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 ways: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 </a:t>
            </a:r>
            <a:r>
              <a:rPr lang="en-US" dirty="0">
                <a:solidFill>
                  <a:schemeClr val="accent1"/>
                </a:solidFill>
              </a:rPr>
              <a:t>as a character array or a variable of type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char *</a:t>
            </a:r>
          </a:p>
          <a:p>
            <a:pPr lvl="3"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char color[] = "blue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"; //char array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2">
              <a:buNone/>
            </a:pPr>
            <a:r>
              <a:rPr lang="en-US" sz="2200" dirty="0" smtClean="0">
                <a:latin typeface="Lucida Console" pitchFamily="49" charset="0"/>
              </a:rPr>
              <a:t>Or </a:t>
            </a:r>
            <a:r>
              <a:rPr lang="en-US" sz="1800" dirty="0" smtClean="0">
                <a:latin typeface="Lucida Console" pitchFamily="49" charset="0"/>
              </a:rPr>
              <a:t>char color[] = { 'b', 'l', 'u', 'e', '\0' };</a:t>
            </a:r>
          </a:p>
          <a:p>
            <a:pPr lvl="3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'\0'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r>
              <a:rPr lang="en-US" dirty="0" smtClean="0">
                <a:solidFill>
                  <a:schemeClr val="accent1"/>
                </a:solidFill>
              </a:rPr>
              <a:t> has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5 elements</a:t>
            </a:r>
          </a:p>
          <a:p>
            <a:endParaRPr lang="en-US" sz="2600" dirty="0" smtClean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97597"/>
              </p:ext>
            </p:extLst>
          </p:nvPr>
        </p:nvGraphicFramePr>
        <p:xfrm>
          <a:off x="348209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46375"/>
              </p:ext>
            </p:extLst>
          </p:nvPr>
        </p:nvGraphicFramePr>
        <p:xfrm>
          <a:off x="4716016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 err="1" smtClean="0">
                <a:solidFill>
                  <a:schemeClr val="accent1"/>
                </a:solidFill>
                <a:latin typeface="Lucida Console" pitchFamily="49" charset="0"/>
              </a:rPr>
              <a:t>colorPtr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Temporary 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28184" y="6246604"/>
            <a:ext cx="432048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Is correct way to use pointer to char. But: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scanf(“%s”, &amp;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 /* invalid statement %s don’t work with pointer to char */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(because a string is a pointer)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to leave </a:t>
            </a:r>
            <a:r>
              <a:rPr lang="en-US" dirty="0" smtClean="0">
                <a:solidFill>
                  <a:schemeClr val="accent1"/>
                </a:solidFill>
              </a:rPr>
              <a:t>last place </a:t>
            </a:r>
            <a:r>
              <a:rPr lang="en-US" dirty="0">
                <a:solidFill>
                  <a:schemeClr val="accent1"/>
                </a:solidFill>
              </a:rPr>
              <a:t>in the array for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0‘.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US" b="1" dirty="0" smtClean="0">
                <a:solidFill>
                  <a:schemeClr val="tx2"/>
                </a:solidFill>
              </a:rPr>
              <a:t>overwrite</a:t>
            </a:r>
            <a:r>
              <a:rPr lang="en-US" dirty="0" smtClean="0">
                <a:solidFill>
                  <a:schemeClr val="accent1"/>
                </a:solidFill>
              </a:rPr>
              <a:t> the data in memory.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("%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[20];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“Enter the name of your car: "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scanf(</a:t>
            </a:r>
            <a:r>
              <a:rPr lang="en-US" dirty="0" smtClean="0">
                <a:solidFill>
                  <a:schemeClr val="accent2"/>
                </a:solidFill>
              </a:rPr>
              <a:t>"%s"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  <a:r>
              <a:rPr lang="en-US" dirty="0" smtClean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“\</a:t>
            </a:r>
            <a:r>
              <a:rPr lang="en-US" dirty="0" err="1" smtClean="0">
                <a:solidFill>
                  <a:schemeClr val="accent2"/>
                </a:solidFill>
              </a:rPr>
              <a:t>nName</a:t>
            </a:r>
            <a:r>
              <a:rPr lang="en-US" dirty="0" smtClean="0">
                <a:solidFill>
                  <a:schemeClr val="accent2"/>
                </a:solidFill>
              </a:rPr>
              <a:t> of car is %s”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read and display string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 of car is XUV500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642</TotalTime>
  <Words>2149</Words>
  <Application>Microsoft Office PowerPoint</Application>
  <PresentationFormat>On-screen Show (4:3)</PresentationFormat>
  <Paragraphs>700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Black</vt:lpstr>
      <vt:lpstr>Arial Rounded MT Bold</vt:lpstr>
      <vt:lpstr>Calibri</vt:lpstr>
      <vt:lpstr>Courier New</vt:lpstr>
      <vt:lpstr>Lucida Console</vt:lpstr>
      <vt:lpstr>Times</vt:lpstr>
      <vt:lpstr>Times New Roman</vt:lpstr>
      <vt:lpstr>Lpu theme final with copyright</vt:lpstr>
      <vt:lpstr>CSE101-Lec#22</vt:lpstr>
      <vt:lpstr>Outline</vt:lpstr>
      <vt:lpstr>Fundamentals of strings</vt:lpstr>
      <vt:lpstr>What is a String??</vt:lpstr>
      <vt:lpstr>String Definition</vt:lpstr>
      <vt:lpstr>String Initialization</vt:lpstr>
      <vt:lpstr>PowerPoint Presentation</vt:lpstr>
      <vt:lpstr>String Input/Output</vt:lpstr>
      <vt:lpstr>PowerPoint Presentation</vt:lpstr>
      <vt:lpstr>How?</vt:lpstr>
      <vt:lpstr>Standard I/O Library Functions </vt:lpstr>
      <vt:lpstr>PowerPoint Presentation</vt:lpstr>
      <vt:lpstr>PowerPoint Presentation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      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Salil</cp:lastModifiedBy>
  <cp:revision>124</cp:revision>
  <dcterms:created xsi:type="dcterms:W3CDTF">2014-05-22T23:22:20Z</dcterms:created>
  <dcterms:modified xsi:type="dcterms:W3CDTF">2020-06-04T16:23:42Z</dcterms:modified>
</cp:coreProperties>
</file>