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33"/>
  </p:notesMasterIdLst>
  <p:sldIdLst>
    <p:sldId id="256" r:id="rId2"/>
    <p:sldId id="257" r:id="rId3"/>
    <p:sldId id="258" r:id="rId4"/>
    <p:sldId id="259" r:id="rId5"/>
    <p:sldId id="561" r:id="rId6"/>
    <p:sldId id="562" r:id="rId7"/>
    <p:sldId id="563" r:id="rId8"/>
    <p:sldId id="564" r:id="rId9"/>
    <p:sldId id="565" r:id="rId10"/>
    <p:sldId id="566" r:id="rId11"/>
    <p:sldId id="567" r:id="rId12"/>
    <p:sldId id="568" r:id="rId13"/>
    <p:sldId id="569" r:id="rId14"/>
    <p:sldId id="570" r:id="rId15"/>
    <p:sldId id="571" r:id="rId16"/>
    <p:sldId id="572" r:id="rId17"/>
    <p:sldId id="573" r:id="rId18"/>
    <p:sldId id="574" r:id="rId19"/>
    <p:sldId id="575" r:id="rId20"/>
    <p:sldId id="576" r:id="rId21"/>
    <p:sldId id="577" r:id="rId22"/>
    <p:sldId id="578" r:id="rId23"/>
    <p:sldId id="579" r:id="rId24"/>
    <p:sldId id="580" r:id="rId25"/>
    <p:sldId id="581" r:id="rId26"/>
    <p:sldId id="582" r:id="rId27"/>
    <p:sldId id="583" r:id="rId28"/>
    <p:sldId id="584" r:id="rId29"/>
    <p:sldId id="585" r:id="rId30"/>
    <p:sldId id="294" r:id="rId31"/>
    <p:sldId id="295"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142504" y="2249983"/>
            <a:ext cx="4454601" cy="400110"/>
          </a:xfrm>
          <a:prstGeom prst="rect">
            <a:avLst/>
          </a:prstGeom>
          <a:noFill/>
        </p:spPr>
        <p:txBody>
          <a:bodyPr wrap="square" lIns="91440" tIns="45720" rIns="91440" bIns="45720" rtlCol="0" anchor="t">
            <a:spAutoFit/>
          </a:bodyPr>
          <a:lstStyle/>
          <a:p>
            <a:pPr algn="ctr"/>
            <a:r>
              <a:rPr lang="en-US" sz="2000" b="1" dirty="0"/>
              <a:t>Practical Lecture : </a:t>
            </a:r>
            <a:r>
              <a:rPr lang="en-US" sz="2000" dirty="0"/>
              <a:t>STL Day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err="1">
                <a:latin typeface="Calibri" pitchFamily="34" charset="0"/>
                <a:cs typeface="Calibri" pitchFamily="34" charset="0"/>
              </a:rPr>
              <a:t>bool</a:t>
            </a:r>
            <a:r>
              <a:rPr lang="en-US" sz="1800" dirty="0">
                <a:latin typeface="Calibri" pitchFamily="34" charset="0"/>
                <a:cs typeface="Calibri" pitchFamily="34" charset="0"/>
              </a:rPr>
              <a:t> </a:t>
            </a:r>
            <a:r>
              <a:rPr lang="en-US" sz="1800" dirty="0" err="1">
                <a:latin typeface="Calibri" pitchFamily="34" charset="0"/>
                <a:cs typeface="Calibri" pitchFamily="34" charset="0"/>
              </a:rPr>
              <a:t>compare_function</a:t>
            </a:r>
            <a:r>
              <a:rPr lang="en-US" sz="1800" dirty="0">
                <a:latin typeface="Calibri" pitchFamily="34" charset="0"/>
                <a:cs typeface="Calibri" pitchFamily="34" charset="0"/>
              </a:rPr>
              <a:t>(</a:t>
            </a:r>
            <a:r>
              <a:rPr lang="en-US" sz="1800" dirty="0" err="1">
                <a:latin typeface="Calibri" pitchFamily="34" charset="0"/>
                <a:cs typeface="Calibri" pitchFamily="34" charset="0"/>
              </a:rPr>
              <a:t>int</a:t>
            </a:r>
            <a:r>
              <a:rPr lang="en-US" sz="1800" dirty="0">
                <a:latin typeface="Calibri" pitchFamily="34" charset="0"/>
                <a:cs typeface="Calibri" pitchFamily="34" charset="0"/>
              </a:rPr>
              <a:t> i, </a:t>
            </a:r>
            <a:r>
              <a:rPr lang="en-US" sz="1800" dirty="0" err="1">
                <a:latin typeface="Calibri" pitchFamily="34" charset="0"/>
                <a:cs typeface="Calibri" pitchFamily="34" charset="0"/>
              </a:rPr>
              <a:t>int</a:t>
            </a:r>
            <a:r>
              <a:rPr lang="en-US" sz="1800" dirty="0">
                <a:latin typeface="Calibri" pitchFamily="34" charset="0"/>
                <a:cs typeface="Calibri" pitchFamily="34" charset="0"/>
              </a:rPr>
              <a:t> j)</a:t>
            </a:r>
          </a:p>
          <a:p>
            <a:pPr lvl="1"/>
            <a:r>
              <a:rPr lang="en-US" sz="1800" dirty="0">
                <a:latin typeface="Calibri" pitchFamily="34" charset="0"/>
                <a:cs typeface="Calibri" pitchFamily="34" charset="0"/>
              </a:rPr>
              <a:t>{</a:t>
            </a:r>
          </a:p>
          <a:p>
            <a:pPr lvl="1"/>
            <a:r>
              <a:rPr lang="en-US" sz="1800" dirty="0">
                <a:latin typeface="Calibri" pitchFamily="34" charset="0"/>
                <a:cs typeface="Calibri" pitchFamily="34" charset="0"/>
              </a:rPr>
              <a:t>   return i &gt; j;    // return 1 if i&gt;j else 0</a:t>
            </a:r>
          </a:p>
          <a:p>
            <a:pPr lvl="1"/>
            <a:r>
              <a:rPr lang="en-US" sz="1800" dirty="0">
                <a:latin typeface="Calibri" pitchFamily="34" charset="0"/>
                <a:cs typeface="Calibri" pitchFamily="34" charset="0"/>
              </a:rPr>
              <a:t>}</a:t>
            </a:r>
          </a:p>
          <a:p>
            <a:pPr lvl="1"/>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a2[] = { 4,3,6,5,6,8,4,3,6 };</a:t>
            </a:r>
          </a:p>
          <a:p>
            <a:pPr lvl="1"/>
            <a:r>
              <a:rPr lang="en-US" sz="1800" dirty="0">
                <a:latin typeface="Calibri" pitchFamily="34" charset="0"/>
                <a:cs typeface="Calibri" pitchFamily="34" charset="0"/>
              </a:rPr>
              <a:t>    sort(a2,a2+9,compare_function);  // sorts a2 in descending order </a:t>
            </a:r>
          </a:p>
          <a:p>
            <a:pPr lvl="1"/>
            <a:r>
              <a:rPr lang="en-US" sz="1800" dirty="0">
                <a:latin typeface="Calibri" pitchFamily="34" charset="0"/>
                <a:cs typeface="Calibri" pitchFamily="34" charset="0"/>
              </a:rPr>
              <a:t>    /* here we have used </a:t>
            </a:r>
            <a:r>
              <a:rPr lang="en-US" sz="1800" dirty="0" err="1">
                <a:latin typeface="Calibri" pitchFamily="34" charset="0"/>
                <a:cs typeface="Calibri" pitchFamily="34" charset="0"/>
              </a:rPr>
              <a:t>compare_function</a:t>
            </a:r>
            <a:r>
              <a:rPr lang="en-US" sz="1800" dirty="0">
                <a:latin typeface="Calibri" pitchFamily="34" charset="0"/>
                <a:cs typeface="Calibri" pitchFamily="34" charset="0"/>
              </a:rPr>
              <a:t> which uses operator(&gt;), </a:t>
            </a:r>
          </a:p>
          <a:p>
            <a:pPr lvl="1"/>
            <a:r>
              <a:rPr lang="en-US" sz="1800" dirty="0">
                <a:latin typeface="Calibri" pitchFamily="34" charset="0"/>
                <a:cs typeface="Calibri" pitchFamily="34" charset="0"/>
              </a:rPr>
              <a:t>    that result into sorting in descending order */</a:t>
            </a:r>
          </a:p>
          <a:p>
            <a:pPr lvl="1"/>
            <a:r>
              <a:rPr lang="en-US" sz="1800" dirty="0">
                <a:latin typeface="Calibri" pitchFamily="34" charset="0"/>
                <a:cs typeface="Calibri" pitchFamily="34" charset="0"/>
              </a:rPr>
              <a:t>   /* </a:t>
            </a:r>
            <a:r>
              <a:rPr lang="en-US" sz="1800" dirty="0" err="1">
                <a:latin typeface="Calibri" pitchFamily="34" charset="0"/>
                <a:cs typeface="Calibri" pitchFamily="34" charset="0"/>
              </a:rPr>
              <a:t>compare_function</a:t>
            </a:r>
            <a:r>
              <a:rPr lang="en-US" sz="1800" dirty="0">
                <a:latin typeface="Calibri" pitchFamily="34" charset="0"/>
                <a:cs typeface="Calibri" pitchFamily="34" charset="0"/>
              </a:rPr>
              <a:t> is also used to sort non-numeric elements such as*/</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pPr lvl="1"/>
            <a:r>
              <a:rPr lang="en-US" sz="1800" dirty="0">
                <a:latin typeface="Calibri" pitchFamily="34" charset="0"/>
                <a:cs typeface="Calibri" pitchFamily="34" charset="0"/>
              </a:rPr>
              <a:t>    for( </a:t>
            </a:r>
            <a:r>
              <a:rPr lang="en-US" sz="1800" dirty="0" err="1">
                <a:latin typeface="Calibri" pitchFamily="34" charset="0"/>
                <a:cs typeface="Calibri" pitchFamily="34" charset="0"/>
              </a:rPr>
              <a:t>int</a:t>
            </a:r>
            <a:r>
              <a:rPr lang="en-US" sz="1800" dirty="0">
                <a:latin typeface="Calibri" pitchFamily="34" charset="0"/>
                <a:cs typeface="Calibri" pitchFamily="34" charset="0"/>
              </a:rPr>
              <a:t> i=0;i&lt;9; i++) </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a2[i] &lt;&lt;" ";   // for printing an vector</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Sorting Algorithm- example 3</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00355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err="1">
                <a:latin typeface="Calibri" pitchFamily="34" charset="0"/>
                <a:cs typeface="Calibri" pitchFamily="34" charset="0"/>
              </a:rPr>
              <a:t>bool</a:t>
            </a:r>
            <a:r>
              <a:rPr lang="en-US" sz="1800" dirty="0">
                <a:latin typeface="Calibri" pitchFamily="34" charset="0"/>
                <a:cs typeface="Calibri" pitchFamily="34" charset="0"/>
              </a:rPr>
              <a:t> </a:t>
            </a:r>
            <a:r>
              <a:rPr lang="en-US" sz="1800" dirty="0" err="1">
                <a:latin typeface="Calibri" pitchFamily="34" charset="0"/>
                <a:cs typeface="Calibri" pitchFamily="34" charset="0"/>
              </a:rPr>
              <a:t>compare_string</a:t>
            </a:r>
            <a:r>
              <a:rPr lang="en-US" sz="1800" dirty="0">
                <a:latin typeface="Calibri" pitchFamily="34" charset="0"/>
                <a:cs typeface="Calibri" pitchFamily="34" charset="0"/>
              </a:rPr>
              <a:t>(string i, string j)</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return (</a:t>
            </a:r>
            <a:r>
              <a:rPr lang="en-US" sz="1800" dirty="0" err="1">
                <a:latin typeface="Calibri" pitchFamily="34" charset="0"/>
                <a:cs typeface="Calibri" pitchFamily="34" charset="0"/>
              </a:rPr>
              <a:t>i.size</a:t>
            </a:r>
            <a:r>
              <a:rPr lang="en-US" sz="1800" dirty="0">
                <a:latin typeface="Calibri" pitchFamily="34" charset="0"/>
                <a:cs typeface="Calibri" pitchFamily="34" charset="0"/>
              </a:rPr>
              <a:t>() &lt; </a:t>
            </a:r>
            <a:r>
              <a:rPr lang="en-US" sz="1800" dirty="0" err="1">
                <a:latin typeface="Calibri" pitchFamily="34" charset="0"/>
                <a:cs typeface="Calibri" pitchFamily="34" charset="0"/>
              </a:rPr>
              <a:t>j.size</a:t>
            </a:r>
            <a:r>
              <a:rPr lang="en-US" sz="1800" dirty="0">
                <a:latin typeface="Calibri" pitchFamily="34" charset="0"/>
                <a:cs typeface="Calibri" pitchFamily="34" charset="0"/>
              </a:rPr>
              <a:t>()); </a:t>
            </a:r>
          </a:p>
          <a:p>
            <a:pPr lvl="1"/>
            <a:r>
              <a:rPr lang="en-US" sz="1800" dirty="0">
                <a:latin typeface="Calibri" pitchFamily="34" charset="0"/>
                <a:cs typeface="Calibri" pitchFamily="34" charset="0"/>
              </a:rPr>
              <a:t>}</a:t>
            </a:r>
          </a:p>
          <a:p>
            <a:pPr lvl="1"/>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p>
          <a:p>
            <a:pPr lvl="1"/>
            <a:r>
              <a:rPr lang="en-US" sz="1800" dirty="0">
                <a:latin typeface="Calibri" pitchFamily="34" charset="0"/>
                <a:cs typeface="Calibri" pitchFamily="34" charset="0"/>
              </a:rPr>
              <a:t>    string s[]={"a" , "</a:t>
            </a:r>
            <a:r>
              <a:rPr lang="en-US" sz="1800" dirty="0" err="1">
                <a:latin typeface="Calibri" pitchFamily="34" charset="0"/>
                <a:cs typeface="Calibri" pitchFamily="34" charset="0"/>
              </a:rPr>
              <a:t>abc</a:t>
            </a:r>
            <a:r>
              <a:rPr lang="en-US" sz="1800" dirty="0">
                <a:latin typeface="Calibri" pitchFamily="34" charset="0"/>
                <a:cs typeface="Calibri" pitchFamily="34" charset="0"/>
              </a:rPr>
              <a:t>", "</a:t>
            </a:r>
            <a:r>
              <a:rPr lang="en-US" sz="1800" dirty="0" err="1">
                <a:latin typeface="Calibri" pitchFamily="34" charset="0"/>
                <a:cs typeface="Calibri" pitchFamily="34" charset="0"/>
              </a:rPr>
              <a:t>ab</a:t>
            </a:r>
            <a:r>
              <a:rPr lang="en-US" sz="1800" dirty="0">
                <a:latin typeface="Calibri" pitchFamily="34" charset="0"/>
                <a:cs typeface="Calibri" pitchFamily="34" charset="0"/>
              </a:rPr>
              <a:t>" , "</a:t>
            </a:r>
            <a:r>
              <a:rPr lang="en-US" sz="1800" dirty="0" err="1">
                <a:latin typeface="Calibri" pitchFamily="34" charset="0"/>
                <a:cs typeface="Calibri" pitchFamily="34" charset="0"/>
              </a:rPr>
              <a:t>abcde</a:t>
            </a:r>
            <a:r>
              <a:rPr lang="en-US" sz="1800" dirty="0">
                <a:latin typeface="Calibri" pitchFamily="34" charset="0"/>
                <a:cs typeface="Calibri" pitchFamily="34" charset="0"/>
              </a:rPr>
              <a:t>"};</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sort(s,s+4,compare_string);</a:t>
            </a:r>
          </a:p>
          <a:p>
            <a:pPr lvl="1"/>
            <a:r>
              <a:rPr lang="en-US" sz="1800" dirty="0">
                <a:latin typeface="Calibri" pitchFamily="34" charset="0"/>
                <a:cs typeface="Calibri" pitchFamily="34" charset="0"/>
              </a:rPr>
              <a:t>    /* now s is "a","</a:t>
            </a:r>
            <a:r>
              <a:rPr lang="en-US" sz="1800" dirty="0" err="1">
                <a:latin typeface="Calibri" pitchFamily="34" charset="0"/>
                <a:cs typeface="Calibri" pitchFamily="34" charset="0"/>
              </a:rPr>
              <a:t>ab</a:t>
            </a:r>
            <a:r>
              <a:rPr lang="en-US" sz="1800" dirty="0">
                <a:latin typeface="Calibri" pitchFamily="34" charset="0"/>
                <a:cs typeface="Calibri" pitchFamily="34" charset="0"/>
              </a:rPr>
              <a:t>","</a:t>
            </a:r>
            <a:r>
              <a:rPr lang="en-US" sz="1800" dirty="0" err="1">
                <a:latin typeface="Calibri" pitchFamily="34" charset="0"/>
                <a:cs typeface="Calibri" pitchFamily="34" charset="0"/>
              </a:rPr>
              <a:t>abc</a:t>
            </a:r>
            <a:r>
              <a:rPr lang="en-US" sz="1800" dirty="0">
                <a:latin typeface="Calibri" pitchFamily="34" charset="0"/>
                <a:cs typeface="Calibri" pitchFamily="34" charset="0"/>
              </a:rPr>
              <a:t>","</a:t>
            </a:r>
            <a:r>
              <a:rPr lang="en-US" sz="1800" dirty="0" err="1">
                <a:latin typeface="Calibri" pitchFamily="34" charset="0"/>
                <a:cs typeface="Calibri" pitchFamily="34" charset="0"/>
              </a:rPr>
              <a:t>abcde</a:t>
            </a:r>
            <a:r>
              <a:rPr lang="en-US" sz="1800" dirty="0">
                <a:latin typeface="Calibri" pitchFamily="34" charset="0"/>
                <a:cs typeface="Calibri" pitchFamily="34" charset="0"/>
              </a:rPr>
              <a:t>"  */</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pPr lvl="1"/>
            <a:r>
              <a:rPr lang="en-US" sz="1800" dirty="0">
                <a:latin typeface="Calibri" pitchFamily="34" charset="0"/>
                <a:cs typeface="Calibri" pitchFamily="34" charset="0"/>
              </a:rPr>
              <a:t>    for( </a:t>
            </a:r>
            <a:r>
              <a:rPr lang="en-US" sz="1800" dirty="0" err="1">
                <a:latin typeface="Calibri" pitchFamily="34" charset="0"/>
                <a:cs typeface="Calibri" pitchFamily="34" charset="0"/>
              </a:rPr>
              <a:t>int</a:t>
            </a:r>
            <a:r>
              <a:rPr lang="en-US" sz="1800" dirty="0">
                <a:latin typeface="Calibri" pitchFamily="34" charset="0"/>
                <a:cs typeface="Calibri" pitchFamily="34" charset="0"/>
              </a:rPr>
              <a:t> i=0;i&lt;4; i++) </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s[i] &lt;&lt;" ";   // for printing an array</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Sorting Algorithm- example 4</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4302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err="1">
                <a:latin typeface="Calibri" pitchFamily="34" charset="0"/>
                <a:cs typeface="Calibri" pitchFamily="34" charset="0"/>
              </a:rPr>
              <a:t>is_sorted</a:t>
            </a:r>
            <a:r>
              <a:rPr lang="en-US" sz="1800" dirty="0">
                <a:latin typeface="Calibri" pitchFamily="34" charset="0"/>
                <a:cs typeface="Calibri" pitchFamily="34" charset="0"/>
              </a:rPr>
              <a:t> method : This function of the STL, returns true if the given range is sorted. </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There are two version of </a:t>
            </a:r>
            <a:r>
              <a:rPr lang="en-US" sz="1800" dirty="0" err="1">
                <a:latin typeface="Calibri" pitchFamily="34" charset="0"/>
                <a:cs typeface="Calibri" pitchFamily="34" charset="0"/>
              </a:rPr>
              <a:t>is_sorted</a:t>
            </a:r>
            <a:r>
              <a:rPr lang="en-US" sz="1800" dirty="0">
                <a:latin typeface="Calibri" pitchFamily="34" charset="0"/>
                <a:cs typeface="Calibri" pitchFamily="34" charset="0"/>
              </a:rPr>
              <a:t>() :</a:t>
            </a:r>
          </a:p>
          <a:p>
            <a:pPr lvl="1"/>
            <a:endParaRPr lang="en-US" sz="1800" dirty="0">
              <a:latin typeface="Calibri" pitchFamily="34" charset="0"/>
              <a:cs typeface="Calibri" pitchFamily="34" charset="0"/>
            </a:endParaRPr>
          </a:p>
          <a:p>
            <a:pPr lvl="1"/>
            <a:r>
              <a:rPr lang="en-US" sz="1800" dirty="0" err="1">
                <a:latin typeface="Calibri" pitchFamily="34" charset="0"/>
                <a:cs typeface="Calibri" pitchFamily="34" charset="0"/>
              </a:rPr>
              <a:t>is_sorted</a:t>
            </a:r>
            <a:r>
              <a:rPr lang="en-US" sz="1800" dirty="0">
                <a:latin typeface="Calibri" pitchFamily="34" charset="0"/>
                <a:cs typeface="Calibri" pitchFamily="34" charset="0"/>
              </a:rPr>
              <a:t>(</a:t>
            </a:r>
            <a:r>
              <a:rPr lang="en-US" sz="1800" dirty="0" err="1">
                <a:latin typeface="Calibri" pitchFamily="34" charset="0"/>
                <a:cs typeface="Calibri" pitchFamily="34" charset="0"/>
              </a:rPr>
              <a:t>start_iterator</a:t>
            </a:r>
            <a:r>
              <a:rPr lang="en-US" sz="1800" dirty="0">
                <a:latin typeface="Calibri" pitchFamily="34" charset="0"/>
                <a:cs typeface="Calibri" pitchFamily="34" charset="0"/>
              </a:rPr>
              <a:t>, </a:t>
            </a:r>
            <a:r>
              <a:rPr lang="en-US" sz="1800" dirty="0" err="1">
                <a:latin typeface="Calibri" pitchFamily="34" charset="0"/>
                <a:cs typeface="Calibri" pitchFamily="34" charset="0"/>
              </a:rPr>
              <a:t>end_iterator</a:t>
            </a:r>
            <a:r>
              <a:rPr lang="en-US" sz="1800" dirty="0">
                <a:latin typeface="Calibri" pitchFamily="34" charset="0"/>
                <a:cs typeface="Calibri" pitchFamily="34" charset="0"/>
              </a:rPr>
              <a:t>) : Checks the range defined by iterators </a:t>
            </a:r>
            <a:r>
              <a:rPr lang="en-US" sz="1800" dirty="0" err="1">
                <a:latin typeface="Calibri" pitchFamily="34" charset="0"/>
                <a:cs typeface="Calibri" pitchFamily="34" charset="0"/>
              </a:rPr>
              <a:t>start_iterator</a:t>
            </a:r>
            <a:r>
              <a:rPr lang="en-US" sz="1800" dirty="0">
                <a:latin typeface="Calibri" pitchFamily="34" charset="0"/>
                <a:cs typeface="Calibri" pitchFamily="34" charset="0"/>
              </a:rPr>
              <a:t> and </a:t>
            </a:r>
            <a:r>
              <a:rPr lang="en-US" sz="1800" dirty="0" err="1">
                <a:latin typeface="Calibri" pitchFamily="34" charset="0"/>
                <a:cs typeface="Calibri" pitchFamily="34" charset="0"/>
              </a:rPr>
              <a:t>end_iterator</a:t>
            </a:r>
            <a:r>
              <a:rPr lang="en-US" sz="1800" dirty="0">
                <a:latin typeface="Calibri" pitchFamily="34" charset="0"/>
                <a:cs typeface="Calibri" pitchFamily="34" charset="0"/>
              </a:rPr>
              <a:t> in ascending order.</a:t>
            </a:r>
          </a:p>
          <a:p>
            <a:pPr lvl="1"/>
            <a:endParaRPr lang="en-US" sz="1800" dirty="0">
              <a:latin typeface="Calibri" pitchFamily="34" charset="0"/>
              <a:cs typeface="Calibri" pitchFamily="34" charset="0"/>
            </a:endParaRPr>
          </a:p>
          <a:p>
            <a:pPr lvl="1"/>
            <a:r>
              <a:rPr lang="en-US" sz="1800" dirty="0" err="1">
                <a:latin typeface="Calibri" pitchFamily="34" charset="0"/>
                <a:cs typeface="Calibri" pitchFamily="34" charset="0"/>
              </a:rPr>
              <a:t>is_sorted</a:t>
            </a:r>
            <a:r>
              <a:rPr lang="en-US" sz="1800" dirty="0">
                <a:latin typeface="Calibri" pitchFamily="34" charset="0"/>
                <a:cs typeface="Calibri" pitchFamily="34" charset="0"/>
              </a:rPr>
              <a:t>(</a:t>
            </a:r>
            <a:r>
              <a:rPr lang="en-US" sz="1800" dirty="0" err="1">
                <a:latin typeface="Calibri" pitchFamily="34" charset="0"/>
                <a:cs typeface="Calibri" pitchFamily="34" charset="0"/>
              </a:rPr>
              <a:t>start_iterator</a:t>
            </a:r>
            <a:r>
              <a:rPr lang="en-US" sz="1800" dirty="0">
                <a:latin typeface="Calibri" pitchFamily="34" charset="0"/>
                <a:cs typeface="Calibri" pitchFamily="34" charset="0"/>
              </a:rPr>
              <a:t>, </a:t>
            </a:r>
            <a:r>
              <a:rPr lang="en-US" sz="1800" dirty="0" err="1">
                <a:latin typeface="Calibri" pitchFamily="34" charset="0"/>
                <a:cs typeface="Calibri" pitchFamily="34" charset="0"/>
              </a:rPr>
              <a:t>end_iterator</a:t>
            </a:r>
            <a:r>
              <a:rPr lang="en-US" sz="1800" dirty="0">
                <a:latin typeface="Calibri" pitchFamily="34" charset="0"/>
                <a:cs typeface="Calibri" pitchFamily="34" charset="0"/>
              </a:rPr>
              <a:t>, </a:t>
            </a:r>
            <a:r>
              <a:rPr lang="en-US" sz="1800" dirty="0" err="1">
                <a:latin typeface="Calibri" pitchFamily="34" charset="0"/>
                <a:cs typeface="Calibri" pitchFamily="34" charset="0"/>
              </a:rPr>
              <a:t>compare_function</a:t>
            </a:r>
            <a:r>
              <a:rPr lang="en-US" sz="1800" dirty="0">
                <a:latin typeface="Calibri" pitchFamily="34" charset="0"/>
                <a:cs typeface="Calibri" pitchFamily="34" charset="0"/>
              </a:rPr>
              <a:t>) : It also checks the given range but you can define how the sorting must be done.</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Sorting Algorithm- </a:t>
            </a:r>
            <a:r>
              <a:rPr lang="en-US" sz="2400" b="1" dirty="0" err="1">
                <a:solidFill>
                  <a:srgbClr val="FFFFFF"/>
                </a:solidFill>
                <a:latin typeface="Calibri"/>
                <a:cs typeface="Calibri"/>
              </a:rPr>
              <a:t>is_sorted</a:t>
            </a:r>
            <a:r>
              <a:rPr lang="en-US" sz="2400" b="1" dirty="0">
                <a:solidFill>
                  <a:srgbClr val="FFFFFF"/>
                </a:solidFill>
                <a:latin typeface="Calibri"/>
                <a:cs typeface="Calibri"/>
              </a:rPr>
              <a:t>()</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20885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err="1">
                <a:latin typeface="Calibri" pitchFamily="34" charset="0"/>
                <a:cs typeface="Calibri" pitchFamily="34" charset="0"/>
              </a:rPr>
              <a:t>is_sorted</a:t>
            </a:r>
            <a:r>
              <a:rPr lang="en-US" sz="1800" dirty="0">
                <a:latin typeface="Calibri" pitchFamily="34" charset="0"/>
                <a:cs typeface="Calibri" pitchFamily="34" charset="0"/>
              </a:rPr>
              <a:t> method : This function of the STL, returns true if the given range is sorted. </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There are two version of </a:t>
            </a:r>
            <a:r>
              <a:rPr lang="en-US" sz="1800" dirty="0" err="1">
                <a:latin typeface="Calibri" pitchFamily="34" charset="0"/>
                <a:cs typeface="Calibri" pitchFamily="34" charset="0"/>
              </a:rPr>
              <a:t>is_sorted</a:t>
            </a:r>
            <a:r>
              <a:rPr lang="en-US" sz="1800" dirty="0">
                <a:latin typeface="Calibri" pitchFamily="34" charset="0"/>
                <a:cs typeface="Calibri" pitchFamily="34" charset="0"/>
              </a:rPr>
              <a:t>() :</a:t>
            </a:r>
          </a:p>
          <a:p>
            <a:pPr lvl="1"/>
            <a:endParaRPr lang="en-US" sz="1800" dirty="0">
              <a:latin typeface="Calibri" pitchFamily="34" charset="0"/>
              <a:cs typeface="Calibri" pitchFamily="34" charset="0"/>
            </a:endParaRPr>
          </a:p>
          <a:p>
            <a:pPr lvl="1"/>
            <a:r>
              <a:rPr lang="en-US" sz="1800" dirty="0" err="1">
                <a:latin typeface="Calibri" pitchFamily="34" charset="0"/>
                <a:cs typeface="Calibri" pitchFamily="34" charset="0"/>
              </a:rPr>
              <a:t>is_sorted</a:t>
            </a:r>
            <a:r>
              <a:rPr lang="en-US" sz="1800" dirty="0">
                <a:latin typeface="Calibri" pitchFamily="34" charset="0"/>
                <a:cs typeface="Calibri" pitchFamily="34" charset="0"/>
              </a:rPr>
              <a:t>(</a:t>
            </a:r>
            <a:r>
              <a:rPr lang="en-US" sz="1800" dirty="0" err="1">
                <a:latin typeface="Calibri" pitchFamily="34" charset="0"/>
                <a:cs typeface="Calibri" pitchFamily="34" charset="0"/>
              </a:rPr>
              <a:t>start_iterator</a:t>
            </a:r>
            <a:r>
              <a:rPr lang="en-US" sz="1800" dirty="0">
                <a:latin typeface="Calibri" pitchFamily="34" charset="0"/>
                <a:cs typeface="Calibri" pitchFamily="34" charset="0"/>
              </a:rPr>
              <a:t>, </a:t>
            </a:r>
            <a:r>
              <a:rPr lang="en-US" sz="1800" dirty="0" err="1">
                <a:latin typeface="Calibri" pitchFamily="34" charset="0"/>
                <a:cs typeface="Calibri" pitchFamily="34" charset="0"/>
              </a:rPr>
              <a:t>end_iterator</a:t>
            </a:r>
            <a:r>
              <a:rPr lang="en-US" sz="1800" dirty="0">
                <a:latin typeface="Calibri" pitchFamily="34" charset="0"/>
                <a:cs typeface="Calibri" pitchFamily="34" charset="0"/>
              </a:rPr>
              <a:t>) : Checks the range defined by iterators </a:t>
            </a:r>
            <a:r>
              <a:rPr lang="en-US" sz="1800" dirty="0" err="1">
                <a:latin typeface="Calibri" pitchFamily="34" charset="0"/>
                <a:cs typeface="Calibri" pitchFamily="34" charset="0"/>
              </a:rPr>
              <a:t>start_iterator</a:t>
            </a:r>
            <a:r>
              <a:rPr lang="en-US" sz="1800" dirty="0">
                <a:latin typeface="Calibri" pitchFamily="34" charset="0"/>
                <a:cs typeface="Calibri" pitchFamily="34" charset="0"/>
              </a:rPr>
              <a:t> and </a:t>
            </a:r>
            <a:r>
              <a:rPr lang="en-US" sz="1800" dirty="0" err="1">
                <a:latin typeface="Calibri" pitchFamily="34" charset="0"/>
                <a:cs typeface="Calibri" pitchFamily="34" charset="0"/>
              </a:rPr>
              <a:t>end_iterator</a:t>
            </a:r>
            <a:r>
              <a:rPr lang="en-US" sz="1800" dirty="0">
                <a:latin typeface="Calibri" pitchFamily="34" charset="0"/>
                <a:cs typeface="Calibri" pitchFamily="34" charset="0"/>
              </a:rPr>
              <a:t> in ascending order.</a:t>
            </a:r>
          </a:p>
          <a:p>
            <a:pPr lvl="1"/>
            <a:endParaRPr lang="en-US" sz="1800" dirty="0">
              <a:latin typeface="Calibri" pitchFamily="34" charset="0"/>
              <a:cs typeface="Calibri" pitchFamily="34" charset="0"/>
            </a:endParaRPr>
          </a:p>
          <a:p>
            <a:pPr lvl="1"/>
            <a:r>
              <a:rPr lang="en-US" sz="1800" dirty="0" err="1">
                <a:latin typeface="Calibri" pitchFamily="34" charset="0"/>
                <a:cs typeface="Calibri" pitchFamily="34" charset="0"/>
              </a:rPr>
              <a:t>is_sorted</a:t>
            </a:r>
            <a:r>
              <a:rPr lang="en-US" sz="1800" dirty="0">
                <a:latin typeface="Calibri" pitchFamily="34" charset="0"/>
                <a:cs typeface="Calibri" pitchFamily="34" charset="0"/>
              </a:rPr>
              <a:t>(</a:t>
            </a:r>
            <a:r>
              <a:rPr lang="en-US" sz="1800" dirty="0" err="1">
                <a:latin typeface="Calibri" pitchFamily="34" charset="0"/>
                <a:cs typeface="Calibri" pitchFamily="34" charset="0"/>
              </a:rPr>
              <a:t>start_iterator</a:t>
            </a:r>
            <a:r>
              <a:rPr lang="en-US" sz="1800" dirty="0">
                <a:latin typeface="Calibri" pitchFamily="34" charset="0"/>
                <a:cs typeface="Calibri" pitchFamily="34" charset="0"/>
              </a:rPr>
              <a:t>, </a:t>
            </a:r>
            <a:r>
              <a:rPr lang="en-US" sz="1800" dirty="0" err="1">
                <a:latin typeface="Calibri" pitchFamily="34" charset="0"/>
                <a:cs typeface="Calibri" pitchFamily="34" charset="0"/>
              </a:rPr>
              <a:t>end_iterator</a:t>
            </a:r>
            <a:r>
              <a:rPr lang="en-US" sz="1800" dirty="0">
                <a:latin typeface="Calibri" pitchFamily="34" charset="0"/>
                <a:cs typeface="Calibri" pitchFamily="34" charset="0"/>
              </a:rPr>
              <a:t>, </a:t>
            </a:r>
            <a:r>
              <a:rPr lang="en-US" sz="1800" dirty="0" err="1">
                <a:latin typeface="Calibri" pitchFamily="34" charset="0"/>
                <a:cs typeface="Calibri" pitchFamily="34" charset="0"/>
              </a:rPr>
              <a:t>compare_function</a:t>
            </a:r>
            <a:r>
              <a:rPr lang="en-US" sz="1800" dirty="0">
                <a:latin typeface="Calibri" pitchFamily="34" charset="0"/>
                <a:cs typeface="Calibri" pitchFamily="34" charset="0"/>
              </a:rPr>
              <a:t>) : It also checks the given range but you can define how the sorting must be done.</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Sorting Algorithm- </a:t>
            </a:r>
            <a:r>
              <a:rPr lang="en-US" sz="2400" b="1" dirty="0" err="1">
                <a:solidFill>
                  <a:srgbClr val="FFFFFF"/>
                </a:solidFill>
                <a:latin typeface="Calibri"/>
                <a:cs typeface="Calibri"/>
              </a:rPr>
              <a:t>is_sorted</a:t>
            </a:r>
            <a:r>
              <a:rPr lang="en-US" sz="2400" b="1" dirty="0">
                <a:solidFill>
                  <a:srgbClr val="FFFFFF"/>
                </a:solidFill>
                <a:latin typeface="Calibri"/>
                <a:cs typeface="Calibri"/>
              </a:rPr>
              <a:t>()</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8221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4476144" cy="4379804"/>
          </a:xfrm>
          <a:prstGeom prst="rect">
            <a:avLst/>
          </a:prstGeom>
          <a:noFill/>
          <a:ln>
            <a:solidFill>
              <a:schemeClr val="tx1"/>
            </a:solid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#include&lt;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lvl="1"/>
            <a:r>
              <a:rPr lang="en-US" sz="1800" dirty="0">
                <a:latin typeface="Calibri" pitchFamily="34" charset="0"/>
                <a:cs typeface="Calibri" pitchFamily="34" charset="0"/>
              </a:rPr>
              <a:t>#include&lt;algorithm&gt;</a:t>
            </a:r>
          </a:p>
          <a:p>
            <a:pPr lvl="1"/>
            <a:r>
              <a:rPr lang="en-US" sz="1800" dirty="0">
                <a:latin typeface="Calibri" pitchFamily="34" charset="0"/>
                <a:cs typeface="Calibri" pitchFamily="34" charset="0"/>
              </a:rPr>
              <a:t>#include&lt;vector&gt;</a:t>
            </a:r>
          </a:p>
          <a:p>
            <a:pPr lvl="1"/>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lvl="1"/>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pPr lvl="1"/>
            <a:r>
              <a:rPr lang="en-US" sz="1800" dirty="0">
                <a:latin typeface="Calibri" pitchFamily="34" charset="0"/>
                <a:cs typeface="Calibri" pitchFamily="34" charset="0"/>
              </a:rPr>
              <a:t>{</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a[5] = {1,5,8,4,2}; </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a:t>
            </a:r>
            <a:r>
              <a:rPr lang="en-US" sz="1800" dirty="0" err="1">
                <a:latin typeface="Calibri" pitchFamily="34" charset="0"/>
                <a:cs typeface="Calibri" pitchFamily="34" charset="0"/>
              </a:rPr>
              <a:t>is_sorted</a:t>
            </a:r>
            <a:r>
              <a:rPr lang="en-US" sz="1800" dirty="0">
                <a:latin typeface="Calibri" pitchFamily="34" charset="0"/>
                <a:cs typeface="Calibri" pitchFamily="34" charset="0"/>
              </a:rPr>
              <a:t>(a, a+5);</a:t>
            </a:r>
          </a:p>
          <a:p>
            <a:pPr lvl="1"/>
            <a:r>
              <a:rPr lang="en-US" sz="1800" dirty="0">
                <a:latin typeface="Calibri" pitchFamily="34" charset="0"/>
                <a:cs typeface="Calibri" pitchFamily="34" charset="0"/>
              </a:rPr>
              <a:t>  /* prints 0 , Boolean false  */</a:t>
            </a:r>
          </a:p>
          <a:p>
            <a:pPr lvl="1"/>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v1;</a:t>
            </a:r>
          </a:p>
          <a:p>
            <a:pPr lvl="1"/>
            <a:r>
              <a:rPr lang="en-US" sz="1800" dirty="0">
                <a:latin typeface="Calibri" pitchFamily="34" charset="0"/>
                <a:cs typeface="Calibri" pitchFamily="34" charset="0"/>
              </a:rPr>
              <a:t> v1.push_back(8);</a:t>
            </a:r>
          </a:p>
          <a:p>
            <a:pPr lvl="1"/>
            <a:r>
              <a:rPr lang="en-US" sz="1800" dirty="0">
                <a:latin typeface="Calibri" pitchFamily="34" charset="0"/>
                <a:cs typeface="Calibri" pitchFamily="34" charset="0"/>
              </a:rPr>
              <a:t>  v1.push_back(4);</a:t>
            </a:r>
          </a:p>
          <a:p>
            <a:pPr lvl="1"/>
            <a:r>
              <a:rPr lang="en-US" sz="1800" dirty="0">
                <a:latin typeface="Calibri" pitchFamily="34" charset="0"/>
                <a:cs typeface="Calibri" pitchFamily="34" charset="0"/>
              </a:rPr>
              <a:t>  v1.push_back(5);</a:t>
            </a:r>
          </a:p>
          <a:p>
            <a:pPr lvl="1"/>
            <a:r>
              <a:rPr lang="en-US" sz="1800" dirty="0">
                <a:latin typeface="Calibri" pitchFamily="34" charset="0"/>
                <a:cs typeface="Calibri" pitchFamily="34" charset="0"/>
              </a:rPr>
              <a:t>  v1.push_back(1);</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Sorting Algorithm- </a:t>
            </a:r>
            <a:r>
              <a:rPr lang="en-US" sz="2400" b="1" dirty="0" err="1">
                <a:solidFill>
                  <a:srgbClr val="FFFFFF"/>
                </a:solidFill>
                <a:latin typeface="Calibri"/>
                <a:cs typeface="Calibri"/>
              </a:rPr>
              <a:t>is_sorted</a:t>
            </a:r>
            <a:r>
              <a:rPr lang="en-US" sz="2400" b="1" dirty="0">
                <a:solidFill>
                  <a:srgbClr val="FFFFFF"/>
                </a:solidFill>
                <a:latin typeface="Calibri"/>
                <a:cs typeface="Calibri"/>
              </a:rPr>
              <a:t>()</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Google Shape;100;p19"/>
          <p:cNvSpPr txBox="1"/>
          <p:nvPr/>
        </p:nvSpPr>
        <p:spPr>
          <a:xfrm>
            <a:off x="4572000" y="671320"/>
            <a:ext cx="4476144" cy="4379804"/>
          </a:xfrm>
          <a:prstGeom prst="rect">
            <a:avLst/>
          </a:prstGeom>
          <a:noFill/>
          <a:ln>
            <a:solidFill>
              <a:schemeClr val="tx1"/>
            </a:solid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 now the vector v1 is 8,4,5,1 */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a:t>
            </a:r>
            <a:r>
              <a:rPr lang="en-US" sz="1800" dirty="0" err="1">
                <a:latin typeface="Calibri" pitchFamily="34" charset="0"/>
                <a:cs typeface="Calibri" pitchFamily="34" charset="0"/>
              </a:rPr>
              <a:t>is_sorted</a:t>
            </a:r>
            <a:r>
              <a:rPr lang="en-US" sz="1800" dirty="0">
                <a:latin typeface="Calibri" pitchFamily="34" charset="0"/>
                <a:cs typeface="Calibri" pitchFamily="34" charset="0"/>
              </a:rPr>
              <a:t>(v1.begin() , v1.end() );</a:t>
            </a:r>
          </a:p>
          <a:p>
            <a:pPr lvl="1"/>
            <a:r>
              <a:rPr lang="en-US" sz="1800" dirty="0">
                <a:latin typeface="Calibri" pitchFamily="34" charset="0"/>
                <a:cs typeface="Calibri" pitchFamily="34" charset="0"/>
              </a:rPr>
              <a:t> /* prints 0 */ </a:t>
            </a:r>
          </a:p>
          <a:p>
            <a:pPr lvl="1"/>
            <a:r>
              <a:rPr lang="en-US" sz="1800" dirty="0">
                <a:latin typeface="Calibri" pitchFamily="34" charset="0"/>
                <a:cs typeface="Calibri" pitchFamily="34" charset="0"/>
              </a:rPr>
              <a:t>sort(v1.begin() , v1.end() ); </a:t>
            </a:r>
          </a:p>
          <a:p>
            <a:pPr lvl="1"/>
            <a:r>
              <a:rPr lang="en-US" sz="1800" dirty="0">
                <a:latin typeface="Calibri" pitchFamily="34" charset="0"/>
                <a:cs typeface="Calibri" pitchFamily="34" charset="0"/>
              </a:rPr>
              <a:t>/* sorts the vector v1 */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a:t>
            </a:r>
            <a:r>
              <a:rPr lang="en-US" sz="1800" dirty="0" err="1">
                <a:latin typeface="Calibri" pitchFamily="34" charset="0"/>
                <a:cs typeface="Calibri" pitchFamily="34" charset="0"/>
              </a:rPr>
              <a:t>is_sorted</a:t>
            </a:r>
            <a:r>
              <a:rPr lang="en-US" sz="1800" dirty="0">
                <a:latin typeface="Calibri" pitchFamily="34" charset="0"/>
                <a:cs typeface="Calibri" pitchFamily="34" charset="0"/>
              </a:rPr>
              <a:t>(v1.begin() , v1.end());</a:t>
            </a:r>
          </a:p>
          <a:p>
            <a:pPr lvl="1"/>
            <a:r>
              <a:rPr lang="en-US" sz="1800" dirty="0">
                <a:latin typeface="Calibri" pitchFamily="34" charset="0"/>
                <a:cs typeface="Calibri" pitchFamily="34" charset="0"/>
              </a:rPr>
              <a:t> /* prints 1 , as vector v1 is sorted */ </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 </a:t>
            </a:r>
            <a:br>
              <a:rPr lang="en-US" sz="1800" dirty="0">
                <a:latin typeface="Calibri" pitchFamily="34" charset="0"/>
                <a:cs typeface="Calibri" pitchFamily="34" charset="0"/>
              </a:rPr>
            </a:b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3293727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3436" cy="4379804"/>
          </a:xfrm>
          <a:prstGeom prst="rect">
            <a:avLst/>
          </a:prstGeom>
          <a:noFill/>
          <a:ln>
            <a:solidFill>
              <a:schemeClr val="tx1"/>
            </a:solid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which of the following is true in case of Sorting algorithm in STL?</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1. Sort(</a:t>
            </a:r>
            <a:r>
              <a:rPr lang="en-US" sz="1800" dirty="0" err="1">
                <a:latin typeface="Calibri" pitchFamily="34" charset="0"/>
                <a:cs typeface="Calibri" pitchFamily="34" charset="0"/>
              </a:rPr>
              <a:t>i,j</a:t>
            </a:r>
            <a:r>
              <a:rPr lang="en-US" sz="1800" dirty="0">
                <a:latin typeface="Calibri" pitchFamily="34" charset="0"/>
                <a:cs typeface="Calibri" pitchFamily="34" charset="0"/>
              </a:rPr>
              <a:t>) will sort the elements within range i to j where i and j are called iterators.</a:t>
            </a:r>
          </a:p>
          <a:p>
            <a:pPr lvl="1"/>
            <a:r>
              <a:rPr lang="en-US" sz="1800" dirty="0">
                <a:latin typeface="Calibri" pitchFamily="34" charset="0"/>
                <a:cs typeface="Calibri" pitchFamily="34" charset="0"/>
              </a:rPr>
              <a:t>2. </a:t>
            </a:r>
            <a:r>
              <a:rPr lang="en-US" sz="1800" dirty="0" err="1">
                <a:latin typeface="Calibri" pitchFamily="34" charset="0"/>
                <a:cs typeface="Calibri" pitchFamily="34" charset="0"/>
              </a:rPr>
              <a:t>is_sorted</a:t>
            </a:r>
            <a:r>
              <a:rPr lang="en-US" sz="1800" dirty="0">
                <a:latin typeface="Calibri" pitchFamily="34" charset="0"/>
                <a:cs typeface="Calibri" pitchFamily="34" charset="0"/>
              </a:rPr>
              <a:t>(</a:t>
            </a:r>
            <a:r>
              <a:rPr lang="en-US" sz="1800" dirty="0" err="1">
                <a:latin typeface="Calibri" pitchFamily="34" charset="0"/>
                <a:cs typeface="Calibri" pitchFamily="34" charset="0"/>
              </a:rPr>
              <a:t>i,j</a:t>
            </a:r>
            <a:r>
              <a:rPr lang="en-US" sz="1800" dirty="0">
                <a:latin typeface="Calibri" pitchFamily="34" charset="0"/>
                <a:cs typeface="Calibri" pitchFamily="34" charset="0"/>
              </a:rPr>
              <a:t>) will return </a:t>
            </a:r>
            <a:r>
              <a:rPr lang="en-US" sz="1800" dirty="0" err="1">
                <a:latin typeface="Calibri" pitchFamily="34" charset="0"/>
                <a:cs typeface="Calibri" pitchFamily="34" charset="0"/>
              </a:rPr>
              <a:t>boolean</a:t>
            </a:r>
            <a:r>
              <a:rPr lang="en-US" sz="1800" dirty="0">
                <a:latin typeface="Calibri" pitchFamily="34" charset="0"/>
                <a:cs typeface="Calibri" pitchFamily="34" charset="0"/>
              </a:rPr>
              <a:t> value if the list within the given range is sorted or not.</a:t>
            </a:r>
          </a:p>
          <a:p>
            <a:pPr lvl="1"/>
            <a:endParaRPr lang="en-US" sz="1800" dirty="0">
              <a:latin typeface="Calibri" pitchFamily="34" charset="0"/>
              <a:cs typeface="Calibri" pitchFamily="34" charset="0"/>
            </a:endParaRPr>
          </a:p>
          <a:p>
            <a:pPr marL="342900" lvl="1" indent="-342900">
              <a:buFont typeface="+mj-lt"/>
              <a:buAutoNum type="alphaUcPeriod"/>
            </a:pPr>
            <a:r>
              <a:rPr lang="en-US" sz="1800" dirty="0">
                <a:latin typeface="Calibri" pitchFamily="34" charset="0"/>
                <a:cs typeface="Calibri" pitchFamily="34" charset="0"/>
              </a:rPr>
              <a:t>1 is true</a:t>
            </a:r>
          </a:p>
          <a:p>
            <a:pPr marL="342900" lvl="1" indent="-342900">
              <a:buFont typeface="+mj-lt"/>
              <a:buAutoNum type="alphaUcPeriod"/>
            </a:pPr>
            <a:r>
              <a:rPr lang="en-US" sz="1800" dirty="0">
                <a:latin typeface="Calibri" pitchFamily="34" charset="0"/>
                <a:cs typeface="Calibri" pitchFamily="34" charset="0"/>
              </a:rPr>
              <a:t>2 is true</a:t>
            </a:r>
          </a:p>
          <a:p>
            <a:pPr marL="342900" lvl="1" indent="-342900">
              <a:buFont typeface="+mj-lt"/>
              <a:buAutoNum type="alphaUcPeriod"/>
            </a:pPr>
            <a:r>
              <a:rPr lang="en-US" sz="1800" dirty="0">
                <a:latin typeface="Calibri" pitchFamily="34" charset="0"/>
                <a:cs typeface="Calibri" pitchFamily="34" charset="0"/>
              </a:rPr>
              <a:t>Both are true</a:t>
            </a:r>
          </a:p>
          <a:p>
            <a:pPr marL="342900" lvl="1" indent="-342900">
              <a:buFont typeface="+mj-lt"/>
              <a:buAutoNum type="alphaUcPeriod"/>
            </a:pPr>
            <a:r>
              <a:rPr lang="en-US" sz="1800" dirty="0">
                <a:latin typeface="Calibri" pitchFamily="34" charset="0"/>
                <a:cs typeface="Calibri" pitchFamily="34" charset="0"/>
              </a:rPr>
              <a:t>Both are false.</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 </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MCQ</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42795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3436" cy="4379804"/>
          </a:xfrm>
          <a:prstGeom prst="rect">
            <a:avLst/>
          </a:prstGeom>
          <a:noFill/>
          <a:ln>
            <a:solidFill>
              <a:schemeClr val="tx1"/>
            </a:solid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which of the following is true in case of Sorting algorithm in STL?</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1. Sort(</a:t>
            </a:r>
            <a:r>
              <a:rPr lang="en-US" sz="1800" dirty="0" err="1">
                <a:latin typeface="Calibri" pitchFamily="34" charset="0"/>
                <a:cs typeface="Calibri" pitchFamily="34" charset="0"/>
              </a:rPr>
              <a:t>i,j</a:t>
            </a:r>
            <a:r>
              <a:rPr lang="en-US" sz="1800" dirty="0">
                <a:latin typeface="Calibri" pitchFamily="34" charset="0"/>
                <a:cs typeface="Calibri" pitchFamily="34" charset="0"/>
              </a:rPr>
              <a:t>) will sort the elements within range i to j where i and j are called iterators.</a:t>
            </a:r>
          </a:p>
          <a:p>
            <a:pPr lvl="1"/>
            <a:r>
              <a:rPr lang="en-US" sz="1800" dirty="0">
                <a:latin typeface="Calibri" pitchFamily="34" charset="0"/>
                <a:cs typeface="Calibri" pitchFamily="34" charset="0"/>
              </a:rPr>
              <a:t>2. </a:t>
            </a:r>
            <a:r>
              <a:rPr lang="en-US" sz="1800" dirty="0" err="1">
                <a:latin typeface="Calibri" pitchFamily="34" charset="0"/>
                <a:cs typeface="Calibri" pitchFamily="34" charset="0"/>
              </a:rPr>
              <a:t>is_sorted</a:t>
            </a:r>
            <a:r>
              <a:rPr lang="en-US" sz="1800" dirty="0">
                <a:latin typeface="Calibri" pitchFamily="34" charset="0"/>
                <a:cs typeface="Calibri" pitchFamily="34" charset="0"/>
              </a:rPr>
              <a:t>(</a:t>
            </a:r>
            <a:r>
              <a:rPr lang="en-US" sz="1800" dirty="0" err="1">
                <a:latin typeface="Calibri" pitchFamily="34" charset="0"/>
                <a:cs typeface="Calibri" pitchFamily="34" charset="0"/>
              </a:rPr>
              <a:t>i,j</a:t>
            </a:r>
            <a:r>
              <a:rPr lang="en-US" sz="1800" dirty="0">
                <a:latin typeface="Calibri" pitchFamily="34" charset="0"/>
                <a:cs typeface="Calibri" pitchFamily="34" charset="0"/>
              </a:rPr>
              <a:t>) will return </a:t>
            </a:r>
            <a:r>
              <a:rPr lang="en-US" sz="1800" dirty="0" err="1">
                <a:latin typeface="Calibri" pitchFamily="34" charset="0"/>
                <a:cs typeface="Calibri" pitchFamily="34" charset="0"/>
              </a:rPr>
              <a:t>boolean</a:t>
            </a:r>
            <a:r>
              <a:rPr lang="en-US" sz="1800" dirty="0">
                <a:latin typeface="Calibri" pitchFamily="34" charset="0"/>
                <a:cs typeface="Calibri" pitchFamily="34" charset="0"/>
              </a:rPr>
              <a:t> value if the list within the given range is sorted or not.</a:t>
            </a:r>
          </a:p>
          <a:p>
            <a:pPr lvl="1"/>
            <a:endParaRPr lang="en-US" sz="1800" dirty="0">
              <a:latin typeface="Calibri" pitchFamily="34" charset="0"/>
              <a:cs typeface="Calibri" pitchFamily="34" charset="0"/>
            </a:endParaRPr>
          </a:p>
          <a:p>
            <a:pPr marL="342900" lvl="1" indent="-342900">
              <a:buFont typeface="+mj-lt"/>
              <a:buAutoNum type="alphaUcPeriod"/>
            </a:pPr>
            <a:r>
              <a:rPr lang="en-US" sz="1800" dirty="0">
                <a:latin typeface="Calibri" pitchFamily="34" charset="0"/>
                <a:cs typeface="Calibri" pitchFamily="34" charset="0"/>
              </a:rPr>
              <a:t>1 is true</a:t>
            </a:r>
          </a:p>
          <a:p>
            <a:pPr marL="342900" lvl="1" indent="-342900">
              <a:buFont typeface="+mj-lt"/>
              <a:buAutoNum type="alphaUcPeriod"/>
            </a:pPr>
            <a:r>
              <a:rPr lang="en-US" sz="1800" dirty="0">
                <a:latin typeface="Calibri" pitchFamily="34" charset="0"/>
                <a:cs typeface="Calibri" pitchFamily="34" charset="0"/>
              </a:rPr>
              <a:t>2 is true</a:t>
            </a:r>
          </a:p>
          <a:p>
            <a:pPr marL="342900" lvl="1" indent="-342900">
              <a:buFont typeface="+mj-lt"/>
              <a:buAutoNum type="alphaUcPeriod"/>
            </a:pPr>
            <a:r>
              <a:rPr lang="en-US" sz="1800" dirty="0">
                <a:solidFill>
                  <a:srgbClr val="FF0000"/>
                </a:solidFill>
                <a:latin typeface="Calibri" pitchFamily="34" charset="0"/>
                <a:cs typeface="Calibri" pitchFamily="34" charset="0"/>
              </a:rPr>
              <a:t>Both are true</a:t>
            </a:r>
          </a:p>
          <a:p>
            <a:pPr marL="342900" lvl="1" indent="-342900">
              <a:buFont typeface="+mj-lt"/>
              <a:buAutoNum type="alphaUcPeriod"/>
            </a:pPr>
            <a:r>
              <a:rPr lang="en-US" sz="1800" dirty="0">
                <a:latin typeface="Calibri" pitchFamily="34" charset="0"/>
                <a:cs typeface="Calibri" pitchFamily="34" charset="0"/>
              </a:rPr>
              <a:t>Both are false.</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 </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MCQ</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5357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3436" cy="4379804"/>
          </a:xfrm>
          <a:prstGeom prst="rect">
            <a:avLst/>
          </a:prstGeom>
          <a:noFill/>
          <a:ln>
            <a:solidFill>
              <a:schemeClr val="tx1"/>
            </a:solid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which of the following is true in case of Sorting algorithm in STL?</a:t>
            </a:r>
          </a:p>
          <a:p>
            <a:pPr lvl="1"/>
            <a:endParaRPr lang="en-US" sz="1800" dirty="0">
              <a:latin typeface="Calibri" pitchFamily="34" charset="0"/>
              <a:cs typeface="Calibri" pitchFamily="34" charset="0"/>
            </a:endParaRPr>
          </a:p>
          <a:p>
            <a:pPr marL="342900" lvl="1" indent="-342900">
              <a:buFont typeface="+mj-lt"/>
              <a:buAutoNum type="arabicPeriod"/>
            </a:pPr>
            <a:r>
              <a:rPr lang="en-US" sz="1800" dirty="0">
                <a:latin typeface="Calibri" pitchFamily="34" charset="0"/>
                <a:cs typeface="Calibri" pitchFamily="34" charset="0"/>
              </a:rPr>
              <a:t>Sort function will always sort the elements in ascending order by default</a:t>
            </a:r>
          </a:p>
          <a:p>
            <a:pPr marL="342900" lvl="1" indent="-342900">
              <a:buFont typeface="+mj-lt"/>
              <a:buAutoNum type="arabicPeriod"/>
            </a:pPr>
            <a:r>
              <a:rPr lang="en-US" sz="1800" dirty="0">
                <a:latin typeface="Calibri" pitchFamily="34" charset="0"/>
                <a:cs typeface="Calibri" pitchFamily="34" charset="0"/>
              </a:rPr>
              <a:t>Sort function can be modified to get descending order of elements.</a:t>
            </a:r>
          </a:p>
          <a:p>
            <a:pPr lvl="1"/>
            <a:endParaRPr lang="en-US" sz="1800" dirty="0">
              <a:latin typeface="Calibri" pitchFamily="34" charset="0"/>
              <a:cs typeface="Calibri" pitchFamily="34" charset="0"/>
            </a:endParaRPr>
          </a:p>
          <a:p>
            <a:pPr marL="342900" lvl="1" indent="-342900">
              <a:buFont typeface="+mj-lt"/>
              <a:buAutoNum type="alphaUcPeriod"/>
            </a:pPr>
            <a:r>
              <a:rPr lang="en-US" sz="1800" dirty="0">
                <a:latin typeface="Calibri" pitchFamily="34" charset="0"/>
                <a:cs typeface="Calibri" pitchFamily="34" charset="0"/>
              </a:rPr>
              <a:t>1 is true</a:t>
            </a:r>
          </a:p>
          <a:p>
            <a:pPr marL="342900" lvl="1" indent="-342900">
              <a:buFont typeface="+mj-lt"/>
              <a:buAutoNum type="alphaUcPeriod"/>
            </a:pPr>
            <a:r>
              <a:rPr lang="en-US" sz="1800" dirty="0">
                <a:latin typeface="Calibri" pitchFamily="34" charset="0"/>
                <a:cs typeface="Calibri" pitchFamily="34" charset="0"/>
              </a:rPr>
              <a:t>2 is true</a:t>
            </a:r>
          </a:p>
          <a:p>
            <a:pPr marL="342900" lvl="1" indent="-342900">
              <a:buFont typeface="+mj-lt"/>
              <a:buAutoNum type="alphaUcPeriod"/>
            </a:pPr>
            <a:r>
              <a:rPr lang="en-US" sz="1800" dirty="0">
                <a:solidFill>
                  <a:schemeClr val="tx1"/>
                </a:solidFill>
                <a:latin typeface="Calibri" pitchFamily="34" charset="0"/>
                <a:cs typeface="Calibri" pitchFamily="34" charset="0"/>
              </a:rPr>
              <a:t>Both are true</a:t>
            </a:r>
          </a:p>
          <a:p>
            <a:pPr marL="342900" lvl="1" indent="-342900">
              <a:buFont typeface="+mj-lt"/>
              <a:buAutoNum type="alphaUcPeriod"/>
            </a:pPr>
            <a:r>
              <a:rPr lang="en-US" sz="1800" dirty="0">
                <a:latin typeface="Calibri" pitchFamily="34" charset="0"/>
                <a:cs typeface="Calibri" pitchFamily="34" charset="0"/>
              </a:rPr>
              <a:t>Both are false.</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 </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MCQ</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25544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3436" cy="4379804"/>
          </a:xfrm>
          <a:prstGeom prst="rect">
            <a:avLst/>
          </a:prstGeom>
          <a:noFill/>
          <a:ln>
            <a:solidFill>
              <a:schemeClr val="tx1"/>
            </a:solid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which of the following is true in case of Sorting algorithm in STL?</a:t>
            </a:r>
          </a:p>
          <a:p>
            <a:pPr lvl="1"/>
            <a:endParaRPr lang="en-US" sz="1800" dirty="0">
              <a:latin typeface="Calibri" pitchFamily="34" charset="0"/>
              <a:cs typeface="Calibri" pitchFamily="34" charset="0"/>
            </a:endParaRPr>
          </a:p>
          <a:p>
            <a:pPr marL="342900" lvl="1" indent="-342900">
              <a:buFont typeface="+mj-lt"/>
              <a:buAutoNum type="arabicPeriod"/>
            </a:pPr>
            <a:r>
              <a:rPr lang="en-US" sz="1800" dirty="0">
                <a:latin typeface="Calibri" pitchFamily="34" charset="0"/>
                <a:cs typeface="Calibri" pitchFamily="34" charset="0"/>
              </a:rPr>
              <a:t>Sort function will always sort the elements in ascending order by default</a:t>
            </a:r>
          </a:p>
          <a:p>
            <a:pPr marL="342900" lvl="1" indent="-342900">
              <a:buFont typeface="+mj-lt"/>
              <a:buAutoNum type="arabicPeriod"/>
            </a:pPr>
            <a:r>
              <a:rPr lang="en-US" sz="1800" dirty="0">
                <a:latin typeface="Calibri" pitchFamily="34" charset="0"/>
                <a:cs typeface="Calibri" pitchFamily="34" charset="0"/>
              </a:rPr>
              <a:t>Sort function can be modified to get descending order of elements.</a:t>
            </a:r>
          </a:p>
          <a:p>
            <a:pPr lvl="1"/>
            <a:endParaRPr lang="en-US" sz="1800" dirty="0">
              <a:latin typeface="Calibri" pitchFamily="34" charset="0"/>
              <a:cs typeface="Calibri" pitchFamily="34" charset="0"/>
            </a:endParaRPr>
          </a:p>
          <a:p>
            <a:pPr marL="342900" lvl="1" indent="-342900">
              <a:buFont typeface="+mj-lt"/>
              <a:buAutoNum type="alphaUcPeriod"/>
            </a:pPr>
            <a:r>
              <a:rPr lang="en-US" sz="1800" dirty="0">
                <a:latin typeface="Calibri" pitchFamily="34" charset="0"/>
                <a:cs typeface="Calibri" pitchFamily="34" charset="0"/>
              </a:rPr>
              <a:t>1 is true</a:t>
            </a:r>
          </a:p>
          <a:p>
            <a:pPr marL="342900" lvl="1" indent="-342900">
              <a:buFont typeface="+mj-lt"/>
              <a:buAutoNum type="alphaUcPeriod"/>
            </a:pPr>
            <a:r>
              <a:rPr lang="en-US" sz="1800" dirty="0">
                <a:latin typeface="Calibri" pitchFamily="34" charset="0"/>
                <a:cs typeface="Calibri" pitchFamily="34" charset="0"/>
              </a:rPr>
              <a:t>2 is true</a:t>
            </a:r>
          </a:p>
          <a:p>
            <a:pPr marL="342900" lvl="1" indent="-342900">
              <a:buFont typeface="+mj-lt"/>
              <a:buAutoNum type="alphaUcPeriod"/>
            </a:pPr>
            <a:r>
              <a:rPr lang="en-US" sz="1800" dirty="0">
                <a:solidFill>
                  <a:srgbClr val="FF0000"/>
                </a:solidFill>
                <a:latin typeface="Calibri" pitchFamily="34" charset="0"/>
                <a:cs typeface="Calibri" pitchFamily="34" charset="0"/>
              </a:rPr>
              <a:t>Both are true</a:t>
            </a:r>
          </a:p>
          <a:p>
            <a:pPr marL="342900" lvl="1" indent="-342900">
              <a:buFont typeface="+mj-lt"/>
              <a:buAutoNum type="alphaUcPeriod"/>
            </a:pPr>
            <a:r>
              <a:rPr lang="en-US" sz="1800" dirty="0">
                <a:latin typeface="Calibri" pitchFamily="34" charset="0"/>
                <a:cs typeface="Calibri" pitchFamily="34" charset="0"/>
              </a:rPr>
              <a:t>Both are false.</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 </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MCQ</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20513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3436" cy="4379804"/>
          </a:xfrm>
          <a:prstGeom prst="rect">
            <a:avLst/>
          </a:prstGeom>
          <a:noFill/>
          <a:ln>
            <a:solidFill>
              <a:schemeClr val="tx1"/>
            </a:solidFill>
          </a:ln>
        </p:spPr>
        <p:txBody>
          <a:bodyPr spcFirstLastPara="1" wrap="square" lIns="91425" tIns="91425" rIns="91425" bIns="91425" anchor="t" anchorCtr="0">
            <a:noAutofit/>
          </a:bodyPr>
          <a:lstStyle/>
          <a:p>
            <a:pPr marL="76200">
              <a:lnSpc>
                <a:spcPct val="200000"/>
              </a:lnSpc>
              <a:buSzPts val="2400"/>
            </a:pPr>
            <a:r>
              <a:rPr lang="en-US" sz="2000" dirty="0">
                <a:latin typeface="Calibri" pitchFamily="34" charset="0"/>
                <a:cs typeface="Calibri" pitchFamily="34" charset="0"/>
              </a:rPr>
              <a:t>Create an vector/array of 10 strings , write your own compare function to sort an array. Use </a:t>
            </a:r>
            <a:r>
              <a:rPr lang="en-US" sz="2000" dirty="0" err="1">
                <a:latin typeface="Calibri" pitchFamily="34" charset="0"/>
                <a:cs typeface="Calibri" pitchFamily="34" charset="0"/>
              </a:rPr>
              <a:t>is_sorted</a:t>
            </a:r>
            <a:r>
              <a:rPr lang="en-US" sz="2000" dirty="0">
                <a:latin typeface="Calibri" pitchFamily="34" charset="0"/>
                <a:cs typeface="Calibri" pitchFamily="34" charset="0"/>
              </a:rPr>
              <a:t> function to check the sorted status. Print the sorted </a:t>
            </a:r>
            <a:r>
              <a:rPr lang="en-US" sz="2000">
                <a:latin typeface="Calibri" pitchFamily="34" charset="0"/>
                <a:cs typeface="Calibri" pitchFamily="34" charset="0"/>
              </a:rPr>
              <a:t>array before and after sorting. </a:t>
            </a:r>
            <a:endParaRPr lang="en-US" sz="2000" dirty="0">
              <a:latin typeface="Calibri" pitchFamily="34" charset="0"/>
              <a:cs typeface="Calibri" pitchFamily="34" charset="0"/>
            </a:endParaRPr>
          </a:p>
          <a:p>
            <a:pPr marL="76200">
              <a:lnSpc>
                <a:spcPct val="200000"/>
              </a:lnSpc>
              <a:buSzPts val="2400"/>
            </a:pPr>
            <a:endParaRPr lang="en-US" sz="2000" dirty="0">
              <a:latin typeface="Calibri" pitchFamily="34" charset="0"/>
              <a:cs typeface="Calibri" pitchFamily="34" charset="0"/>
            </a:endParaRPr>
          </a:p>
          <a:p>
            <a:pPr marL="76200">
              <a:lnSpc>
                <a:spcPct val="200000"/>
              </a:lnSpc>
              <a:buSzPts val="2400"/>
            </a:pPr>
            <a:endParaRPr lang="en-US" sz="20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Assignment</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6005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419100" indent="-342900">
              <a:lnSpc>
                <a:spcPct val="200000"/>
              </a:lnSpc>
              <a:buSzPts val="2400"/>
              <a:buFont typeface="Arial" pitchFamily="34" charset="0"/>
              <a:buChar char="•"/>
            </a:pPr>
            <a:r>
              <a:rPr lang="en-US" sz="1800" dirty="0">
                <a:latin typeface="Calibri" pitchFamily="34" charset="0"/>
                <a:cs typeface="Calibri" pitchFamily="34" charset="0"/>
              </a:rPr>
              <a:t>iterators</a:t>
            </a:r>
          </a:p>
          <a:p>
            <a:pPr marL="419100" indent="-342900">
              <a:lnSpc>
                <a:spcPct val="200000"/>
              </a:lnSpc>
              <a:buSzPts val="2400"/>
              <a:buFont typeface="Arial" pitchFamily="34" charset="0"/>
              <a:buChar char="•"/>
            </a:pPr>
            <a:r>
              <a:rPr lang="en-US" sz="1800" dirty="0">
                <a:latin typeface="Calibri" pitchFamily="34" charset="0"/>
                <a:cs typeface="Calibri" pitchFamily="34" charset="0"/>
              </a:rPr>
              <a:t>Container - List</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C67F3E-67DD-404D-AC6D-1D1294290D99}"/>
              </a:ext>
            </a:extLst>
          </p:cNvPr>
          <p:cNvSpPr>
            <a:spLocks noGrp="1"/>
          </p:cNvSpPr>
          <p:nvPr>
            <p:ph type="title"/>
          </p:nvPr>
        </p:nvSpPr>
        <p:spPr>
          <a:xfrm>
            <a:off x="628060" y="435934"/>
            <a:ext cx="7887900" cy="3827721"/>
          </a:xfrm>
        </p:spPr>
        <p:txBody>
          <a:bodyPr wrap="square" anchor="t">
            <a:normAutofit fontScale="90000"/>
          </a:bodyPr>
          <a:lstStyle/>
          <a:p>
            <a:r>
              <a:rPr lang="en-US" sz="1600" dirty="0"/>
              <a:t>What is the true about overloading and overriding a function?</a:t>
            </a:r>
            <a:br>
              <a:rPr lang="en-US" sz="1600" dirty="0"/>
            </a:br>
            <a:br>
              <a:rPr lang="en-US" sz="1600" dirty="0"/>
            </a:br>
            <a:br>
              <a:rPr lang="en-US" sz="1600" dirty="0"/>
            </a:br>
            <a:r>
              <a:rPr lang="en-US" sz="1600" dirty="0"/>
              <a:t>1.Function overloading is function with same name but different parameters</a:t>
            </a:r>
            <a:br>
              <a:rPr lang="en-US" sz="1600" dirty="0"/>
            </a:br>
            <a:br>
              <a:rPr lang="en-US" sz="1600" dirty="0"/>
            </a:br>
            <a:r>
              <a:rPr lang="en-US" sz="1600" dirty="0"/>
              <a:t>2.Function overriding is function with same name, same parameters and same return </a:t>
            </a:r>
            <a:br>
              <a:rPr lang="en-US" sz="1600" dirty="0"/>
            </a:br>
            <a:r>
              <a:rPr lang="en-US" sz="1600" dirty="0"/>
              <a:t> type</a:t>
            </a:r>
            <a:br>
              <a:rPr lang="en-US" sz="1600" dirty="0"/>
            </a:br>
            <a:br>
              <a:rPr lang="en-US" sz="1600" dirty="0"/>
            </a:br>
            <a:r>
              <a:rPr lang="en-US" sz="1600" dirty="0"/>
              <a:t>3.Function overloading is function with same name, same parameters and different return type</a:t>
            </a:r>
            <a:br>
              <a:rPr lang="en-US" sz="1600" dirty="0"/>
            </a:br>
            <a:br>
              <a:rPr lang="en-US" sz="1600" dirty="0"/>
            </a:br>
            <a:r>
              <a:rPr lang="en-US" sz="1600" dirty="0"/>
              <a:t>4.Function overriding is function with different name but same number of parameters</a:t>
            </a:r>
            <a:br>
              <a:rPr lang="en-US" sz="1600" dirty="0"/>
            </a:br>
            <a:br>
              <a:rPr lang="en-US" sz="1600" dirty="0"/>
            </a:br>
            <a:r>
              <a:rPr lang="en-US" sz="1600" dirty="0"/>
              <a:t>a)1 &amp; 2</a:t>
            </a:r>
            <a:br>
              <a:rPr lang="en-US" sz="1600" dirty="0"/>
            </a:br>
            <a:r>
              <a:rPr lang="en-US" sz="1600" dirty="0"/>
              <a:t>b)3 &amp; 4</a:t>
            </a:r>
            <a:br>
              <a:rPr lang="en-US" sz="1600" dirty="0"/>
            </a:br>
            <a:r>
              <a:rPr lang="en-US" sz="1600" dirty="0"/>
              <a:t>c)1 &amp; 4</a:t>
            </a:r>
            <a:br>
              <a:rPr lang="en-US" sz="1600" dirty="0"/>
            </a:br>
            <a:r>
              <a:rPr lang="en-US" sz="1600" dirty="0"/>
              <a:t>d)2 &amp; 3</a:t>
            </a:r>
            <a:br>
              <a:rPr lang="en-US" sz="1600" dirty="0"/>
            </a:br>
            <a:br>
              <a:rPr lang="en-US" sz="1600" dirty="0"/>
            </a:br>
            <a:br>
              <a:rPr lang="en-US" sz="1600" dirty="0"/>
            </a:br>
            <a:endParaRPr lang="en-US" sz="1600" dirty="0"/>
          </a:p>
          <a:p>
            <a:pPr>
              <a:lnSpc>
                <a:spcPct val="90000"/>
              </a:lnSpc>
            </a:pPr>
            <a:endParaRPr lang="en-IN" sz="1600" dirty="0"/>
          </a:p>
        </p:txBody>
      </p:sp>
    </p:spTree>
    <p:extLst>
      <p:ext uri="{BB962C8B-B14F-4D97-AF65-F5344CB8AC3E}">
        <p14:creationId xmlns:p14="http://schemas.microsoft.com/office/powerpoint/2010/main" val="4157853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0B8B26-09A6-4D16-8C38-D9EA24B258E7}"/>
              </a:ext>
            </a:extLst>
          </p:cNvPr>
          <p:cNvSpPr>
            <a:spLocks noGrp="1"/>
          </p:cNvSpPr>
          <p:nvPr>
            <p:ph type="title"/>
          </p:nvPr>
        </p:nvSpPr>
        <p:spPr/>
        <p:txBody>
          <a:bodyPr/>
          <a:lstStyle/>
          <a:p>
            <a:r>
              <a:rPr lang="en-US" sz="1600" dirty="0"/>
              <a:t>What is the true about overloading and overriding a function?</a:t>
            </a:r>
            <a:br>
              <a:rPr lang="en-US" sz="1600" dirty="0"/>
            </a:br>
            <a:br>
              <a:rPr lang="en-US" sz="1600" dirty="0"/>
            </a:br>
            <a:r>
              <a:rPr lang="en-US" sz="1600" dirty="0"/>
              <a:t>1.Function overloading is function with same name but different parameters</a:t>
            </a:r>
            <a:br>
              <a:rPr lang="en-US" sz="1600" dirty="0"/>
            </a:br>
            <a:br>
              <a:rPr lang="en-US" sz="1600" dirty="0"/>
            </a:br>
            <a:r>
              <a:rPr lang="en-US" sz="1600" dirty="0"/>
              <a:t>2.Function overriding is function with same name, same parameters and same return </a:t>
            </a:r>
            <a:br>
              <a:rPr lang="en-US" sz="1600" dirty="0"/>
            </a:br>
            <a:r>
              <a:rPr lang="en-US" sz="1600" dirty="0"/>
              <a:t> type</a:t>
            </a:r>
            <a:br>
              <a:rPr lang="en-US" sz="1600" dirty="0"/>
            </a:br>
            <a:br>
              <a:rPr lang="en-US" sz="1600" dirty="0"/>
            </a:br>
            <a:r>
              <a:rPr lang="en-US" sz="1600" dirty="0"/>
              <a:t>3.Function overloading is function with same name, same parameters and different return type</a:t>
            </a:r>
            <a:br>
              <a:rPr lang="en-US" sz="1600" dirty="0"/>
            </a:br>
            <a:br>
              <a:rPr lang="en-US" sz="1600" dirty="0"/>
            </a:br>
            <a:r>
              <a:rPr lang="en-US" sz="1600" dirty="0"/>
              <a:t>4.Function overriding is function with different name but same number of parameters</a:t>
            </a:r>
            <a:br>
              <a:rPr lang="en-US" sz="1600" dirty="0"/>
            </a:br>
            <a:br>
              <a:rPr lang="en-US" sz="1600" dirty="0"/>
            </a:br>
            <a:r>
              <a:rPr lang="en-US" sz="1600" dirty="0"/>
              <a:t>a)1 &amp; 2</a:t>
            </a:r>
            <a:br>
              <a:rPr lang="en-US" sz="1600" dirty="0"/>
            </a:br>
            <a:r>
              <a:rPr lang="en-US" sz="1600" dirty="0"/>
              <a:t>b)3 &amp; 4</a:t>
            </a:r>
            <a:br>
              <a:rPr lang="en-US" sz="1600" dirty="0"/>
            </a:br>
            <a:r>
              <a:rPr lang="en-US" sz="1600" dirty="0"/>
              <a:t>c)1 &amp; 4</a:t>
            </a:r>
            <a:br>
              <a:rPr lang="en-US" sz="1600" dirty="0"/>
            </a:br>
            <a:r>
              <a:rPr lang="en-US" sz="1600" dirty="0"/>
              <a:t>d)2 &amp; 3</a:t>
            </a:r>
            <a:br>
              <a:rPr lang="en-US" sz="1600" dirty="0"/>
            </a:br>
            <a:r>
              <a:rPr lang="en-US" sz="1600" dirty="0">
                <a:solidFill>
                  <a:srgbClr val="FF0000"/>
                </a:solidFill>
              </a:rPr>
              <a:t>Answer: option A</a:t>
            </a:r>
            <a:br>
              <a:rPr lang="en-US" sz="1600" dirty="0">
                <a:solidFill>
                  <a:srgbClr val="FF0000"/>
                </a:solidFill>
              </a:rPr>
            </a:br>
            <a:endParaRPr lang="en-IN" sz="1600" dirty="0"/>
          </a:p>
        </p:txBody>
      </p:sp>
    </p:spTree>
    <p:extLst>
      <p:ext uri="{BB962C8B-B14F-4D97-AF65-F5344CB8AC3E}">
        <p14:creationId xmlns:p14="http://schemas.microsoft.com/office/powerpoint/2010/main" val="686129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94620-ACCC-4AA0-8967-8D3CA150D581}"/>
              </a:ext>
            </a:extLst>
          </p:cNvPr>
          <p:cNvSpPr>
            <a:spLocks noGrp="1"/>
          </p:cNvSpPr>
          <p:nvPr>
            <p:ph type="title"/>
          </p:nvPr>
        </p:nvSpPr>
        <p:spPr/>
        <p:txBody>
          <a:bodyPr/>
          <a:lstStyle/>
          <a:p>
            <a:pPr fontAlgn="base"/>
            <a:r>
              <a:rPr lang="en-US" sz="1600" dirty="0">
                <a:latin typeface="Calibri" pitchFamily="34" charset="0"/>
                <a:cs typeface="Calibri" pitchFamily="34" charset="0"/>
              </a:rPr>
              <a:t>Which of the following in not true about virtual function and pure virtual function?</a:t>
            </a:r>
            <a:br>
              <a:rPr lang="en-US" sz="1600" dirty="0">
                <a:latin typeface="Calibri" pitchFamily="34" charset="0"/>
                <a:cs typeface="Calibri" pitchFamily="34" charset="0"/>
              </a:rPr>
            </a:br>
            <a:br>
              <a:rPr lang="en-US" sz="1600" dirty="0">
                <a:latin typeface="Calibri" pitchFamily="34" charset="0"/>
                <a:cs typeface="Calibri" pitchFamily="34" charset="0"/>
              </a:rPr>
            </a:br>
            <a:r>
              <a:rPr lang="en-US" sz="1600" dirty="0">
                <a:latin typeface="Calibri" pitchFamily="34" charset="0"/>
                <a:cs typeface="Calibri" pitchFamily="34" charset="0"/>
              </a:rPr>
              <a:t>1.Both are members of base class and redefined by derived class</a:t>
            </a:r>
            <a:br>
              <a:rPr lang="en-US" sz="1600" dirty="0">
                <a:latin typeface="Calibri" pitchFamily="34" charset="0"/>
                <a:cs typeface="Calibri" pitchFamily="34" charset="0"/>
              </a:rPr>
            </a:br>
            <a:br>
              <a:rPr lang="en-US" sz="1600" dirty="0">
                <a:latin typeface="Calibri" pitchFamily="34" charset="0"/>
                <a:cs typeface="Calibri" pitchFamily="34" charset="0"/>
              </a:rPr>
            </a:br>
            <a:r>
              <a:rPr lang="en-US" sz="1600" dirty="0">
                <a:latin typeface="Calibri" pitchFamily="34" charset="0"/>
                <a:cs typeface="Calibri" pitchFamily="34" charset="0"/>
              </a:rPr>
              <a:t>2.Base class having virtual function can’t be instantiated whereas the one with pure virtual function can be. </a:t>
            </a:r>
            <a:br>
              <a:rPr lang="en-US" sz="1600" dirty="0">
                <a:latin typeface="Calibri" pitchFamily="34" charset="0"/>
                <a:cs typeface="Calibri" pitchFamily="34" charset="0"/>
              </a:rPr>
            </a:br>
            <a:br>
              <a:rPr lang="en-US" sz="1600" dirty="0">
                <a:latin typeface="Calibri" pitchFamily="34" charset="0"/>
                <a:cs typeface="Calibri" pitchFamily="34" charset="0"/>
              </a:rPr>
            </a:br>
            <a:r>
              <a:rPr lang="en-US" sz="1600" dirty="0">
                <a:latin typeface="Calibri" pitchFamily="34" charset="0"/>
                <a:cs typeface="Calibri" pitchFamily="34" charset="0"/>
              </a:rPr>
              <a:t>3.Virtual void show()=0; is a definition of pure virtual function</a:t>
            </a:r>
            <a:br>
              <a:rPr lang="en-US" sz="1600" dirty="0">
                <a:latin typeface="Calibri" pitchFamily="34" charset="0"/>
                <a:cs typeface="Calibri" pitchFamily="34" charset="0"/>
              </a:rPr>
            </a:br>
            <a:br>
              <a:rPr lang="en-US" sz="1600" dirty="0">
                <a:latin typeface="Calibri" pitchFamily="34" charset="0"/>
                <a:cs typeface="Calibri" pitchFamily="34" charset="0"/>
              </a:rPr>
            </a:br>
            <a:r>
              <a:rPr lang="en-US" sz="1600" dirty="0">
                <a:latin typeface="Calibri" pitchFamily="34" charset="0"/>
                <a:cs typeface="Calibri" pitchFamily="34" charset="0"/>
              </a:rPr>
              <a:t>4.Classes with pure virtual function are known as abstract class</a:t>
            </a:r>
            <a:br>
              <a:rPr lang="en-US" sz="1600" dirty="0">
                <a:latin typeface="Calibri" pitchFamily="34" charset="0"/>
                <a:cs typeface="Calibri" pitchFamily="34" charset="0"/>
              </a:rPr>
            </a:br>
            <a:endParaRPr lang="en-IN" sz="1600" dirty="0"/>
          </a:p>
        </p:txBody>
      </p:sp>
    </p:spTree>
    <p:extLst>
      <p:ext uri="{BB962C8B-B14F-4D97-AF65-F5344CB8AC3E}">
        <p14:creationId xmlns:p14="http://schemas.microsoft.com/office/powerpoint/2010/main" val="3509249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F7CB5-822F-4571-8424-A3722633E97B}"/>
              </a:ext>
            </a:extLst>
          </p:cNvPr>
          <p:cNvSpPr>
            <a:spLocks noGrp="1"/>
          </p:cNvSpPr>
          <p:nvPr>
            <p:ph type="title"/>
          </p:nvPr>
        </p:nvSpPr>
        <p:spPr/>
        <p:txBody>
          <a:bodyPr/>
          <a:lstStyle/>
          <a:p>
            <a:pPr fontAlgn="base"/>
            <a:r>
              <a:rPr lang="en-US" sz="1600" dirty="0">
                <a:latin typeface="Calibri" pitchFamily="34" charset="0"/>
                <a:cs typeface="Calibri" pitchFamily="34" charset="0"/>
              </a:rPr>
              <a:t>Which of the following in not true about virtual function and pure virtual function?</a:t>
            </a:r>
            <a:br>
              <a:rPr lang="en-US" sz="1600" dirty="0">
                <a:latin typeface="Calibri" pitchFamily="34" charset="0"/>
                <a:cs typeface="Calibri" pitchFamily="34" charset="0"/>
              </a:rPr>
            </a:br>
            <a:br>
              <a:rPr lang="en-US" sz="1600" dirty="0">
                <a:latin typeface="Calibri" pitchFamily="34" charset="0"/>
                <a:cs typeface="Calibri" pitchFamily="34" charset="0"/>
              </a:rPr>
            </a:br>
            <a:r>
              <a:rPr lang="en-US" sz="1600" dirty="0">
                <a:latin typeface="Calibri" pitchFamily="34" charset="0"/>
                <a:cs typeface="Calibri" pitchFamily="34" charset="0"/>
              </a:rPr>
              <a:t>1.Both are members of base class and redefined by derived class</a:t>
            </a:r>
            <a:br>
              <a:rPr lang="en-US" sz="1600" dirty="0">
                <a:latin typeface="Calibri" pitchFamily="34" charset="0"/>
                <a:cs typeface="Calibri" pitchFamily="34" charset="0"/>
              </a:rPr>
            </a:br>
            <a:r>
              <a:rPr lang="en-US" sz="1600" dirty="0">
                <a:latin typeface="Calibri" pitchFamily="34" charset="0"/>
                <a:cs typeface="Calibri" pitchFamily="34" charset="0"/>
              </a:rPr>
              <a:t>2.</a:t>
            </a:r>
            <a:r>
              <a:rPr lang="en-US" sz="1600" dirty="0">
                <a:solidFill>
                  <a:srgbClr val="FF0000"/>
                </a:solidFill>
                <a:latin typeface="Calibri" pitchFamily="34" charset="0"/>
                <a:cs typeface="Calibri" pitchFamily="34" charset="0"/>
              </a:rPr>
              <a:t>Base class having virtual function can’t be instantiated whereas the one with pure virtual function can be. </a:t>
            </a:r>
            <a:br>
              <a:rPr lang="en-US" sz="1600" dirty="0">
                <a:solidFill>
                  <a:srgbClr val="FF0000"/>
                </a:solidFill>
                <a:latin typeface="Calibri" pitchFamily="34" charset="0"/>
                <a:cs typeface="Calibri" pitchFamily="34" charset="0"/>
              </a:rPr>
            </a:br>
            <a:br>
              <a:rPr lang="en-US" sz="1600" dirty="0">
                <a:solidFill>
                  <a:srgbClr val="FF0000"/>
                </a:solidFill>
                <a:latin typeface="Calibri" pitchFamily="34" charset="0"/>
                <a:cs typeface="Calibri" pitchFamily="34" charset="0"/>
              </a:rPr>
            </a:br>
            <a:r>
              <a:rPr lang="en-US" sz="1400" dirty="0">
                <a:solidFill>
                  <a:schemeClr val="tx1"/>
                </a:solidFill>
                <a:latin typeface="Calibri" pitchFamily="34" charset="0"/>
                <a:cs typeface="Calibri" pitchFamily="34" charset="0"/>
              </a:rPr>
              <a:t>3.</a:t>
            </a:r>
            <a:r>
              <a:rPr lang="en-US" sz="1600" dirty="0">
                <a:latin typeface="Calibri" pitchFamily="34" charset="0"/>
                <a:cs typeface="Calibri" pitchFamily="34" charset="0"/>
              </a:rPr>
              <a:t>Virtual void show()=0; is a definition of pure virtual function</a:t>
            </a:r>
            <a:br>
              <a:rPr lang="en-US" sz="1600" dirty="0">
                <a:latin typeface="Calibri" pitchFamily="34" charset="0"/>
                <a:cs typeface="Calibri" pitchFamily="34" charset="0"/>
              </a:rPr>
            </a:br>
            <a:r>
              <a:rPr lang="en-US" sz="1600" dirty="0">
                <a:latin typeface="Calibri" pitchFamily="34" charset="0"/>
                <a:cs typeface="Calibri" pitchFamily="34" charset="0"/>
              </a:rPr>
              <a:t>4.Classes with pure virtual function are known as abstract class</a:t>
            </a:r>
          </a:p>
        </p:txBody>
      </p:sp>
    </p:spTree>
    <p:extLst>
      <p:ext uri="{BB962C8B-B14F-4D97-AF65-F5344CB8AC3E}">
        <p14:creationId xmlns:p14="http://schemas.microsoft.com/office/powerpoint/2010/main" val="2923215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1229-1567-467A-B9DD-CA93CB284E34}"/>
              </a:ext>
            </a:extLst>
          </p:cNvPr>
          <p:cNvSpPr>
            <a:spLocks noGrp="1"/>
          </p:cNvSpPr>
          <p:nvPr>
            <p:ph type="title"/>
          </p:nvPr>
        </p:nvSpPr>
        <p:spPr/>
        <p:txBody>
          <a:bodyPr/>
          <a:lstStyle/>
          <a:p>
            <a:pPr fontAlgn="base"/>
            <a:r>
              <a:rPr lang="en-US" sz="1600" dirty="0">
                <a:latin typeface="+mj-lt"/>
                <a:cs typeface="Calibri" pitchFamily="34" charset="0"/>
              </a:rPr>
              <a:t>What are the ways to allocate memory to variables?</a:t>
            </a:r>
            <a:br>
              <a:rPr lang="en-US" sz="1600" dirty="0">
                <a:latin typeface="+mj-lt"/>
                <a:cs typeface="Calibri" pitchFamily="34" charset="0"/>
              </a:rPr>
            </a:br>
            <a:br>
              <a:rPr lang="en-US" sz="1600" dirty="0">
                <a:latin typeface="+mj-lt"/>
                <a:cs typeface="Calibri" pitchFamily="34" charset="0"/>
              </a:rPr>
            </a:br>
            <a:r>
              <a:rPr lang="en-US" sz="1600" dirty="0">
                <a:latin typeface="+mj-lt"/>
                <a:cs typeface="Calibri" pitchFamily="34" charset="0"/>
              </a:rPr>
              <a:t>1.Using malloc</a:t>
            </a:r>
            <a:br>
              <a:rPr lang="en-US" sz="1600" dirty="0">
                <a:latin typeface="+mj-lt"/>
                <a:cs typeface="Calibri" pitchFamily="34" charset="0"/>
              </a:rPr>
            </a:br>
            <a:r>
              <a:rPr lang="en-US" sz="1600" dirty="0">
                <a:latin typeface="+mj-lt"/>
                <a:cs typeface="Calibri" pitchFamily="34" charset="0"/>
              </a:rPr>
              <a:t>2.Using </a:t>
            </a:r>
            <a:r>
              <a:rPr lang="en-US" sz="1600" dirty="0" err="1">
                <a:latin typeface="+mj-lt"/>
                <a:cs typeface="Calibri" pitchFamily="34" charset="0"/>
              </a:rPr>
              <a:t>calloc</a:t>
            </a:r>
            <a:br>
              <a:rPr lang="en-US" sz="1600" dirty="0">
                <a:latin typeface="+mj-lt"/>
                <a:cs typeface="Calibri" pitchFamily="34" charset="0"/>
              </a:rPr>
            </a:br>
            <a:r>
              <a:rPr lang="en-US" sz="1600" dirty="0">
                <a:latin typeface="+mj-lt"/>
                <a:cs typeface="Calibri" pitchFamily="34" charset="0"/>
              </a:rPr>
              <a:t>3.Using new</a:t>
            </a:r>
            <a:br>
              <a:rPr lang="en-US" sz="1600" dirty="0">
                <a:latin typeface="+mj-lt"/>
                <a:cs typeface="Calibri" pitchFamily="34" charset="0"/>
              </a:rPr>
            </a:br>
            <a:br>
              <a:rPr lang="en-US" sz="1600" dirty="0">
                <a:latin typeface="+mj-lt"/>
                <a:cs typeface="Calibri" pitchFamily="34" charset="0"/>
              </a:rPr>
            </a:br>
            <a:br>
              <a:rPr lang="en-US" sz="1600" dirty="0">
                <a:latin typeface="+mj-lt"/>
                <a:cs typeface="Calibri" pitchFamily="34" charset="0"/>
              </a:rPr>
            </a:br>
            <a:r>
              <a:rPr lang="en-US" sz="1600" dirty="0">
                <a:latin typeface="+mj-lt"/>
                <a:cs typeface="Calibri" pitchFamily="34" charset="0"/>
              </a:rPr>
              <a:t>a)1 ,2</a:t>
            </a:r>
            <a:br>
              <a:rPr lang="en-US" sz="1600" dirty="0">
                <a:latin typeface="+mj-lt"/>
                <a:cs typeface="Calibri" pitchFamily="34" charset="0"/>
              </a:rPr>
            </a:br>
            <a:r>
              <a:rPr lang="en-US" sz="1600" dirty="0">
                <a:latin typeface="+mj-lt"/>
                <a:cs typeface="Calibri" pitchFamily="34" charset="0"/>
              </a:rPr>
              <a:t>b)1,2,3</a:t>
            </a:r>
            <a:br>
              <a:rPr lang="en-US" sz="1600" dirty="0">
                <a:latin typeface="+mj-lt"/>
                <a:cs typeface="Calibri" pitchFamily="34" charset="0"/>
              </a:rPr>
            </a:br>
            <a:r>
              <a:rPr lang="en-US" sz="1600" dirty="0">
                <a:latin typeface="+mj-lt"/>
                <a:cs typeface="Calibri" pitchFamily="34" charset="0"/>
              </a:rPr>
              <a:t>c)Only 3</a:t>
            </a:r>
            <a:br>
              <a:rPr lang="en-US" sz="1600" dirty="0">
                <a:latin typeface="+mj-lt"/>
                <a:cs typeface="Calibri" pitchFamily="34" charset="0"/>
              </a:rPr>
            </a:br>
            <a:r>
              <a:rPr lang="en-US" sz="1600" dirty="0">
                <a:latin typeface="+mj-lt"/>
                <a:cs typeface="Calibri" pitchFamily="34" charset="0"/>
              </a:rPr>
              <a:t>d)None of the above</a:t>
            </a:r>
          </a:p>
        </p:txBody>
      </p:sp>
    </p:spTree>
    <p:extLst>
      <p:ext uri="{BB962C8B-B14F-4D97-AF65-F5344CB8AC3E}">
        <p14:creationId xmlns:p14="http://schemas.microsoft.com/office/powerpoint/2010/main" val="3742836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AAE8-D5CB-4008-A978-67677A1E00D6}"/>
              </a:ext>
            </a:extLst>
          </p:cNvPr>
          <p:cNvSpPr>
            <a:spLocks noGrp="1"/>
          </p:cNvSpPr>
          <p:nvPr>
            <p:ph type="title"/>
          </p:nvPr>
        </p:nvSpPr>
        <p:spPr/>
        <p:txBody>
          <a:bodyPr/>
          <a:lstStyle/>
          <a:p>
            <a:pPr fontAlgn="base"/>
            <a:r>
              <a:rPr lang="en-US" sz="1600" dirty="0">
                <a:latin typeface="+mn-lt"/>
                <a:cs typeface="Calibri" pitchFamily="34" charset="0"/>
              </a:rPr>
              <a:t>What are the ways to allocate memory to variables?</a:t>
            </a:r>
            <a:br>
              <a:rPr lang="en-US" sz="1600" dirty="0">
                <a:latin typeface="+mn-lt"/>
                <a:cs typeface="Calibri" pitchFamily="34" charset="0"/>
              </a:rPr>
            </a:br>
            <a:br>
              <a:rPr lang="en-US" sz="1600" dirty="0">
                <a:latin typeface="+mn-lt"/>
                <a:cs typeface="Calibri" pitchFamily="34" charset="0"/>
              </a:rPr>
            </a:br>
            <a:r>
              <a:rPr lang="en-US" sz="1600" dirty="0">
                <a:latin typeface="+mn-lt"/>
                <a:cs typeface="Calibri" pitchFamily="34" charset="0"/>
              </a:rPr>
              <a:t>1.Using malloc</a:t>
            </a:r>
            <a:br>
              <a:rPr lang="en-US" sz="1600" dirty="0">
                <a:latin typeface="+mn-lt"/>
                <a:cs typeface="Calibri" pitchFamily="34" charset="0"/>
              </a:rPr>
            </a:br>
            <a:r>
              <a:rPr lang="en-US" sz="1600" dirty="0">
                <a:latin typeface="+mn-lt"/>
                <a:cs typeface="Calibri" pitchFamily="34" charset="0"/>
              </a:rPr>
              <a:t>2.Using </a:t>
            </a:r>
            <a:r>
              <a:rPr lang="en-US" sz="1600" dirty="0" err="1">
                <a:latin typeface="+mn-lt"/>
                <a:cs typeface="Calibri" pitchFamily="34" charset="0"/>
              </a:rPr>
              <a:t>calloc</a:t>
            </a:r>
            <a:br>
              <a:rPr lang="en-US" sz="1600" dirty="0">
                <a:latin typeface="+mn-lt"/>
                <a:cs typeface="Calibri" pitchFamily="34" charset="0"/>
              </a:rPr>
            </a:br>
            <a:r>
              <a:rPr lang="en-US" sz="1600" dirty="0">
                <a:latin typeface="+mn-lt"/>
                <a:cs typeface="Calibri" pitchFamily="34" charset="0"/>
              </a:rPr>
              <a:t>3.Using new</a:t>
            </a:r>
            <a:br>
              <a:rPr lang="en-US" sz="1600" dirty="0">
                <a:latin typeface="+mn-lt"/>
                <a:cs typeface="Calibri" pitchFamily="34" charset="0"/>
              </a:rPr>
            </a:br>
            <a:br>
              <a:rPr lang="en-US" sz="1600" dirty="0">
                <a:latin typeface="+mn-lt"/>
                <a:cs typeface="Calibri" pitchFamily="34" charset="0"/>
              </a:rPr>
            </a:br>
            <a:br>
              <a:rPr lang="en-US" sz="1600" dirty="0">
                <a:latin typeface="+mn-lt"/>
                <a:cs typeface="Calibri" pitchFamily="34" charset="0"/>
              </a:rPr>
            </a:br>
            <a:r>
              <a:rPr lang="en-US" sz="1600" dirty="0">
                <a:latin typeface="+mn-lt"/>
                <a:cs typeface="Calibri" pitchFamily="34" charset="0"/>
              </a:rPr>
              <a:t>a)1 ,2</a:t>
            </a:r>
            <a:br>
              <a:rPr lang="en-US" sz="1600" dirty="0">
                <a:latin typeface="+mn-lt"/>
                <a:cs typeface="Calibri" pitchFamily="34" charset="0"/>
              </a:rPr>
            </a:br>
            <a:r>
              <a:rPr lang="en-US" sz="1600" dirty="0">
                <a:latin typeface="+mn-lt"/>
                <a:cs typeface="Calibri" pitchFamily="34" charset="0"/>
              </a:rPr>
              <a:t>b)1,2,3</a:t>
            </a:r>
            <a:br>
              <a:rPr lang="en-US" sz="1600" dirty="0">
                <a:latin typeface="+mn-lt"/>
                <a:cs typeface="Calibri" pitchFamily="34" charset="0"/>
              </a:rPr>
            </a:br>
            <a:r>
              <a:rPr lang="en-US" sz="1600" dirty="0">
                <a:latin typeface="+mn-lt"/>
                <a:cs typeface="Calibri" pitchFamily="34" charset="0"/>
              </a:rPr>
              <a:t>c)Only 3</a:t>
            </a:r>
            <a:br>
              <a:rPr lang="en-US" sz="1600" dirty="0">
                <a:latin typeface="+mn-lt"/>
                <a:cs typeface="Calibri" pitchFamily="34" charset="0"/>
              </a:rPr>
            </a:br>
            <a:r>
              <a:rPr lang="en-US" sz="1600" dirty="0">
                <a:latin typeface="+mn-lt"/>
                <a:cs typeface="Calibri" pitchFamily="34" charset="0"/>
              </a:rPr>
              <a:t>d)None of the above</a:t>
            </a:r>
            <a:br>
              <a:rPr lang="en-US" sz="1600" dirty="0">
                <a:latin typeface="+mn-lt"/>
                <a:cs typeface="Calibri" pitchFamily="34" charset="0"/>
              </a:rPr>
            </a:br>
            <a:br>
              <a:rPr lang="en-US" sz="1600" dirty="0">
                <a:latin typeface="+mn-lt"/>
                <a:cs typeface="Calibri" pitchFamily="34" charset="0"/>
              </a:rPr>
            </a:br>
            <a:br>
              <a:rPr lang="en-US" sz="1600" dirty="0">
                <a:latin typeface="+mn-lt"/>
                <a:cs typeface="Calibri" pitchFamily="34" charset="0"/>
              </a:rPr>
            </a:br>
            <a:r>
              <a:rPr lang="en-US" sz="1600" dirty="0">
                <a:solidFill>
                  <a:srgbClr val="FF0000"/>
                </a:solidFill>
                <a:latin typeface="+mn-lt"/>
                <a:cs typeface="Calibri" pitchFamily="34" charset="0"/>
              </a:rPr>
              <a:t>Answer: option B</a:t>
            </a:r>
          </a:p>
        </p:txBody>
      </p:sp>
    </p:spTree>
    <p:extLst>
      <p:ext uri="{BB962C8B-B14F-4D97-AF65-F5344CB8AC3E}">
        <p14:creationId xmlns:p14="http://schemas.microsoft.com/office/powerpoint/2010/main" val="421680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7D4F-EA8E-40EB-A1BC-0EC2EB7A8379}"/>
              </a:ext>
            </a:extLst>
          </p:cNvPr>
          <p:cNvSpPr>
            <a:spLocks noGrp="1"/>
          </p:cNvSpPr>
          <p:nvPr>
            <p:ph type="title"/>
          </p:nvPr>
        </p:nvSpPr>
        <p:spPr/>
        <p:txBody>
          <a:bodyPr/>
          <a:lstStyle/>
          <a:p>
            <a:pPr fontAlgn="base"/>
            <a:r>
              <a:rPr lang="en-US" sz="1600" dirty="0">
                <a:latin typeface="+mn-lt"/>
                <a:cs typeface="Calibri" pitchFamily="34" charset="0"/>
              </a:rPr>
              <a:t>Which of the following in not correct about dynamically allocated memory?</a:t>
            </a:r>
            <a:br>
              <a:rPr lang="en-US" sz="1600" dirty="0">
                <a:latin typeface="+mn-lt"/>
                <a:cs typeface="Calibri" pitchFamily="34" charset="0"/>
              </a:rPr>
            </a:br>
            <a:br>
              <a:rPr lang="en-US" sz="1600" dirty="0">
                <a:latin typeface="+mn-lt"/>
                <a:cs typeface="Calibri" pitchFamily="34" charset="0"/>
              </a:rPr>
            </a:br>
            <a:br>
              <a:rPr lang="en-US" sz="1600" dirty="0">
                <a:latin typeface="+mn-lt"/>
                <a:cs typeface="Calibri" pitchFamily="34" charset="0"/>
              </a:rPr>
            </a:br>
            <a:r>
              <a:rPr lang="en-US" sz="1600" dirty="0">
                <a:latin typeface="+mn-lt"/>
                <a:cs typeface="Calibri" pitchFamily="34" charset="0"/>
              </a:rPr>
              <a:t>1.It is necessary to free memory allocated dynamically to avoid memory leaks</a:t>
            </a:r>
            <a:br>
              <a:rPr lang="en-US" sz="1600" dirty="0">
                <a:latin typeface="+mn-lt"/>
                <a:cs typeface="Calibri" pitchFamily="34" charset="0"/>
              </a:rPr>
            </a:br>
            <a:r>
              <a:rPr lang="en-US" sz="1600" dirty="0">
                <a:latin typeface="+mn-lt"/>
                <a:cs typeface="Calibri" pitchFamily="34" charset="0"/>
              </a:rPr>
              <a:t>2.To allocate memory dynamically we use new operator</a:t>
            </a:r>
            <a:br>
              <a:rPr lang="en-US" sz="1600" dirty="0">
                <a:latin typeface="+mn-lt"/>
                <a:cs typeface="Calibri" pitchFamily="34" charset="0"/>
              </a:rPr>
            </a:br>
            <a:r>
              <a:rPr lang="en-US" sz="1600" dirty="0">
                <a:latin typeface="+mn-lt"/>
                <a:cs typeface="Calibri" pitchFamily="34" charset="0"/>
              </a:rPr>
              <a:t>3.We must use delete operator to de-allocate dynamically allocated memory</a:t>
            </a:r>
            <a:br>
              <a:rPr lang="en-US" sz="1600" dirty="0">
                <a:latin typeface="+mn-lt"/>
                <a:cs typeface="Calibri" pitchFamily="34" charset="0"/>
              </a:rPr>
            </a:br>
            <a:r>
              <a:rPr lang="en-US" sz="1600" dirty="0">
                <a:latin typeface="+mn-lt"/>
                <a:cs typeface="Calibri" pitchFamily="34" charset="0"/>
              </a:rPr>
              <a:t>4.The dynamic memory requested by our program is allocated by the system from the  memory stack</a:t>
            </a:r>
          </a:p>
        </p:txBody>
      </p:sp>
    </p:spTree>
    <p:extLst>
      <p:ext uri="{BB962C8B-B14F-4D97-AF65-F5344CB8AC3E}">
        <p14:creationId xmlns:p14="http://schemas.microsoft.com/office/powerpoint/2010/main" val="2044732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001C8-7C3F-4C82-9104-6D9D8D717100}"/>
              </a:ext>
            </a:extLst>
          </p:cNvPr>
          <p:cNvSpPr>
            <a:spLocks noGrp="1"/>
          </p:cNvSpPr>
          <p:nvPr>
            <p:ph type="title"/>
          </p:nvPr>
        </p:nvSpPr>
        <p:spPr/>
        <p:txBody>
          <a:bodyPr/>
          <a:lstStyle/>
          <a:p>
            <a:pPr fontAlgn="base"/>
            <a:r>
              <a:rPr lang="en-US" sz="1600" dirty="0">
                <a:latin typeface="+mn-lt"/>
                <a:cs typeface="Calibri" pitchFamily="34" charset="0"/>
              </a:rPr>
              <a:t>Which of the following in not correct about dynamically allocated memory?</a:t>
            </a:r>
            <a:br>
              <a:rPr lang="en-US" sz="1600" dirty="0">
                <a:latin typeface="+mn-lt"/>
                <a:cs typeface="Calibri" pitchFamily="34" charset="0"/>
              </a:rPr>
            </a:br>
            <a:br>
              <a:rPr lang="en-US" sz="1600" dirty="0">
                <a:latin typeface="+mn-lt"/>
                <a:cs typeface="Calibri" pitchFamily="34" charset="0"/>
              </a:rPr>
            </a:br>
            <a:r>
              <a:rPr lang="en-US" sz="1600" dirty="0">
                <a:latin typeface="+mn-lt"/>
                <a:cs typeface="Calibri" pitchFamily="34" charset="0"/>
              </a:rPr>
              <a:t>1.It is necessary to free memory allocated dynamically to avoid memory leaks</a:t>
            </a:r>
            <a:br>
              <a:rPr lang="en-US" sz="1600" dirty="0">
                <a:latin typeface="+mn-lt"/>
                <a:cs typeface="Calibri" pitchFamily="34" charset="0"/>
              </a:rPr>
            </a:br>
            <a:r>
              <a:rPr lang="en-US" sz="1600" dirty="0">
                <a:latin typeface="+mn-lt"/>
                <a:cs typeface="Calibri" pitchFamily="34" charset="0"/>
              </a:rPr>
              <a:t>2.To allocate memory dynamically we use new operator</a:t>
            </a:r>
            <a:br>
              <a:rPr lang="en-US" sz="1600" dirty="0">
                <a:latin typeface="+mn-lt"/>
                <a:cs typeface="Calibri" pitchFamily="34" charset="0"/>
              </a:rPr>
            </a:br>
            <a:r>
              <a:rPr lang="en-US" sz="1600" dirty="0">
                <a:latin typeface="+mn-lt"/>
                <a:cs typeface="Calibri" pitchFamily="34" charset="0"/>
              </a:rPr>
              <a:t>3.We must use delete operator to de-allocate dynamically allocated memory</a:t>
            </a:r>
            <a:br>
              <a:rPr lang="en-US" sz="1600" dirty="0">
                <a:latin typeface="+mn-lt"/>
                <a:cs typeface="Calibri" pitchFamily="34" charset="0"/>
              </a:rPr>
            </a:br>
            <a:r>
              <a:rPr lang="en-US" sz="1600" dirty="0">
                <a:latin typeface="+mn-lt"/>
                <a:cs typeface="Calibri" pitchFamily="34" charset="0"/>
              </a:rPr>
              <a:t>4.The dynamic memory requested by our program is allocated by the system from the memory stack</a:t>
            </a:r>
            <a:br>
              <a:rPr lang="en-US" sz="1600" dirty="0">
                <a:latin typeface="+mn-lt"/>
                <a:cs typeface="Calibri" pitchFamily="34" charset="0"/>
              </a:rPr>
            </a:br>
            <a:br>
              <a:rPr lang="en-US" sz="1600" dirty="0">
                <a:latin typeface="+mn-lt"/>
                <a:cs typeface="Calibri" pitchFamily="34" charset="0"/>
              </a:rPr>
            </a:br>
            <a:br>
              <a:rPr lang="en-US" sz="1600" dirty="0">
                <a:latin typeface="+mn-lt"/>
                <a:cs typeface="Calibri" pitchFamily="34" charset="0"/>
              </a:rPr>
            </a:br>
            <a:br>
              <a:rPr lang="en-US" sz="1600" dirty="0">
                <a:latin typeface="+mn-lt"/>
                <a:cs typeface="Calibri" pitchFamily="34" charset="0"/>
              </a:rPr>
            </a:br>
            <a:r>
              <a:rPr lang="en-US" sz="1600" dirty="0">
                <a:solidFill>
                  <a:srgbClr val="FF0000"/>
                </a:solidFill>
                <a:latin typeface="+mn-lt"/>
                <a:cs typeface="Calibri" pitchFamily="34" charset="0"/>
              </a:rPr>
              <a:t>Answer: option 4 . It is allocated from heap</a:t>
            </a:r>
            <a:br>
              <a:rPr lang="en-US" sz="1600" dirty="0">
                <a:solidFill>
                  <a:srgbClr val="FF0000"/>
                </a:solidFill>
                <a:latin typeface="+mn-lt"/>
                <a:cs typeface="Calibri" pitchFamily="34" charset="0"/>
              </a:rPr>
            </a:br>
            <a:endParaRPr lang="en-IN" sz="1600" dirty="0">
              <a:latin typeface="+mn-lt"/>
            </a:endParaRPr>
          </a:p>
        </p:txBody>
      </p:sp>
    </p:spTree>
    <p:extLst>
      <p:ext uri="{BB962C8B-B14F-4D97-AF65-F5344CB8AC3E}">
        <p14:creationId xmlns:p14="http://schemas.microsoft.com/office/powerpoint/2010/main" val="1816895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4314-7F80-456A-BD2F-4375BB91ED2F}"/>
              </a:ext>
            </a:extLst>
          </p:cNvPr>
          <p:cNvSpPr>
            <a:spLocks noGrp="1"/>
          </p:cNvSpPr>
          <p:nvPr>
            <p:ph type="title"/>
          </p:nvPr>
        </p:nvSpPr>
        <p:spPr/>
        <p:txBody>
          <a:bodyPr/>
          <a:lstStyle/>
          <a:p>
            <a:pPr fontAlgn="base"/>
            <a:r>
              <a:rPr lang="en-US" sz="1600" dirty="0">
                <a:latin typeface="+mn-lt"/>
                <a:cs typeface="Calibri" pitchFamily="34" charset="0"/>
              </a:rPr>
              <a:t>What will be the output of the following program?</a:t>
            </a:r>
            <a:br>
              <a:rPr lang="en-US" sz="1600" dirty="0">
                <a:latin typeface="+mn-lt"/>
                <a:cs typeface="Calibri" pitchFamily="34" charset="0"/>
              </a:rPr>
            </a:br>
            <a:r>
              <a:rPr lang="en-US" sz="1600" dirty="0">
                <a:latin typeface="+mn-lt"/>
                <a:cs typeface="Calibri" pitchFamily="34" charset="0"/>
              </a:rPr>
              <a:t>int main()</a:t>
            </a:r>
            <a:br>
              <a:rPr lang="en-US" sz="1600" dirty="0">
                <a:latin typeface="+mn-lt"/>
                <a:cs typeface="Calibri" pitchFamily="34" charset="0"/>
              </a:rPr>
            </a:br>
            <a:r>
              <a:rPr lang="en-US" sz="1600" dirty="0">
                <a:latin typeface="+mn-lt"/>
                <a:cs typeface="Calibri" pitchFamily="34" charset="0"/>
              </a:rPr>
              <a:t>{</a:t>
            </a:r>
            <a:br>
              <a:rPr lang="en-US" sz="1600" dirty="0">
                <a:latin typeface="+mn-lt"/>
                <a:cs typeface="Calibri" pitchFamily="34" charset="0"/>
              </a:rPr>
            </a:br>
            <a:r>
              <a:rPr lang="en-US" sz="1600" dirty="0">
                <a:latin typeface="+mn-lt"/>
                <a:cs typeface="Calibri" pitchFamily="34" charset="0"/>
              </a:rPr>
              <a:t>    try  {</a:t>
            </a:r>
            <a:br>
              <a:rPr lang="en-US" sz="1600" dirty="0">
                <a:latin typeface="+mn-lt"/>
                <a:cs typeface="Calibri" pitchFamily="34" charset="0"/>
              </a:rPr>
            </a:br>
            <a:r>
              <a:rPr lang="en-US" sz="1600" dirty="0">
                <a:latin typeface="+mn-lt"/>
                <a:cs typeface="Calibri" pitchFamily="34" charset="0"/>
              </a:rPr>
              <a:t>       throw 'a';</a:t>
            </a:r>
            <a:br>
              <a:rPr lang="en-US" sz="1600" dirty="0">
                <a:latin typeface="+mn-lt"/>
                <a:cs typeface="Calibri" pitchFamily="34" charset="0"/>
              </a:rPr>
            </a:br>
            <a:r>
              <a:rPr lang="en-US" sz="1600" dirty="0">
                <a:latin typeface="+mn-lt"/>
                <a:cs typeface="Calibri" pitchFamily="34" charset="0"/>
              </a:rPr>
              <a:t>    }</a:t>
            </a:r>
            <a:br>
              <a:rPr lang="en-US" sz="1600" dirty="0">
                <a:latin typeface="+mn-lt"/>
                <a:cs typeface="Calibri" pitchFamily="34" charset="0"/>
              </a:rPr>
            </a:br>
            <a:r>
              <a:rPr lang="en-US" sz="1600" dirty="0">
                <a:latin typeface="+mn-lt"/>
                <a:cs typeface="Calibri" pitchFamily="34" charset="0"/>
              </a:rPr>
              <a:t>    catch (int x)  {</a:t>
            </a:r>
            <a:br>
              <a:rPr lang="en-US" sz="1600" dirty="0">
                <a:latin typeface="+mn-lt"/>
                <a:cs typeface="Calibri" pitchFamily="34" charset="0"/>
              </a:rPr>
            </a:br>
            <a:r>
              <a:rPr lang="en-US" sz="1600" dirty="0">
                <a:latin typeface="+mn-lt"/>
                <a:cs typeface="Calibri" pitchFamily="34" charset="0"/>
              </a:rPr>
              <a:t>        </a:t>
            </a:r>
            <a:r>
              <a:rPr lang="en-US" sz="1600" dirty="0" err="1">
                <a:latin typeface="+mn-lt"/>
                <a:cs typeface="Calibri" pitchFamily="34" charset="0"/>
              </a:rPr>
              <a:t>cout</a:t>
            </a:r>
            <a:r>
              <a:rPr lang="en-US" sz="1600" dirty="0">
                <a:latin typeface="+mn-lt"/>
                <a:cs typeface="Calibri" pitchFamily="34" charset="0"/>
              </a:rPr>
              <a:t> &lt;&lt; "Caught ";</a:t>
            </a:r>
            <a:br>
              <a:rPr lang="en-US" sz="1600" dirty="0">
                <a:latin typeface="+mn-lt"/>
                <a:cs typeface="Calibri" pitchFamily="34" charset="0"/>
              </a:rPr>
            </a:br>
            <a:r>
              <a:rPr lang="en-US" sz="1600" dirty="0">
                <a:latin typeface="+mn-lt"/>
                <a:cs typeface="Calibri" pitchFamily="34" charset="0"/>
              </a:rPr>
              <a:t>    }</a:t>
            </a:r>
            <a:br>
              <a:rPr lang="en-US" sz="1600" dirty="0">
                <a:latin typeface="+mn-lt"/>
                <a:cs typeface="Calibri" pitchFamily="34" charset="0"/>
              </a:rPr>
            </a:br>
            <a:r>
              <a:rPr lang="en-US" sz="1600" dirty="0">
                <a:latin typeface="+mn-lt"/>
                <a:cs typeface="Calibri" pitchFamily="34" charset="0"/>
              </a:rPr>
              <a:t>}</a:t>
            </a:r>
            <a:br>
              <a:rPr lang="en-US" sz="1600" dirty="0">
                <a:latin typeface="+mn-lt"/>
                <a:cs typeface="Calibri" pitchFamily="34" charset="0"/>
              </a:rPr>
            </a:br>
            <a:r>
              <a:rPr lang="en-US" sz="1600" dirty="0">
                <a:latin typeface="+mn-lt"/>
                <a:cs typeface="Calibri" pitchFamily="34" charset="0"/>
              </a:rPr>
              <a:t>1.‘a’ will be displayed</a:t>
            </a:r>
            <a:br>
              <a:rPr lang="en-US" sz="1600" dirty="0">
                <a:latin typeface="+mn-lt"/>
                <a:cs typeface="Calibri" pitchFamily="34" charset="0"/>
              </a:rPr>
            </a:br>
            <a:r>
              <a:rPr lang="en-US" sz="1600" dirty="0">
                <a:latin typeface="+mn-lt"/>
                <a:cs typeface="Calibri" pitchFamily="34" charset="0"/>
              </a:rPr>
              <a:t>2.Caught</a:t>
            </a:r>
            <a:br>
              <a:rPr lang="en-US" sz="1600" dirty="0">
                <a:latin typeface="+mn-lt"/>
                <a:cs typeface="Calibri" pitchFamily="34" charset="0"/>
              </a:rPr>
            </a:br>
            <a:r>
              <a:rPr lang="en-US" sz="1600" dirty="0">
                <a:latin typeface="+mn-lt"/>
                <a:cs typeface="Calibri" pitchFamily="34" charset="0"/>
              </a:rPr>
              <a:t>3.Compilation error</a:t>
            </a:r>
            <a:br>
              <a:rPr lang="en-US" sz="1600" dirty="0">
                <a:latin typeface="+mn-lt"/>
                <a:cs typeface="Calibri" pitchFamily="34" charset="0"/>
              </a:rPr>
            </a:br>
            <a:r>
              <a:rPr lang="en-US" sz="1600" dirty="0">
                <a:latin typeface="+mn-lt"/>
                <a:cs typeface="Calibri" pitchFamily="34" charset="0"/>
              </a:rPr>
              <a:t>4.Program terminates abnormally</a:t>
            </a:r>
          </a:p>
        </p:txBody>
      </p:sp>
    </p:spTree>
    <p:extLst>
      <p:ext uri="{BB962C8B-B14F-4D97-AF65-F5344CB8AC3E}">
        <p14:creationId xmlns:p14="http://schemas.microsoft.com/office/powerpoint/2010/main" val="2730860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F6F9-FBBF-4731-8CC5-A15D675AFC87}"/>
              </a:ext>
            </a:extLst>
          </p:cNvPr>
          <p:cNvSpPr>
            <a:spLocks noGrp="1"/>
          </p:cNvSpPr>
          <p:nvPr>
            <p:ph type="title"/>
          </p:nvPr>
        </p:nvSpPr>
        <p:spPr/>
        <p:txBody>
          <a:bodyPr/>
          <a:lstStyle/>
          <a:p>
            <a:pPr fontAlgn="base"/>
            <a:r>
              <a:rPr lang="en-US" sz="1600" dirty="0">
                <a:latin typeface="+mj-lt"/>
                <a:cs typeface="Calibri" pitchFamily="34" charset="0"/>
              </a:rPr>
              <a:t>What will be the output of the following program?</a:t>
            </a:r>
            <a:br>
              <a:rPr lang="en-US" sz="1600" dirty="0">
                <a:latin typeface="+mj-lt"/>
                <a:cs typeface="Calibri" pitchFamily="34" charset="0"/>
              </a:rPr>
            </a:br>
            <a:br>
              <a:rPr lang="en-US" sz="1600" dirty="0">
                <a:latin typeface="+mj-lt"/>
                <a:cs typeface="Calibri" pitchFamily="34" charset="0"/>
              </a:rPr>
            </a:br>
            <a:r>
              <a:rPr lang="en-US" sz="1600" dirty="0">
                <a:latin typeface="+mj-lt"/>
                <a:cs typeface="Calibri" pitchFamily="34" charset="0"/>
              </a:rPr>
              <a:t>int main()</a:t>
            </a:r>
            <a:br>
              <a:rPr lang="en-US" sz="1600" dirty="0">
                <a:latin typeface="+mj-lt"/>
                <a:cs typeface="Calibri" pitchFamily="34" charset="0"/>
              </a:rPr>
            </a:br>
            <a:r>
              <a:rPr lang="en-US" sz="1600" dirty="0">
                <a:latin typeface="+mj-lt"/>
                <a:cs typeface="Calibri" pitchFamily="34" charset="0"/>
              </a:rPr>
              <a:t>{</a:t>
            </a:r>
            <a:br>
              <a:rPr lang="en-US" sz="1600" dirty="0">
                <a:latin typeface="+mj-lt"/>
                <a:cs typeface="Calibri" pitchFamily="34" charset="0"/>
              </a:rPr>
            </a:br>
            <a:r>
              <a:rPr lang="en-US" sz="1600" dirty="0">
                <a:latin typeface="+mj-lt"/>
                <a:cs typeface="Calibri" pitchFamily="34" charset="0"/>
              </a:rPr>
              <a:t>    try  {</a:t>
            </a:r>
            <a:br>
              <a:rPr lang="en-US" sz="1600" dirty="0">
                <a:latin typeface="+mj-lt"/>
                <a:cs typeface="Calibri" pitchFamily="34" charset="0"/>
              </a:rPr>
            </a:br>
            <a:r>
              <a:rPr lang="en-US" sz="1600" dirty="0">
                <a:latin typeface="+mj-lt"/>
                <a:cs typeface="Calibri" pitchFamily="34" charset="0"/>
              </a:rPr>
              <a:t>       throw 'a';</a:t>
            </a:r>
            <a:br>
              <a:rPr lang="en-US" sz="1600" dirty="0">
                <a:latin typeface="+mj-lt"/>
                <a:cs typeface="Calibri" pitchFamily="34" charset="0"/>
              </a:rPr>
            </a:br>
            <a:r>
              <a:rPr lang="en-US" sz="1600" dirty="0">
                <a:latin typeface="+mj-lt"/>
                <a:cs typeface="Calibri" pitchFamily="34" charset="0"/>
              </a:rPr>
              <a:t>    }</a:t>
            </a:r>
            <a:br>
              <a:rPr lang="en-US" sz="1600" dirty="0">
                <a:latin typeface="+mj-lt"/>
                <a:cs typeface="Calibri" pitchFamily="34" charset="0"/>
              </a:rPr>
            </a:br>
            <a:r>
              <a:rPr lang="en-US" sz="1600" dirty="0">
                <a:latin typeface="+mj-lt"/>
                <a:cs typeface="Calibri" pitchFamily="34" charset="0"/>
              </a:rPr>
              <a:t>    catch (int x)  {</a:t>
            </a:r>
            <a:br>
              <a:rPr lang="en-US" sz="1600" dirty="0">
                <a:latin typeface="+mj-lt"/>
                <a:cs typeface="Calibri" pitchFamily="34" charset="0"/>
              </a:rPr>
            </a:br>
            <a:r>
              <a:rPr lang="en-US" sz="1600" dirty="0">
                <a:latin typeface="+mj-lt"/>
                <a:cs typeface="Calibri" pitchFamily="34" charset="0"/>
              </a:rPr>
              <a:t>        </a:t>
            </a:r>
            <a:r>
              <a:rPr lang="en-US" sz="1600" dirty="0" err="1">
                <a:latin typeface="+mj-lt"/>
                <a:cs typeface="Calibri" pitchFamily="34" charset="0"/>
              </a:rPr>
              <a:t>cout</a:t>
            </a:r>
            <a:r>
              <a:rPr lang="en-US" sz="1600" dirty="0">
                <a:latin typeface="+mj-lt"/>
                <a:cs typeface="Calibri" pitchFamily="34" charset="0"/>
              </a:rPr>
              <a:t> &lt;&lt; "Caught ";</a:t>
            </a:r>
            <a:br>
              <a:rPr lang="en-US" sz="1600" dirty="0">
                <a:latin typeface="+mj-lt"/>
                <a:cs typeface="Calibri" pitchFamily="34" charset="0"/>
              </a:rPr>
            </a:br>
            <a:r>
              <a:rPr lang="en-US" sz="1600" dirty="0">
                <a:latin typeface="+mj-lt"/>
                <a:cs typeface="Calibri" pitchFamily="34" charset="0"/>
              </a:rPr>
              <a:t>    }</a:t>
            </a:r>
            <a:br>
              <a:rPr lang="en-US" sz="1600" dirty="0">
                <a:latin typeface="+mj-lt"/>
                <a:cs typeface="Calibri" pitchFamily="34" charset="0"/>
              </a:rPr>
            </a:br>
            <a:r>
              <a:rPr lang="en-US" sz="1600" dirty="0">
                <a:latin typeface="+mj-lt"/>
                <a:cs typeface="Calibri" pitchFamily="34" charset="0"/>
              </a:rPr>
              <a:t>}</a:t>
            </a:r>
            <a:br>
              <a:rPr lang="en-US" sz="1600" dirty="0">
                <a:latin typeface="+mj-lt"/>
                <a:cs typeface="Calibri" pitchFamily="34" charset="0"/>
              </a:rPr>
            </a:br>
            <a:r>
              <a:rPr lang="en-US" sz="1600" dirty="0">
                <a:latin typeface="+mj-lt"/>
                <a:cs typeface="Calibri" pitchFamily="34" charset="0"/>
              </a:rPr>
              <a:t>1.‘a’ will be displayed</a:t>
            </a:r>
            <a:br>
              <a:rPr lang="en-US" sz="1600" dirty="0">
                <a:latin typeface="+mj-lt"/>
                <a:cs typeface="Calibri" pitchFamily="34" charset="0"/>
              </a:rPr>
            </a:br>
            <a:r>
              <a:rPr lang="en-US" sz="1600" dirty="0">
                <a:latin typeface="+mj-lt"/>
                <a:cs typeface="Calibri" pitchFamily="34" charset="0"/>
              </a:rPr>
              <a:t>2.Caught</a:t>
            </a:r>
            <a:br>
              <a:rPr lang="en-US" sz="1600" dirty="0">
                <a:latin typeface="+mj-lt"/>
                <a:cs typeface="Calibri" pitchFamily="34" charset="0"/>
              </a:rPr>
            </a:br>
            <a:r>
              <a:rPr lang="en-US" sz="1600" dirty="0">
                <a:latin typeface="+mj-lt"/>
                <a:cs typeface="Calibri" pitchFamily="34" charset="0"/>
              </a:rPr>
              <a:t>3.Compilation error</a:t>
            </a:r>
            <a:br>
              <a:rPr lang="en-US" sz="1600" dirty="0">
                <a:latin typeface="+mj-lt"/>
                <a:cs typeface="Calibri" pitchFamily="34" charset="0"/>
              </a:rPr>
            </a:br>
            <a:r>
              <a:rPr lang="en-US" sz="1600" dirty="0">
                <a:latin typeface="+mj-lt"/>
                <a:cs typeface="Calibri" pitchFamily="34" charset="0"/>
              </a:rPr>
              <a:t>4.</a:t>
            </a:r>
            <a:r>
              <a:rPr lang="en-US" sz="1600" dirty="0">
                <a:solidFill>
                  <a:srgbClr val="FF0000"/>
                </a:solidFill>
                <a:latin typeface="+mj-lt"/>
                <a:cs typeface="Calibri" pitchFamily="34" charset="0"/>
              </a:rPr>
              <a:t>Program terminates abnormally</a:t>
            </a:r>
            <a:br>
              <a:rPr lang="en-US" sz="1600" dirty="0">
                <a:solidFill>
                  <a:srgbClr val="FF0000"/>
                </a:solidFill>
                <a:latin typeface="+mj-lt"/>
                <a:cs typeface="Calibri" pitchFamily="34" charset="0"/>
              </a:rPr>
            </a:br>
            <a:r>
              <a:rPr lang="en-US" sz="1600" dirty="0">
                <a:latin typeface="+mj-lt"/>
              </a:rPr>
              <a:t>Note: If an exception is thrown and not caught anywhere, the program terminates abnormally.</a:t>
            </a:r>
            <a:br>
              <a:rPr lang="en-US" sz="1600" dirty="0">
                <a:latin typeface="+mj-lt"/>
              </a:rPr>
            </a:br>
            <a:endParaRPr lang="en-IN" sz="1600" dirty="0">
              <a:latin typeface="+mj-lt"/>
            </a:endParaRPr>
          </a:p>
        </p:txBody>
      </p:sp>
    </p:spTree>
    <p:extLst>
      <p:ext uri="{BB962C8B-B14F-4D97-AF65-F5344CB8AC3E}">
        <p14:creationId xmlns:p14="http://schemas.microsoft.com/office/powerpoint/2010/main" val="2732561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19100" indent="-342900">
              <a:lnSpc>
                <a:spcPct val="200000"/>
              </a:lnSpc>
              <a:buSzPts val="2400"/>
              <a:buFont typeface="Arial" pitchFamily="34" charset="0"/>
              <a:buChar char="•"/>
            </a:pPr>
            <a:r>
              <a:rPr lang="en-US" sz="2000" dirty="0">
                <a:latin typeface="Calibri" pitchFamily="34" charset="0"/>
                <a:cs typeface="Calibri" pitchFamily="34" charset="0"/>
              </a:rPr>
              <a:t>Algorithms</a:t>
            </a:r>
            <a:endParaRPr lang="en-US" sz="2000" dirty="0">
              <a:latin typeface="Calibri" panose="020F0502020204030204" pitchFamily="34" charset="0"/>
              <a:cs typeface="Calibri" panose="020F0502020204030204" pitchFamily="34" charset="0"/>
              <a:sym typeface="Calibri"/>
            </a:endParaRPr>
          </a:p>
          <a:p>
            <a:pPr marL="76200">
              <a:lnSpc>
                <a:spcPct val="200000"/>
              </a:lnSpc>
              <a:buSzPts val="2400"/>
            </a:pPr>
            <a:endParaRPr lang="en" sz="2000" dirty="0">
              <a:latin typeface="Calibri" panose="020F0502020204030204" pitchFamily="34" charset="0"/>
              <a:cs typeface="Calibri" panose="020F0502020204030204" pitchFamily="34" charset="0"/>
              <a:sym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STL provide different types of algorithms that can be implemented upon any of the container with the help of iterators. </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Thus now we don’t have to define complex algorithm instead we just use the built in functions provided by the algorithm library in STL.</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Algorithm functions provided by algorithm library works on the iterators, not on the containers. Thus one algorithm function can be used on any type of container.</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Use of algorithms from STL saves time, effort, code and are very reliable.</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There are many algorithm in algorithm library such as sorting algorithm, searching algorithm, numeric algorithm etc. Out of which we will study only sorting algorithm.</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STL Algorithms</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17826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We will be studying about two methods under Sorting Algorithms, namely:</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sort</a:t>
            </a:r>
          </a:p>
          <a:p>
            <a:pPr lvl="1"/>
            <a:endParaRPr lang="en-US" sz="1800" dirty="0">
              <a:latin typeface="Calibri" pitchFamily="34" charset="0"/>
              <a:cs typeface="Calibri" pitchFamily="34" charset="0"/>
            </a:endParaRPr>
          </a:p>
          <a:p>
            <a:pPr lvl="1"/>
            <a:r>
              <a:rPr lang="en-US" sz="1800" dirty="0" err="1">
                <a:latin typeface="Calibri" pitchFamily="34" charset="0"/>
                <a:cs typeface="Calibri" pitchFamily="34" charset="0"/>
              </a:rPr>
              <a:t>is_sorted</a:t>
            </a:r>
            <a:endParaRPr lang="en-US" sz="1800" dirty="0">
              <a:latin typeface="Calibri" pitchFamily="34" charset="0"/>
              <a:cs typeface="Calibri" pitchFamily="34" charset="0"/>
            </a:endParaRPr>
          </a:p>
          <a:p>
            <a:pPr lvl="1"/>
            <a:endParaRPr lang="en-US" sz="1800" dirty="0">
              <a:latin typeface="Calibri" pitchFamily="34" charset="0"/>
              <a:cs typeface="Calibri" pitchFamily="34" charset="0"/>
            </a:endParaRPr>
          </a:p>
          <a:p>
            <a:pPr lvl="1"/>
            <a:endParaRPr lang="en-US" sz="1800" dirty="0">
              <a:latin typeface="Calibri" pitchFamily="34" charset="0"/>
              <a:cs typeface="Calibri" pitchFamily="34" charset="0"/>
            </a:endParaRPr>
          </a:p>
          <a:p>
            <a:pPr lvl="1"/>
            <a:r>
              <a:rPr lang="en-US" sz="1800" b="1" dirty="0">
                <a:latin typeface="Calibri" pitchFamily="34" charset="0"/>
                <a:cs typeface="Calibri" pitchFamily="34" charset="0"/>
              </a:rPr>
              <a:t>Note: earlier sort() function that we learnt was working with containers. This sorting algorithm will work on </a:t>
            </a:r>
            <a:r>
              <a:rPr lang="en-US" sz="1800" b="1" dirty="0" err="1">
                <a:latin typeface="Calibri" pitchFamily="34" charset="0"/>
                <a:cs typeface="Calibri" pitchFamily="34" charset="0"/>
              </a:rPr>
              <a:t>int</a:t>
            </a:r>
            <a:r>
              <a:rPr lang="en-US" sz="1800" b="1" dirty="0">
                <a:latin typeface="Calibri" pitchFamily="34" charset="0"/>
                <a:cs typeface="Calibri" pitchFamily="34" charset="0"/>
              </a:rPr>
              <a:t>, string ,range of elements. You cannot directly apply sort function like </a:t>
            </a:r>
            <a:r>
              <a:rPr lang="en-US" sz="1800" b="1" dirty="0" err="1">
                <a:latin typeface="Calibri" pitchFamily="34" charset="0"/>
                <a:cs typeface="Calibri" pitchFamily="34" charset="0"/>
              </a:rPr>
              <a:t>list.sort</a:t>
            </a:r>
            <a:r>
              <a:rPr lang="en-US" sz="1800" b="1" dirty="0">
                <a:latin typeface="Calibri" pitchFamily="34" charset="0"/>
                <a:cs typeface="Calibri" pitchFamily="34" charset="0"/>
              </a:rPr>
              <a:t>() here.</a:t>
            </a:r>
          </a:p>
          <a:p>
            <a:pPr lvl="1"/>
            <a:endParaRPr lang="en-US" sz="1800" dirty="0">
              <a:latin typeface="Calibri" pitchFamily="34" charset="0"/>
              <a:cs typeface="Calibri" pitchFamily="34" charset="0"/>
            </a:endParaRP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Sorting Algorithm</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30748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sort method: This function of the STL, sorts the contents of the given range. </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There are two version of sort() :</a:t>
            </a:r>
          </a:p>
          <a:p>
            <a:pPr lvl="1"/>
            <a:r>
              <a:rPr lang="en-US" sz="1800" dirty="0">
                <a:latin typeface="Calibri" pitchFamily="34" charset="0"/>
                <a:cs typeface="Calibri" pitchFamily="34" charset="0"/>
              </a:rPr>
              <a:t>sort(</a:t>
            </a:r>
            <a:r>
              <a:rPr lang="en-US" sz="1800" dirty="0" err="1">
                <a:latin typeface="Calibri" pitchFamily="34" charset="0"/>
                <a:cs typeface="Calibri" pitchFamily="34" charset="0"/>
              </a:rPr>
              <a:t>start_iterator</a:t>
            </a:r>
            <a:r>
              <a:rPr lang="en-US" sz="1800" dirty="0">
                <a:latin typeface="Calibri" pitchFamily="34" charset="0"/>
                <a:cs typeface="Calibri" pitchFamily="34" charset="0"/>
              </a:rPr>
              <a:t>, </a:t>
            </a:r>
            <a:r>
              <a:rPr lang="en-US" sz="1800" dirty="0" err="1">
                <a:latin typeface="Calibri" pitchFamily="34" charset="0"/>
                <a:cs typeface="Calibri" pitchFamily="34" charset="0"/>
              </a:rPr>
              <a:t>end_iterator</a:t>
            </a:r>
            <a:r>
              <a:rPr lang="en-US" sz="1800" dirty="0">
                <a:latin typeface="Calibri" pitchFamily="34" charset="0"/>
                <a:cs typeface="Calibri" pitchFamily="34" charset="0"/>
              </a:rPr>
              <a:t> ) : sorts the range defined by iterators </a:t>
            </a:r>
            <a:r>
              <a:rPr lang="en-US" sz="1800" dirty="0" err="1">
                <a:latin typeface="Calibri" pitchFamily="34" charset="0"/>
                <a:cs typeface="Calibri" pitchFamily="34" charset="0"/>
              </a:rPr>
              <a:t>start_iterator</a:t>
            </a:r>
            <a:r>
              <a:rPr lang="en-US" sz="1800" dirty="0">
                <a:latin typeface="Calibri" pitchFamily="34" charset="0"/>
                <a:cs typeface="Calibri" pitchFamily="34" charset="0"/>
              </a:rPr>
              <a:t> and </a:t>
            </a:r>
            <a:r>
              <a:rPr lang="en-US" sz="1800" dirty="0" err="1">
                <a:latin typeface="Calibri" pitchFamily="34" charset="0"/>
                <a:cs typeface="Calibri" pitchFamily="34" charset="0"/>
              </a:rPr>
              <a:t>end_iterator</a:t>
            </a:r>
            <a:r>
              <a:rPr lang="en-US" sz="1800" dirty="0">
                <a:latin typeface="Calibri" pitchFamily="34" charset="0"/>
                <a:cs typeface="Calibri" pitchFamily="34" charset="0"/>
              </a:rPr>
              <a:t> in ascending order.</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sort(</a:t>
            </a:r>
            <a:r>
              <a:rPr lang="en-US" sz="1800" dirty="0" err="1">
                <a:latin typeface="Calibri" pitchFamily="34" charset="0"/>
                <a:cs typeface="Calibri" pitchFamily="34" charset="0"/>
              </a:rPr>
              <a:t>start_iterator</a:t>
            </a:r>
            <a:r>
              <a:rPr lang="en-US" sz="1800" dirty="0">
                <a:latin typeface="Calibri" pitchFamily="34" charset="0"/>
                <a:cs typeface="Calibri" pitchFamily="34" charset="0"/>
              </a:rPr>
              <a:t>, </a:t>
            </a:r>
            <a:r>
              <a:rPr lang="en-US" sz="1800" dirty="0" err="1">
                <a:latin typeface="Calibri" pitchFamily="34" charset="0"/>
                <a:cs typeface="Calibri" pitchFamily="34" charset="0"/>
              </a:rPr>
              <a:t>end_iterator</a:t>
            </a:r>
            <a:r>
              <a:rPr lang="en-US" sz="1800" dirty="0">
                <a:latin typeface="Calibri" pitchFamily="34" charset="0"/>
                <a:cs typeface="Calibri" pitchFamily="34" charset="0"/>
              </a:rPr>
              <a:t>, </a:t>
            </a:r>
            <a:r>
              <a:rPr lang="en-US" sz="1800" dirty="0" err="1">
                <a:latin typeface="Calibri" pitchFamily="34" charset="0"/>
                <a:cs typeface="Calibri" pitchFamily="34" charset="0"/>
              </a:rPr>
              <a:t>compare_function</a:t>
            </a:r>
            <a:r>
              <a:rPr lang="en-US" sz="1800" dirty="0">
                <a:latin typeface="Calibri" pitchFamily="34" charset="0"/>
                <a:cs typeface="Calibri" pitchFamily="34" charset="0"/>
              </a:rPr>
              <a:t>) : this also sorts the given range but you can define how the sorting should be done by </a:t>
            </a:r>
            <a:r>
              <a:rPr lang="en-US" sz="1800" dirty="0" err="1">
                <a:latin typeface="Calibri" pitchFamily="34" charset="0"/>
                <a:cs typeface="Calibri" pitchFamily="34" charset="0"/>
              </a:rPr>
              <a:t>compare_function</a:t>
            </a:r>
            <a:r>
              <a:rPr lang="en-US" sz="1800" dirty="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Sorting Algorithm</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1427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#include&lt;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lvl="1"/>
            <a:r>
              <a:rPr lang="en-US" sz="1800" dirty="0">
                <a:latin typeface="Calibri" pitchFamily="34" charset="0"/>
                <a:cs typeface="Calibri" pitchFamily="34" charset="0"/>
              </a:rPr>
              <a:t>#include&lt;algorithm&gt; //always include while using algorithm</a:t>
            </a:r>
          </a:p>
          <a:p>
            <a:pPr lvl="1"/>
            <a:r>
              <a:rPr lang="en-US" sz="1800" dirty="0">
                <a:latin typeface="Calibri" pitchFamily="34" charset="0"/>
                <a:cs typeface="Calibri" pitchFamily="34" charset="0"/>
              </a:rPr>
              <a:t>#include&lt;vector&gt;</a:t>
            </a:r>
          </a:p>
          <a:p>
            <a:pPr lvl="1"/>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lvl="1"/>
            <a:endParaRPr lang="en-US" sz="1800" dirty="0">
              <a:latin typeface="Calibri" pitchFamily="34" charset="0"/>
              <a:cs typeface="Calibri" pitchFamily="34" charset="0"/>
            </a:endParaRPr>
          </a:p>
          <a:p>
            <a:pPr lvl="1"/>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pPr lvl="1"/>
            <a:r>
              <a:rPr lang="en-US" sz="1800" dirty="0">
                <a:latin typeface="Calibri" pitchFamily="34" charset="0"/>
                <a:cs typeface="Calibri" pitchFamily="34" charset="0"/>
              </a:rPr>
              <a:t>{</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err="1">
                <a:latin typeface="Calibri" pitchFamily="34" charset="0"/>
                <a:cs typeface="Calibri" pitchFamily="34" charset="0"/>
              </a:rPr>
              <a:t>arr</a:t>
            </a:r>
            <a:r>
              <a:rPr lang="en-US" sz="1800" dirty="0">
                <a:latin typeface="Calibri" pitchFamily="34" charset="0"/>
                <a:cs typeface="Calibri" pitchFamily="34" charset="0"/>
              </a:rPr>
              <a:t>[5] = {1,5,8,4,2};</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sort(</a:t>
            </a:r>
            <a:r>
              <a:rPr lang="en-US" sz="1800" dirty="0" err="1">
                <a:latin typeface="Calibri" pitchFamily="34" charset="0"/>
                <a:cs typeface="Calibri" pitchFamily="34" charset="0"/>
              </a:rPr>
              <a:t>arr</a:t>
            </a:r>
            <a:r>
              <a:rPr lang="en-US" sz="1800" dirty="0">
                <a:latin typeface="Calibri" pitchFamily="34" charset="0"/>
                <a:cs typeface="Calibri" pitchFamily="34" charset="0"/>
              </a:rPr>
              <a:t> , arr+5);    // sorts </a:t>
            </a:r>
            <a:r>
              <a:rPr lang="en-US" sz="1800" dirty="0" err="1">
                <a:latin typeface="Calibri" pitchFamily="34" charset="0"/>
                <a:cs typeface="Calibri" pitchFamily="34" charset="0"/>
              </a:rPr>
              <a:t>arr</a:t>
            </a:r>
            <a:r>
              <a:rPr lang="en-US" sz="1800" dirty="0">
                <a:latin typeface="Calibri" pitchFamily="34" charset="0"/>
                <a:cs typeface="Calibri" pitchFamily="34" charset="0"/>
              </a:rPr>
              <a:t>[0] to </a:t>
            </a:r>
            <a:r>
              <a:rPr lang="en-US" sz="1800" dirty="0" err="1">
                <a:latin typeface="Calibri" pitchFamily="34" charset="0"/>
                <a:cs typeface="Calibri" pitchFamily="34" charset="0"/>
              </a:rPr>
              <a:t>arr</a:t>
            </a:r>
            <a:r>
              <a:rPr lang="en-US" sz="1800" dirty="0">
                <a:latin typeface="Calibri" pitchFamily="34" charset="0"/>
                <a:cs typeface="Calibri" pitchFamily="34" charset="0"/>
              </a:rPr>
              <a:t>[4] in ascending order</a:t>
            </a:r>
          </a:p>
          <a:p>
            <a:pPr lvl="1"/>
            <a:r>
              <a:rPr lang="en-US" sz="1800" dirty="0">
                <a:latin typeface="Calibri" pitchFamily="34" charset="0"/>
                <a:cs typeface="Calibri" pitchFamily="34" charset="0"/>
              </a:rPr>
              <a:t>    /* now the </a:t>
            </a:r>
            <a:r>
              <a:rPr lang="en-US" sz="1800" dirty="0" err="1">
                <a:latin typeface="Calibri" pitchFamily="34" charset="0"/>
                <a:cs typeface="Calibri" pitchFamily="34" charset="0"/>
              </a:rPr>
              <a:t>arr</a:t>
            </a:r>
            <a:r>
              <a:rPr lang="en-US" sz="1800" dirty="0">
                <a:latin typeface="Calibri" pitchFamily="34" charset="0"/>
                <a:cs typeface="Calibri" pitchFamily="34" charset="0"/>
              </a:rPr>
              <a:t> is 1,2,4,5,8  */</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for (</a:t>
            </a:r>
            <a:r>
              <a:rPr lang="en-US" sz="1800" dirty="0" err="1">
                <a:latin typeface="Calibri" pitchFamily="34" charset="0"/>
                <a:cs typeface="Calibri" pitchFamily="34" charset="0"/>
              </a:rPr>
              <a:t>int</a:t>
            </a:r>
            <a:r>
              <a:rPr lang="en-US" sz="1800" dirty="0">
                <a:latin typeface="Calibri" pitchFamily="34" charset="0"/>
                <a:cs typeface="Calibri" pitchFamily="34" charset="0"/>
              </a:rPr>
              <a:t> i=0;i&lt;5;i++)</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a:t>
            </a:r>
            <a:r>
              <a:rPr lang="en-US" sz="1800" dirty="0" err="1">
                <a:latin typeface="Calibri" pitchFamily="34" charset="0"/>
                <a:cs typeface="Calibri" pitchFamily="34" charset="0"/>
              </a:rPr>
              <a:t>arr</a:t>
            </a:r>
            <a:r>
              <a:rPr lang="en-US" sz="1800" dirty="0">
                <a:latin typeface="Calibri" pitchFamily="34" charset="0"/>
                <a:cs typeface="Calibri" pitchFamily="34" charset="0"/>
              </a:rPr>
              <a:t>[i]&lt;&lt;" ";</a:t>
            </a:r>
          </a:p>
          <a:p>
            <a:pPr lvl="1"/>
            <a:r>
              <a:rPr lang="en-US" sz="1800" dirty="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Sorting Algorithm- example 1</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65936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v1;</a:t>
            </a:r>
          </a:p>
          <a:p>
            <a:pPr lvl="1"/>
            <a:r>
              <a:rPr lang="en-US" sz="1800" dirty="0">
                <a:latin typeface="Calibri" pitchFamily="34" charset="0"/>
                <a:cs typeface="Calibri" pitchFamily="34" charset="0"/>
              </a:rPr>
              <a:t>    v1.push_back(8);</a:t>
            </a:r>
          </a:p>
          <a:p>
            <a:pPr lvl="1"/>
            <a:r>
              <a:rPr lang="en-US" sz="1800" dirty="0">
                <a:latin typeface="Calibri" pitchFamily="34" charset="0"/>
                <a:cs typeface="Calibri" pitchFamily="34" charset="0"/>
              </a:rPr>
              <a:t>    v1.push_back(4);</a:t>
            </a:r>
          </a:p>
          <a:p>
            <a:pPr lvl="1"/>
            <a:r>
              <a:rPr lang="en-US" sz="1800" dirty="0">
                <a:latin typeface="Calibri" pitchFamily="34" charset="0"/>
                <a:cs typeface="Calibri" pitchFamily="34" charset="0"/>
              </a:rPr>
              <a:t>    v1.push_back(5);</a:t>
            </a:r>
          </a:p>
          <a:p>
            <a:pPr lvl="1"/>
            <a:r>
              <a:rPr lang="en-US" sz="1800" dirty="0">
                <a:latin typeface="Calibri" pitchFamily="34" charset="0"/>
                <a:cs typeface="Calibri" pitchFamily="34" charset="0"/>
              </a:rPr>
              <a:t>    v1.push_back(1);</a:t>
            </a:r>
          </a:p>
          <a:p>
            <a:pPr lvl="1"/>
            <a:r>
              <a:rPr lang="en-US" sz="1800" dirty="0">
                <a:latin typeface="Calibri" pitchFamily="34" charset="0"/>
                <a:cs typeface="Calibri" pitchFamily="34" charset="0"/>
              </a:rPr>
              <a:t>/* now the vector v1 is 8,4,5,1 */</a:t>
            </a:r>
          </a:p>
          <a:p>
            <a:pPr lvl="1"/>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&gt;::iterator i, j;</a:t>
            </a:r>
          </a:p>
          <a:p>
            <a:pPr lvl="1"/>
            <a:r>
              <a:rPr lang="en-US" sz="1800" dirty="0">
                <a:latin typeface="Calibri" pitchFamily="34" charset="0"/>
                <a:cs typeface="Calibri" pitchFamily="34" charset="0"/>
              </a:rPr>
              <a:t>    i = v1.begin();   // i now points to beginning of the vector v1</a:t>
            </a:r>
          </a:p>
          <a:p>
            <a:pPr lvl="1"/>
            <a:r>
              <a:rPr lang="en-US" sz="1800" dirty="0">
                <a:latin typeface="Calibri" pitchFamily="34" charset="0"/>
                <a:cs typeface="Calibri" pitchFamily="34" charset="0"/>
              </a:rPr>
              <a:t>    j = v1.end();     // j now points to end of the vector v1</a:t>
            </a:r>
          </a:p>
          <a:p>
            <a:pPr lvl="1"/>
            <a:r>
              <a:rPr lang="en-US" sz="1800" dirty="0">
                <a:latin typeface="Calibri" pitchFamily="34" charset="0"/>
                <a:cs typeface="Calibri" pitchFamily="34" charset="0"/>
              </a:rPr>
              <a:t>    sort(</a:t>
            </a:r>
            <a:r>
              <a:rPr lang="en-US" sz="1800" dirty="0" err="1">
                <a:latin typeface="Calibri" pitchFamily="34" charset="0"/>
                <a:cs typeface="Calibri" pitchFamily="34" charset="0"/>
              </a:rPr>
              <a:t>i,j</a:t>
            </a:r>
            <a:r>
              <a:rPr lang="en-US" sz="1800" dirty="0">
                <a:latin typeface="Calibri" pitchFamily="34" charset="0"/>
                <a:cs typeface="Calibri" pitchFamily="34" charset="0"/>
              </a:rPr>
              <a:t>);      //sort(v1.begin() , v1.end() ) can also be used</a:t>
            </a:r>
          </a:p>
          <a:p>
            <a:pPr lvl="1"/>
            <a:r>
              <a:rPr lang="en-US" sz="1800" dirty="0">
                <a:latin typeface="Calibri" pitchFamily="34" charset="0"/>
                <a:cs typeface="Calibri" pitchFamily="34" charset="0"/>
              </a:rPr>
              <a:t>    /* now the vector v1 is 1,4,5,8 */</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pPr lvl="1"/>
            <a:r>
              <a:rPr lang="en-US" sz="1800" dirty="0">
                <a:latin typeface="Calibri" pitchFamily="34" charset="0"/>
                <a:cs typeface="Calibri" pitchFamily="34" charset="0"/>
              </a:rPr>
              <a:t>    for(i = v1.begin(); i != v1.end(); i++)  </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*i &lt;&lt;" ";   // for printing the vector</a:t>
            </a:r>
          </a:p>
          <a:p>
            <a:pPr lvl="1"/>
            <a:r>
              <a:rPr lang="en-US" sz="1800" dirty="0">
                <a:latin typeface="Calibri" pitchFamily="34" charset="0"/>
                <a:cs typeface="Calibri" pitchFamily="34" charset="0"/>
              </a:rPr>
              <a:t>    }</a:t>
            </a: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Sorting Algorithm- example 2</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8208400"/>
      </p:ext>
    </p:extLst>
  </p:cSld>
  <p:clrMapOvr>
    <a:masterClrMapping/>
  </p:clrMapOvr>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4709</TotalTime>
  <Words>2419</Words>
  <Application>Microsoft Office PowerPoint</Application>
  <PresentationFormat>On-screen Show (16:9)</PresentationFormat>
  <Paragraphs>234</Paragraphs>
  <Slides>31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Trebuchet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the true about overloading and overriding a function?   1.Function overloading is function with same name but different parameters  2.Function overriding is function with same name, same parameters and same return   type  3.Function overloading is function with same name, same parameters and different return type  4.Function overriding is function with different name but same number of parameters  a)1 &amp; 2 b)3 &amp; 4 c)1 &amp; 4 d)2 &amp; 3    </vt:lpstr>
      <vt:lpstr>What is the true about overloading and overriding a function?  1.Function overloading is function with same name but different parameters  2.Function overriding is function with same name, same parameters and same return   type  3.Function overloading is function with same name, same parameters and different return type  4.Function overriding is function with different name but same number of parameters  a)1 &amp; 2 b)3 &amp; 4 c)1 &amp; 4 d)2 &amp; 3 Answer: option A </vt:lpstr>
      <vt:lpstr>Which of the following in not true about virtual function and pure virtual function?  1.Both are members of base class and redefined by derived class  2.Base class having virtual function can’t be instantiated whereas the one with pure virtual function can be.   3.Virtual void show()=0; is a definition of pure virtual function  4.Classes with pure virtual function are known as abstract class </vt:lpstr>
      <vt:lpstr>Which of the following in not true about virtual function and pure virtual function?  1.Both are members of base class and redefined by derived class 2.Base class having virtual function can’t be instantiated whereas the one with pure virtual function can be.   3.Virtual void show()=0; is a definition of pure virtual function 4.Classes with pure virtual function are known as abstract class</vt:lpstr>
      <vt:lpstr>What are the ways to allocate memory to variables?  1.Using malloc 2.Using calloc 3.Using new   a)1 ,2 b)1,2,3 c)Only 3 d)None of the above</vt:lpstr>
      <vt:lpstr>What are the ways to allocate memory to variables?  1.Using malloc 2.Using calloc 3.Using new   a)1 ,2 b)1,2,3 c)Only 3 d)None of the above   Answer: option B</vt:lpstr>
      <vt:lpstr>Which of the following in not correct about dynamically allocated memory?   1.It is necessary to free memory allocated dynamically to avoid memory leaks 2.To allocate memory dynamically we use new operator 3.We must use delete operator to de-allocate dynamically allocated memory 4.The dynamic memory requested by our program is allocated by the system from the  memory stack</vt:lpstr>
      <vt:lpstr>Which of the following in not correct about dynamically allocated memory?  1.It is necessary to free memory allocated dynamically to avoid memory leaks 2.To allocate memory dynamically we use new operator 3.We must use delete operator to de-allocate dynamically allocated memory 4.The dynamic memory requested by our program is allocated by the system from the memory stack    Answer: option 4 . It is allocated from heap </vt:lpstr>
      <vt:lpstr>What will be the output of the following program? int main() {     try  {        throw 'a';     }     catch (int x)  {         cout &lt;&lt; "Caught ";     } } 1.‘a’ will be displayed 2.Caught 3.Compilation error 4.Program terminates abnormally</vt:lpstr>
      <vt:lpstr>What will be the output of the following program?  int main() {     try  {        throw 'a';     }     catch (int x)  {         cout &lt;&lt; "Caught ";     } } 1.‘a’ will be displayed 2.Caught 3.Compilation error 4.Program terminates abnormally Note: If an exception is thrown and not caught anywhere, the program terminates abnormally. </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Priya Kumari</cp:lastModifiedBy>
  <cp:revision>642</cp:revision>
  <dcterms:modified xsi:type="dcterms:W3CDTF">2021-05-05T21:20:51Z</dcterms:modified>
</cp:coreProperties>
</file>