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 name="Shape 9"/>
        <p:cNvGrpSpPr/>
        <p:nvPr/>
      </p:nvGrpSpPr>
      <p:grpSpPr>
        <a:xfrm>
          <a:off x="0" y="0"/>
          <a:ext cx="0" cy="0"/>
          <a:chOff x="0" y="0"/>
          <a:chExt cx="0" cy="0"/>
        </a:xfrm>
      </p:grpSpPr>
      <p:sp>
        <p:nvSpPr>
          <p:cNvPr id="10" name="Google Shape;10;p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 name="Google Shape;2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46550" y="3078328"/>
            <a:ext cx="1700400" cy="7686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Clr>
                <a:srgbClr val="000000"/>
              </a:buClr>
              <a:buSzPts val="1400"/>
              <a:buFont typeface="Arial"/>
              <a:buNone/>
            </a:pPr>
            <a:r>
              <a:rPr b="0" i="0" lang="en-US" sz="1400" u="none" cap="none" strike="noStrike">
                <a:solidFill>
                  <a:srgbClr val="FFFFFF"/>
                </a:solidFill>
                <a:latin typeface="Trebuchet MS"/>
                <a:ea typeface="Trebuchet MS"/>
                <a:cs typeface="Trebuchet MS"/>
                <a:sym typeface="Trebuchet MS"/>
              </a:rPr>
              <a:t>EditEdit</a:t>
            </a:r>
            <a:r>
              <a:rPr lang="en-US">
                <a:solidFill>
                  <a:srgbClr val="FFFFFF"/>
                </a:solidFill>
                <a:latin typeface="Trebuchet MS"/>
                <a:ea typeface="Trebuchet MS"/>
                <a:cs typeface="Trebuchet MS"/>
                <a:sym typeface="Trebuchet MS"/>
              </a:rPr>
              <a:t>By</a:t>
            </a:r>
            <a:r>
              <a:rPr b="0" i="0" lang="en-US" sz="1400" u="none" cap="none" strike="noStrike">
                <a:solidFill>
                  <a:srgbClr val="FFFFFF"/>
                </a:solidFill>
                <a:latin typeface="Trebuchet MS"/>
                <a:ea typeface="Trebuchet MS"/>
                <a:cs typeface="Trebuchet MS"/>
                <a:sym typeface="Trebuchet MS"/>
              </a:rPr>
              <a:t>MasterMaster  texttext stylesstyles</a:t>
            </a:r>
            <a:endParaRPr b="0" i="0" sz="1400" u="none" cap="none" strike="noStrike">
              <a:solidFill>
                <a:srgbClr val="000000"/>
              </a:solidFill>
              <a:latin typeface="Trebuchet MS"/>
              <a:ea typeface="Trebuchet MS"/>
              <a:cs typeface="Trebuchet MS"/>
              <a:sym typeface="Trebuchet MS"/>
            </a:endParaRPr>
          </a:p>
        </p:txBody>
      </p:sp>
      <p:pic>
        <p:nvPicPr>
          <p:cNvPr descr="Logo, company name&#10;&#10;Description automatically generated" id="60" name="Google Shape;60;p14"/>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1" name="Google Shape;61;p14"/>
          <p:cNvSpPr txBox="1"/>
          <p:nvPr/>
        </p:nvSpPr>
        <p:spPr>
          <a:xfrm>
            <a:off x="332725" y="835474"/>
            <a:ext cx="4167900" cy="80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300" u="none" cap="none" strike="noStrike">
                <a:solidFill>
                  <a:srgbClr val="FF9900"/>
                </a:solidFill>
                <a:latin typeface="Arial"/>
                <a:ea typeface="Arial"/>
                <a:cs typeface="Arial"/>
                <a:sym typeface="Arial"/>
              </a:rPr>
              <a:t>Practical Lecture : </a:t>
            </a:r>
            <a:r>
              <a:rPr lang="en-US" sz="2300">
                <a:solidFill>
                  <a:srgbClr val="FF9900"/>
                </a:solidFill>
              </a:rPr>
              <a:t>I</a:t>
            </a:r>
            <a:r>
              <a:rPr b="0" i="0" lang="en-US" sz="2300" u="none" cap="none" strike="noStrike">
                <a:solidFill>
                  <a:srgbClr val="FF9900"/>
                </a:solidFill>
                <a:latin typeface="Arial"/>
                <a:ea typeface="Arial"/>
                <a:cs typeface="Arial"/>
                <a:sym typeface="Arial"/>
              </a:rPr>
              <a:t>nheritance 2</a:t>
            </a:r>
            <a:endParaRPr b="0" i="0" sz="2300" u="none" cap="none" strike="noStrike">
              <a:solidFill>
                <a:srgbClr val="FF9900"/>
              </a:solidFill>
              <a:latin typeface="Arial"/>
              <a:ea typeface="Arial"/>
              <a:cs typeface="Arial"/>
              <a:sym typeface="Arial"/>
            </a:endParaRPr>
          </a:p>
        </p:txBody>
      </p:sp>
      <p:sp>
        <p:nvSpPr>
          <p:cNvPr id="62" name="Google Shape;62;p14"/>
          <p:cNvSpPr txBox="1"/>
          <p:nvPr/>
        </p:nvSpPr>
        <p:spPr>
          <a:xfrm>
            <a:off x="1071575" y="3118250"/>
            <a:ext cx="292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By:</a:t>
            </a:r>
            <a:endParaRPr sz="2100"/>
          </a:p>
          <a:p>
            <a:pPr indent="0" lvl="0" marL="0" rtl="0" algn="l">
              <a:spcBef>
                <a:spcPts val="0"/>
              </a:spcBef>
              <a:spcAft>
                <a:spcPts val="0"/>
              </a:spcAft>
              <a:buNone/>
            </a:pPr>
            <a:r>
              <a:rPr lang="en-US" sz="2100"/>
              <a:t>Priya Shrivastava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What is the mode of inheritance in test (derived class)? </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rollno in main()? Why? If not, then what is the solution?</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rollno in test class? Why?  If not, then what is the solution?</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marks in main()?</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29" name="Google Shape;129;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Few Questions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2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What is the mode of inheritance in test (derived class)? </a:t>
            </a:r>
            <a:endParaRPr/>
          </a:p>
          <a:p>
            <a:pPr indent="-285750" lvl="7"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Calibri"/>
                <a:ea typeface="Calibri"/>
                <a:cs typeface="Calibri"/>
                <a:sym typeface="Calibri"/>
              </a:rPr>
              <a:t>public</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rollno in main()? If not, then what is the solution?</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Calibri"/>
                <a:ea typeface="Calibri"/>
                <a:cs typeface="Calibri"/>
                <a:sym typeface="Calibri"/>
              </a:rPr>
              <a:t>No. because it is private member of student, not accessible outside class. Make it public or access using public methods.</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rollno in test class? If not, then what is the solution?</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Calibri"/>
                <a:ea typeface="Calibri"/>
                <a:cs typeface="Calibri"/>
                <a:sym typeface="Calibri"/>
              </a:rPr>
              <a:t>No. because it is private member of student, not accessible outside class, not even derived class.  Solution is to make it public or access using public methods.</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Can we access marks in main()?</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FF0000"/>
                </a:solidFill>
                <a:latin typeface="Calibri"/>
                <a:ea typeface="Calibri"/>
                <a:cs typeface="Calibri"/>
                <a:sym typeface="Calibri"/>
              </a:rPr>
              <a:t>No. because it is private member of test, not accessible outside class. Make it public or access using public methods.  Here we can access it using method display().</a:t>
            </a:r>
            <a:endParaRPr b="0" i="0" sz="1800" u="none" cap="none" strike="noStrike">
              <a:solidFill>
                <a:srgbClr val="FF0000"/>
              </a:solidFill>
              <a:latin typeface="Calibri"/>
              <a:ea typeface="Calibri"/>
              <a:cs typeface="Calibri"/>
              <a:sym typeface="Calibri"/>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6" name="Google Shape;136;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Few Questions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5"/>
          <p:cNvSpPr txBox="1"/>
          <p:nvPr/>
        </p:nvSpPr>
        <p:spPr>
          <a:xfrm>
            <a:off x="9585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FF0000"/>
                </a:solidFill>
                <a:latin typeface="Calibri"/>
                <a:ea typeface="Calibri"/>
                <a:cs typeface="Calibri"/>
                <a:sym typeface="Calibri"/>
              </a:rPr>
              <a:t>public</a:t>
            </a:r>
            <a:r>
              <a:rPr b="0" i="0" lang="en-US" sz="1800" u="none" cap="none" strike="noStrike">
                <a:solidFill>
                  <a:srgbClr val="FF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43" name="Google Shape;143;p25"/>
          <p:cNvSpPr txBox="1"/>
          <p:nvPr/>
        </p:nvSpPr>
        <p:spPr>
          <a:xfrm>
            <a:off x="389700" y="122852"/>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//accessible here as public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"&lt;&lt;t1.rollno&lt;&lt;" Marks = "&lt;&lt;t1.marks&lt;&lt;endl;</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 //not required now</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0" name="Google Shape;150;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Then what is the solution: how to make base class members accessible in derived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Answer is using by making them 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b="0" i="0" sz="1800" u="none" cap="none" strike="noStrike">
              <a:solidFill>
                <a:srgbClr val="000000"/>
              </a:solidFill>
              <a:latin typeface="Calibri"/>
              <a:ea typeface="Calibri"/>
              <a:cs typeface="Calibri"/>
              <a:sym typeface="Calibri"/>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7" name="Google Shape;157;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a:t>
            </a:r>
            <a:r>
              <a:rPr b="1" lang="en-US" sz="2400">
                <a:solidFill>
                  <a:srgbClr val="FFFFFF"/>
                </a:solidFill>
                <a:latin typeface="Calibri"/>
                <a:ea typeface="Calibri"/>
                <a:cs typeface="Calibri"/>
                <a:sym typeface="Calibri"/>
              </a:rPr>
              <a:t>accessible</a:t>
            </a:r>
            <a:r>
              <a:rPr b="1" i="0" lang="en-US" sz="2400" u="none" cap="none" strike="noStrike">
                <a:solidFill>
                  <a:srgbClr val="FFFFFF"/>
                </a:solidFill>
                <a:latin typeface="Calibri"/>
                <a:ea typeface="Calibri"/>
                <a:cs typeface="Calibri"/>
                <a:sym typeface="Calibri"/>
              </a:rPr>
              <a:t> in derived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8"/>
          <p:cNvSpPr txBox="1"/>
          <p:nvPr/>
        </p:nvSpPr>
        <p:spPr>
          <a:xfrm>
            <a:off x="9585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64" name="Google Shape;164;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protected members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 accessible here as protected in base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Rollno=1</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1" name="Google Shape;171;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8" name="Google Shape;178;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Modes of inheritance impact the members </a:t>
            </a:r>
            <a:endParaRPr b="1" i="0" sz="2400" u="none" cap="none" strike="noStrike">
              <a:solidFill>
                <a:srgbClr val="FFFFFF"/>
              </a:solidFill>
              <a:latin typeface="Calibri"/>
              <a:ea typeface="Calibri"/>
              <a:cs typeface="Calibri"/>
              <a:sym typeface="Calibri"/>
            </a:endParaRPr>
          </a:p>
        </p:txBody>
      </p:sp>
      <p:pic>
        <p:nvPicPr>
          <p:cNvPr id="179" name="Google Shape;179;p30"/>
          <p:cNvPicPr preferRelativeResize="0"/>
          <p:nvPr/>
        </p:nvPicPr>
        <p:blipFill rotWithShape="1">
          <a:blip r:embed="rId3">
            <a:alphaModFix/>
          </a:blip>
          <a:srcRect b="35194" l="7926" r="42877" t="26723"/>
          <a:stretch/>
        </p:blipFill>
        <p:spPr>
          <a:xfrm>
            <a:off x="162083" y="839972"/>
            <a:ext cx="8697272" cy="37851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31"/>
          <p:cNvSpPr txBox="1"/>
          <p:nvPr/>
        </p:nvSpPr>
        <p:spPr>
          <a:xfrm>
            <a:off x="9585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members </a:t>
            </a:r>
            <a:r>
              <a:rPr b="0" i="0" lang="en-US" sz="1800" u="none" cap="none" strike="noStrik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members:  </a:t>
            </a:r>
            <a:r>
              <a:rPr b="0" i="0" lang="en-US" sz="1800" u="none" cap="none" strike="noStrik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6" name="Google Shape;186;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Impact on members of 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32"/>
          <p:cNvSpPr txBox="1"/>
          <p:nvPr/>
        </p:nvSpPr>
        <p:spPr>
          <a:xfrm>
            <a:off x="9585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private: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z;</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 : </a:t>
            </a:r>
            <a:r>
              <a:rPr b="1" i="0" lang="en-US" sz="1800" u="none" cap="none" strike="noStrike">
                <a:solidFill>
                  <a:srgbClr val="000000"/>
                </a:solidFill>
                <a:latin typeface="Times New Roman"/>
                <a:ea typeface="Times New Roman"/>
                <a:cs typeface="Times New Roman"/>
                <a:sym typeface="Times New Roman"/>
              </a:rPr>
              <a:t>public</a:t>
            </a:r>
            <a:r>
              <a:rPr b="0" i="0" lang="en-US" sz="1800" u="none" cap="none" strike="noStrike">
                <a:solidFill>
                  <a:srgbClr val="000000"/>
                </a:solidFill>
                <a:latin typeface="Times New Roman"/>
                <a:ea typeface="Times New Roman"/>
                <a:cs typeface="Times New Roman"/>
                <a:sym typeface="Times New Roman"/>
              </a:rPr>
              <a: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public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Calibri"/>
              <a:ea typeface="Calibri"/>
              <a:cs typeface="Calibri"/>
              <a:sym typeface="Calibri"/>
            </a:endParaRPr>
          </a:p>
        </p:txBody>
      </p:sp>
      <p:sp>
        <p:nvSpPr>
          <p:cNvPr id="193" name="Google Shape;19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1800" u="none" cap="none" strike="noStrike">
                <a:solidFill>
                  <a:srgbClr val="000000"/>
                </a:solidFill>
                <a:latin typeface="Calibri"/>
                <a:ea typeface="Calibri"/>
                <a:cs typeface="Calibri"/>
                <a:sym typeface="Calibri"/>
              </a:rPr>
              <a:t>Let’s take a quick recap of previous lecture – </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1800" u="none" cap="none" strike="noStrike">
                <a:solidFill>
                  <a:srgbClr val="000000"/>
                </a:solidFill>
                <a:latin typeface="Calibri"/>
                <a:ea typeface="Calibri"/>
                <a:cs typeface="Calibri"/>
                <a:sym typeface="Calibri"/>
              </a:rPr>
              <a:t>Inheritance basics – base class , </a:t>
            </a:r>
            <a:r>
              <a:rPr lang="en-US" sz="1800">
                <a:latin typeface="Calibri"/>
                <a:ea typeface="Calibri"/>
                <a:cs typeface="Calibri"/>
                <a:sym typeface="Calibri"/>
              </a:rPr>
              <a:t>derived</a:t>
            </a:r>
            <a:r>
              <a:rPr b="0" i="0" lang="en-US" sz="1800" u="none" cap="none" strike="noStrike">
                <a:solidFill>
                  <a:srgbClr val="000000"/>
                </a:solidFill>
                <a:latin typeface="Calibri"/>
                <a:ea typeface="Calibri"/>
                <a:cs typeface="Calibri"/>
                <a:sym typeface="Calibri"/>
              </a:rPr>
              <a:t> class</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1800" u="none" cap="none" strike="noStrike">
                <a:solidFill>
                  <a:srgbClr val="000000"/>
                </a:solidFill>
                <a:latin typeface="Calibri"/>
                <a:ea typeface="Calibri"/>
                <a:cs typeface="Calibri"/>
                <a:sym typeface="Calibri"/>
              </a:rPr>
              <a:t>Type of inheritance- 	simple, multi-level, multiple and hierarchical</a:t>
            </a:r>
            <a:endParaRPr/>
          </a:p>
        </p:txBody>
      </p:sp>
      <p:sp>
        <p:nvSpPr>
          <p:cNvPr id="68" name="Google Shape;68;p15"/>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5"/>
          <p:cNvSpPr txBox="1"/>
          <p:nvPr/>
        </p:nvSpPr>
        <p:spPr>
          <a:xfrm>
            <a:off x="127591" y="14350"/>
            <a:ext cx="4157330" cy="5322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Quick Recap</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33"/>
          <p:cNvSpPr txBox="1"/>
          <p:nvPr/>
        </p:nvSpPr>
        <p:spPr>
          <a:xfrm>
            <a:off x="9585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C : </a:t>
            </a:r>
            <a:r>
              <a:rPr b="1" i="0" lang="en-US" sz="1800" u="none" cap="none" strike="noStrike">
                <a:solidFill>
                  <a:srgbClr val="000000"/>
                </a:solidFill>
                <a:latin typeface="Times New Roman"/>
                <a:ea typeface="Times New Roman"/>
                <a:cs typeface="Times New Roman"/>
                <a:sym typeface="Times New Roman"/>
              </a:rPr>
              <a:t>protected </a:t>
            </a:r>
            <a:r>
              <a:rPr b="0" i="0" lang="en-US" sz="1800" u="none" cap="none" strike="noStrike">
                <a:solidFill>
                  <a:srgbClr val="000000"/>
                </a:solidFill>
                <a:latin typeface="Times New Roman"/>
                <a:ea typeface="Times New Roman"/>
                <a:cs typeface="Times New Roman"/>
                <a:sym typeface="Times New Roman"/>
              </a:rPr>
              <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protected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D : </a:t>
            </a:r>
            <a:r>
              <a:rPr b="1" i="0" lang="en-US" sz="1800" u="none" cap="none" strike="noStrike">
                <a:solidFill>
                  <a:srgbClr val="000000"/>
                </a:solidFill>
                <a:latin typeface="Times New Roman"/>
                <a:ea typeface="Times New Roman"/>
                <a:cs typeface="Times New Roman"/>
                <a:sym typeface="Times New Roman"/>
              </a:rPr>
              <a:t>private</a:t>
            </a:r>
            <a:r>
              <a:rPr b="0" i="0" lang="en-US" sz="1800" u="none" cap="none" strike="noStrike">
                <a:solidFill>
                  <a:srgbClr val="000000"/>
                </a:solidFill>
                <a:latin typeface="Times New Roman"/>
                <a:ea typeface="Times New Roman"/>
                <a:cs typeface="Times New Roman"/>
                <a:sym typeface="Times New Roman"/>
              </a:rPr>
              <a:t> A    // private' is default for classes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x is private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y is private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z is not accessible from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Calibri"/>
              <a:ea typeface="Calibri"/>
              <a:cs typeface="Calibri"/>
              <a:sym typeface="Calibri"/>
            </a:endParaRPr>
          </a:p>
        </p:txBody>
      </p:sp>
      <p:sp>
        <p:nvSpPr>
          <p:cNvPr id="200" name="Google Shape;200;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7" name="Google Shape;207;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b="0" i="0" sz="1800" u="none" cap="none" strike="noStrike">
              <a:solidFill>
                <a:srgbClr val="FF0000"/>
              </a:solidFill>
              <a:latin typeface="Calibri"/>
              <a:ea typeface="Calibri"/>
              <a:cs typeface="Calibri"/>
              <a:sym typeface="Calibri"/>
            </a:endParaRPr>
          </a:p>
        </p:txBody>
      </p:sp>
      <p:sp>
        <p:nvSpPr>
          <p:cNvPr id="214" name="Google Shape;214;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{a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Derived1:  protected  Base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protected: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21" name="Google Shape;221;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Predict the error/ 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Derived2:  private Derived 1</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DerivedDerived: public Derived2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show()  {   cout &lt;&lt; a &lt;&lt;endl&lt;&lt;b&lt;&lt;endl&lt;&lt;c;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d.show();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28" name="Google Shape;228;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Predict the error/output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3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 In member function ‘void DerivedDerived::show()’:</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main.cpp:28:30: error: ‘int Base::a’ is protected within this context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void show()  {   cout &lt;&lt; a &lt;&lt;endl&lt;&lt;b&lt;&lt;endl&lt;&lt;c;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main.cpp:7:9: note: declared protected here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main.cpp:28:40: error: ‘int Derived1::b’ is protected within this context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void show()  {   cout &lt;&lt; a &lt;&lt;endl&lt;&lt;b&lt;&lt;endl&lt;&lt;c;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main.cpp:15:9: note: declared protected here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main.cpp:28:49: error: ‘int Derived2::c’ is private within this context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void show()  {   cout &lt;&lt; a &lt;&lt;endl&lt;&lt;b&lt;&lt;endl&lt;&lt;c; }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main.cpp:22:9: note: declared private here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int c;</a:t>
            </a:r>
            <a:endParaRPr/>
          </a:p>
        </p:txBody>
      </p:sp>
      <p:sp>
        <p:nvSpPr>
          <p:cNvPr id="235" name="Google Shape;235;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Predict the error/output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3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two classes Cuboid and CubiodVol. Cuboid  with three data fields-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a:t>
            </a:r>
            <a:r>
              <a:rPr b="0" i="1" lang="en-US" sz="1600" u="none" cap="none" strike="noStrike">
                <a:solidFill>
                  <a:srgbClr val="000000"/>
                </a:solidFill>
                <a:latin typeface="Arial"/>
                <a:ea typeface="Arial"/>
                <a:cs typeface="Arial"/>
                <a:sym typeface="Arial"/>
              </a:rPr>
              <a:t>int</a:t>
            </a:r>
            <a:r>
              <a:rPr b="0" i="0" lang="en-US" sz="1600" u="none" cap="none" strike="noStrike">
                <a:solidFill>
                  <a:srgbClr val="000000"/>
                </a:solidFill>
                <a:latin typeface="Arial"/>
                <a:ea typeface="Arial"/>
                <a:cs typeface="Arial"/>
                <a:sym typeface="Arial"/>
              </a:rPr>
              <a:t> types. The class should have d</a:t>
            </a:r>
            <a:r>
              <a:rPr b="0" i="1" lang="en-US" sz="1600" u="none" cap="none" strike="noStrike">
                <a:solidFill>
                  <a:srgbClr val="000000"/>
                </a:solidFill>
                <a:latin typeface="Arial"/>
                <a:ea typeface="Arial"/>
                <a:cs typeface="Arial"/>
                <a:sym typeface="Arial"/>
              </a:rPr>
              <a:t>isplay() </a:t>
            </a:r>
            <a:r>
              <a:rPr b="0" i="0" lang="en-US" sz="1600" u="none" cap="none" strike="noStrike">
                <a:solidFill>
                  <a:srgbClr val="000000"/>
                </a:solidFill>
                <a:latin typeface="Arial"/>
                <a:ea typeface="Arial"/>
                <a:cs typeface="Arial"/>
                <a:sym typeface="Arial"/>
              </a:rPr>
              <a:t>method, to print the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separated by space. The</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is derived from Cuboid class. The class should have </a:t>
            </a:r>
            <a:r>
              <a:rPr b="0" i="1" lang="en-US" sz="1600" u="none" cap="none" strike="noStrike">
                <a:solidFill>
                  <a:srgbClr val="000000"/>
                </a:solidFill>
                <a:latin typeface="Arial"/>
                <a:ea typeface="Arial"/>
                <a:cs typeface="Arial"/>
                <a:sym typeface="Arial"/>
              </a:rPr>
              <a:t>read_input()</a:t>
            </a:r>
            <a:r>
              <a:rPr b="0" i="0" lang="en-US" sz="1600" u="none" cap="none" strike="noStrike">
                <a:solidFill>
                  <a:srgbClr val="000000"/>
                </a:solidFill>
                <a:latin typeface="Arial"/>
                <a:ea typeface="Arial"/>
                <a:cs typeface="Arial"/>
                <a:sym typeface="Arial"/>
              </a:rPr>
              <a:t> method, to read the values of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The </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should also the </a:t>
            </a:r>
            <a:r>
              <a:rPr b="0" i="1" lang="en-US" sz="1600" u="none" cap="none" strike="noStrike">
                <a:solidFill>
                  <a:srgbClr val="000000"/>
                </a:solidFill>
                <a:latin typeface="Arial"/>
                <a:ea typeface="Arial"/>
                <a:cs typeface="Arial"/>
                <a:sym typeface="Arial"/>
              </a:rPr>
              <a:t>displayVol()</a:t>
            </a:r>
            <a:r>
              <a:rPr b="0" i="0" lang="en-US" sz="1600" u="none" cap="none" strike="noStrike">
                <a:solidFill>
                  <a:srgbClr val="000000"/>
                </a:solidFill>
                <a:latin typeface="Arial"/>
                <a:ea typeface="Arial"/>
                <a:cs typeface="Arial"/>
                <a:sym typeface="Arial"/>
              </a:rPr>
              <a:t> method to print the volume of the Cuboid ( length * width * height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expected: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length = 12, width = 10 and height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Volume of the cuboid is = ( length * width * height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12 * 10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240</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42" name="Google Shape;242;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4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Use the concept of multi-level inheritance. Create a class student with roll number as a member. Create 2 classes: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Test: containing the marks of a student in 5 subjects inheriting class student ( having roll number of the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49" name="Google Shape;249;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4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56" name="Google Shape;256;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4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Earlier we have discussed </a:t>
            </a:r>
            <a:r>
              <a:rPr b="1" i="0" lang="en-US" sz="1600" u="none" cap="none" strike="noStrike">
                <a:solidFill>
                  <a:srgbClr val="000000"/>
                </a:solidFill>
                <a:latin typeface="Arial"/>
                <a:ea typeface="Arial"/>
                <a:cs typeface="Arial"/>
                <a:sym typeface="Arial"/>
              </a:rPr>
              <a:t>function overloading</a:t>
            </a:r>
            <a:r>
              <a:rPr b="0" i="0" lang="en-US" sz="1600" u="none" cap="none" strike="noStrike">
                <a:solidFill>
                  <a:srgbClr val="000000"/>
                </a:solidFill>
                <a:latin typeface="Arial"/>
                <a:ea typeface="Arial"/>
                <a:cs typeface="Arial"/>
                <a:sym typeface="Arial"/>
              </a:rPr>
              <a:t> where same function takes various forms.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name is same , but the parameter list changes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Now let is see the concept of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b="1" i="0" lang="en-US" sz="1600" u="none" cap="none" strike="noStrike">
                <a:solidFill>
                  <a:srgbClr val="000000"/>
                </a:solidFill>
                <a:latin typeface="Arial"/>
                <a:ea typeface="Arial"/>
                <a:cs typeface="Arial"/>
                <a:sym typeface="Arial"/>
              </a:rPr>
              <a:t>function overriding</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in derived class overrides the function in base class.</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Access Overriding member functions using :: -another way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It is the redefinition of base class function in its derived class with same signature i.e return type and parameters.</a:t>
            </a: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63" name="Google Shape;263;p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Access specifier (private, protected, public) , Protected members</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Modes (private, protected, public inheritance)</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Overriding member functions, </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Order of execution of constructors and destructors, </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Resolving ambiguities in inheritance, </a:t>
            </a:r>
            <a:endParaRPr/>
          </a:p>
          <a:p>
            <a:pPr indent="-381000" lvl="0" marL="457200" marR="0" rtl="0" algn="l">
              <a:lnSpc>
                <a:spcPct val="200000"/>
              </a:lnSpc>
              <a:spcBef>
                <a:spcPts val="0"/>
              </a:spcBef>
              <a:spcAft>
                <a:spcPts val="0"/>
              </a:spcAft>
              <a:buClr>
                <a:srgbClr val="000000"/>
              </a:buClr>
              <a:buSzPts val="2400"/>
              <a:buFont typeface="Calibri"/>
              <a:buChar char="●"/>
            </a:pPr>
            <a:r>
              <a:rPr b="0" i="0" lang="en-US" sz="2000" u="none" cap="none" strike="noStrike">
                <a:solidFill>
                  <a:srgbClr val="000000"/>
                </a:solidFill>
                <a:latin typeface="Calibri"/>
                <a:ea typeface="Calibri"/>
                <a:cs typeface="Calibri"/>
                <a:sym typeface="Calibri"/>
              </a:rPr>
              <a:t>Virtual base class.</a:t>
            </a:r>
            <a:endParaRPr b="0" i="0" sz="2000" u="none" cap="none" strike="noStrike">
              <a:solidFill>
                <a:srgbClr val="000000"/>
              </a:solidFill>
              <a:latin typeface="Calibri"/>
              <a:ea typeface="Calibri"/>
              <a:cs typeface="Calibri"/>
              <a:sym typeface="Calibri"/>
            </a:endParaRPr>
          </a:p>
        </p:txBody>
      </p:sp>
      <p:sp>
        <p:nvSpPr>
          <p:cNvPr id="76" name="Google Shape;76;p16"/>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78" name="Google Shape;78;p16"/>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4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"Base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Derived : public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"Derived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70" name="Google Shape;270;p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4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base1;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base1.print();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Base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Had we called the print() function from an object of the Base class, the function would not have been overridden.</a:t>
            </a:r>
            <a:endParaRPr b="0" i="0" sz="1600" u="none" cap="none" strike="noStrike">
              <a:solidFill>
                <a:srgbClr val="000000"/>
              </a:solidFill>
              <a:latin typeface="Arial"/>
              <a:ea typeface="Arial"/>
              <a:cs typeface="Arial"/>
              <a:sym typeface="Arial"/>
            </a:endParaRPr>
          </a:p>
        </p:txBody>
      </p:sp>
      <p:sp>
        <p:nvSpPr>
          <p:cNvPr id="277" name="Google Shape;277;p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4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Derived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b="0" i="0" sz="1600" u="none" cap="none" strike="noStrike">
              <a:solidFill>
                <a:srgbClr val="000000"/>
              </a:solidFill>
              <a:latin typeface="Arial"/>
              <a:ea typeface="Arial"/>
              <a:cs typeface="Arial"/>
              <a:sym typeface="Arial"/>
            </a:endParaRPr>
          </a:p>
        </p:txBody>
      </p:sp>
      <p:sp>
        <p:nvSpPr>
          <p:cNvPr id="284" name="Google Shape;284;p4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0" name="Google Shape;290;p4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Consider above Base and Derived class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 derived2;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access print() function of the Base class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derived2.Base::print();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Derived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base class function can be accessed using scope resolution operator. </a:t>
            </a:r>
            <a:endParaRPr/>
          </a:p>
        </p:txBody>
      </p:sp>
      <p:sp>
        <p:nvSpPr>
          <p:cNvPr id="291" name="Google Shape;291;p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4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"Base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Derived : public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"Derived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r>
              <a:rPr b="1" i="0" lang="en-US" sz="1600" u="none" cap="none" strike="noStrike">
                <a:solidFill>
                  <a:srgbClr val="000000"/>
                </a:solidFill>
                <a:latin typeface="Arial"/>
                <a:ea typeface="Arial"/>
                <a:cs typeface="Arial"/>
                <a:sym typeface="Arial"/>
              </a:rPr>
              <a:t>Base::print(); //call overridden function</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98" name="Google Shape;298;p47"/>
          <p:cNvSpPr txBox="1"/>
          <p:nvPr/>
        </p:nvSpPr>
        <p:spPr>
          <a:xfrm>
            <a:off x="389700" y="92375"/>
            <a:ext cx="8403426"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 -another way</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4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Consider above Base and Derived class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 derived2;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Derived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Notice the code Base::print();, which calls the overridden function inside the Derived class.</a:t>
            </a:r>
            <a:endParaRPr b="0" i="0" sz="1600" u="none" cap="none" strike="noStrike">
              <a:solidFill>
                <a:srgbClr val="000000"/>
              </a:solidFill>
              <a:latin typeface="Arial"/>
              <a:ea typeface="Arial"/>
              <a:cs typeface="Arial"/>
              <a:sym typeface="Arial"/>
            </a:endParaRPr>
          </a:p>
        </p:txBody>
      </p:sp>
      <p:sp>
        <p:nvSpPr>
          <p:cNvPr id="305" name="Google Shape;305;p4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 -another way</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4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A {  	public : fun();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 {		public : fun();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 a;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B b;</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line 3 - call fun() that belongs to base class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What is the correct way to call a overridden base class function from main() at line 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a.fun();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b.fun();</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b.A::fun();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a.B::fun();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12" name="Google Shape;312;p49"/>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5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A {  	public : fun();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 {		public : fun();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 a;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B b;</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line 3 - call fun() that belongs to base class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What is the correct way to call a overridden base class function from main() at line 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a.fun();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b.fun();</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b.A::fun();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a.B::fun();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Answer: option C</a:t>
            </a:r>
            <a:endParaRPr/>
          </a:p>
        </p:txBody>
      </p:sp>
      <p:sp>
        <p:nvSpPr>
          <p:cNvPr id="319" name="Google Shape;319;p50"/>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5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What is the true about overloading and overriding a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overloading is function with same name but different parameters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overriding is function with same name, same parameters and same return type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overloading is function with same name, same parameters and different return type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overriding is function with different name but same number of parameters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2</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3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2 &amp; 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26" name="Google Shape;326;p51"/>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5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What is the true about overloading and overriding a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overloading is function with same name but different parameters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overriding is function with same name, same parameters and same return type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overloading is function with same name, same parameters and different return type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Function overriding is function with different name but same number of parameters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2</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3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2 &amp; 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Answer: option A</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33" name="Google Shape;333;p52"/>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17"/>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86" name="Google Shape;86;p17"/>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87" name="Google Shape;87;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p:nvPr/>
        </p:nvSpPr>
        <p:spPr>
          <a:xfrm>
            <a:off x="0" y="-10633"/>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5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What is the true about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It is function with same name , but it can differ in parameter list and types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It can only be implemented using inheritance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It is the function with same name , same parameter list and same return type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It is same as function overloading except function name is different in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2</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3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1 &amp; 4</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2 &amp; 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Answer: option D</a:t>
            </a:r>
            <a:endParaRPr b="0" i="0" sz="1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40" name="Google Shape;340;p53"/>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p:nvPr/>
        </p:nvSpPr>
        <p:spPr>
          <a:xfrm>
            <a:off x="0" y="21266"/>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54"/>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47" name="Google Shape;347;p54"/>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
        <p:nvSpPr>
          <p:cNvPr id="348" name="Google Shape;348;p5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54"/>
          <p:cNvSpPr txBox="1"/>
          <p:nvPr/>
        </p:nvSpPr>
        <p:spPr>
          <a:xfrm>
            <a:off x="2349796" y="1275909"/>
            <a:ext cx="4432091"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FF0000"/>
                </a:solidFill>
                <a:highlight>
                  <a:srgbClr val="C0C0C0"/>
                </a:highlight>
                <a:latin typeface="Calibri"/>
                <a:ea typeface="Calibri"/>
                <a:cs typeface="Calibri"/>
                <a:sym typeface="Calibri"/>
              </a:rPr>
              <a:t>Any Questions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55" name="Google Shape;355;p55"/>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1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 Class</a:t>
            </a:r>
            <a:r>
              <a:rPr b="0" i="0" lang="en-US" sz="1800" u="none" cap="none" strike="noStrike">
                <a:solidFill>
                  <a:srgbClr val="000000"/>
                </a:solidFill>
                <a:latin typeface="Calibri"/>
                <a:ea typeface="Calibri"/>
                <a:cs typeface="Calibri"/>
                <a:sym typeface="Calibri"/>
              </a:rPr>
              <a:t>: The class that inherits properties from another class is called Sub class or Derived Class.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Super Class</a:t>
            </a:r>
            <a:r>
              <a:rPr b="0" i="0" lang="en-US" sz="1800" u="none" cap="none" strike="noStrike">
                <a:solidFill>
                  <a:srgbClr val="000000"/>
                </a:solidFill>
                <a:latin typeface="Calibri"/>
                <a:ea typeface="Calibri"/>
                <a:cs typeface="Calibri"/>
                <a:sym typeface="Calibri"/>
              </a:rPr>
              <a:t>: The class whose properties are inherited by sub class is called Base Class or Super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Why inheritance</a:t>
            </a:r>
            <a:r>
              <a:rPr b="0" i="0" lang="en-US" sz="1800" u="none" cap="none" strike="noStrike">
                <a:solidFill>
                  <a:srgbClr val="000000"/>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Consider a group of vehicles. You need to create classes for Bus, Car and Truck. The methods fuelAmount(), capacity(), applyBrakes() will be same for all of the three classes. If we create these classes avoiding inheritance then we have to write all of these functions in each of the three classes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 there will be duplication of same code 3 times. This increases the chances of error and data redundancy. To avoid this type of situation, inheritance is used.</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If we create a class Vehicle and write these three functions in it and inherit the rest of the classes from the vehicle class</a:t>
            </a:r>
            <a:endParaRPr/>
          </a:p>
        </p:txBody>
      </p:sp>
      <p:sp>
        <p:nvSpPr>
          <p:cNvPr id="94" name="Google Shape;94;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Quick recap</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1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creating a sub-class which is inherited from the base class we have to follow the below syntax.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subclass_name : access_mode base_class_name</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subclass</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Here, subclass_name is the name of the sub class.</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access_mode is the mode in which you want to inherit this sub class for example: public, private etc.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01" name="Google Shape;101;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Implementing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mode</a:t>
            </a:r>
            <a:r>
              <a:rPr b="0" i="0" lang="en-US" sz="1800" u="none" cap="none" strike="noStrik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mode</a:t>
            </a:r>
            <a:r>
              <a:rPr b="0" i="0" lang="en-US" sz="1800" u="none" cap="none" strike="noStrik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mode</a:t>
            </a:r>
            <a:r>
              <a:rPr b="0" i="0" lang="en-US" sz="1800" u="none" cap="none" strike="noStrik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08" name="Google Shape;108;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1"/>
          <p:cNvSpPr txBox="1"/>
          <p:nvPr/>
        </p:nvSpPr>
        <p:spPr>
          <a:xfrm>
            <a:off x="-43445" y="63689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  //here  public is mode of inheritance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15" name="Google Shape;115;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revisited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//not accessible here as private in base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22" name="Google Shape;122;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