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92D7-AB65-4861-8119-6C65BD00A7FD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909E-1F62-4EBF-AA68-CCD15EF4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CSS(</a:t>
            </a:r>
            <a:r>
              <a:rPr lang="en-US" b="1" dirty="0"/>
              <a:t>Cascading Style </a:t>
            </a:r>
            <a:r>
              <a:rPr lang="en-US" b="1" dirty="0" smtClean="0"/>
              <a:t>Sheets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Child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similar </a:t>
            </a:r>
            <a:r>
              <a:rPr lang="en-US" dirty="0"/>
              <a:t>to descendants but have different </a:t>
            </a:r>
            <a:r>
              <a:rPr lang="en-US" dirty="0" smtClean="0"/>
              <a:t>functionality.</a:t>
            </a:r>
          </a:p>
          <a:p>
            <a:pPr>
              <a:buNone/>
            </a:pPr>
            <a:r>
              <a:rPr lang="en-US" dirty="0" smtClean="0"/>
              <a:t>	body </a:t>
            </a:r>
            <a:r>
              <a:rPr lang="en-US" dirty="0"/>
              <a:t>&gt; p { </a:t>
            </a:r>
          </a:p>
          <a:p>
            <a:pPr>
              <a:buNone/>
            </a:pPr>
            <a:r>
              <a:rPr lang="en-US" dirty="0" smtClean="0"/>
              <a:t>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rule will render all the paragraphs in black if they are a direct child of the &lt;body&gt; element</a:t>
            </a:r>
            <a:r>
              <a:rPr lang="en-US" dirty="0" smtClean="0"/>
              <a:t>.</a:t>
            </a:r>
          </a:p>
          <a:p>
            <a:r>
              <a:rPr lang="en-US" dirty="0"/>
              <a:t>Other paragraphs put inside other elements like &lt;div&gt; or &lt;td&gt; would not have any effect of this rule.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Attribute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also apply styles to HTML elements with particular attributes.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input[type</a:t>
            </a:r>
            <a:r>
              <a:rPr lang="en-US" dirty="0"/>
              <a:t>="text"]{ </a:t>
            </a:r>
          </a:p>
          <a:p>
            <a:pPr>
              <a:buNone/>
            </a:pPr>
            <a:r>
              <a:rPr lang="en-US" dirty="0" smtClean="0"/>
              <a:t>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The advantage to this method is that the &lt;input type="submit" /&gt; element is unaffected, and the color applied only to the desired text fields.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lang</a:t>
            </a:r>
            <a:r>
              <a:rPr lang="en-US" dirty="0"/>
              <a:t>] - Selects all paragraph elements with a </a:t>
            </a:r>
            <a:r>
              <a:rPr lang="en-US" i="1" dirty="0" err="1"/>
              <a:t>lang</a:t>
            </a:r>
            <a:r>
              <a:rPr lang="en-US" i="1" dirty="0"/>
              <a:t> attribute. </a:t>
            </a:r>
          </a:p>
          <a:p>
            <a:r>
              <a:rPr lang="en-US" dirty="0" smtClean="0"/>
              <a:t> </a:t>
            </a:r>
            <a:r>
              <a:rPr lang="en-US" dirty="0"/>
              <a:t>p[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fr</a:t>
            </a:r>
            <a:r>
              <a:rPr lang="en-US" dirty="0"/>
              <a:t>"] - Selects all paragraph elements whose </a:t>
            </a:r>
            <a:r>
              <a:rPr lang="en-US" i="1" dirty="0" err="1"/>
              <a:t>lang</a:t>
            </a:r>
            <a:r>
              <a:rPr lang="en-US" i="1" dirty="0"/>
              <a:t> attribute has a value of exactly "</a:t>
            </a:r>
            <a:r>
              <a:rPr lang="en-US" i="1" dirty="0" err="1"/>
              <a:t>fr</a:t>
            </a:r>
            <a:r>
              <a:rPr lang="en-US" i="1" dirty="0"/>
              <a:t>". </a:t>
            </a:r>
          </a:p>
          <a:p>
            <a:r>
              <a:rPr lang="en-US" dirty="0" smtClean="0"/>
              <a:t> </a:t>
            </a:r>
            <a:r>
              <a:rPr lang="en-US" dirty="0"/>
              <a:t>p[</a:t>
            </a:r>
            <a:r>
              <a:rPr lang="en-US" dirty="0" err="1"/>
              <a:t>lang</a:t>
            </a:r>
            <a:r>
              <a:rPr lang="en-US" dirty="0"/>
              <a:t>~="</a:t>
            </a:r>
            <a:r>
              <a:rPr lang="en-US" dirty="0" err="1"/>
              <a:t>fr</a:t>
            </a:r>
            <a:r>
              <a:rPr lang="en-US" dirty="0"/>
              <a:t>"] - Selects all paragraph elements whose </a:t>
            </a:r>
            <a:r>
              <a:rPr lang="en-US" i="1" dirty="0" err="1"/>
              <a:t>lang</a:t>
            </a:r>
            <a:r>
              <a:rPr lang="en-US" i="1" dirty="0"/>
              <a:t> attribute contains the word "</a:t>
            </a:r>
            <a:r>
              <a:rPr lang="en-US" i="1" dirty="0" err="1"/>
              <a:t>fr</a:t>
            </a:r>
            <a:r>
              <a:rPr lang="en-US" i="1" dirty="0"/>
              <a:t>". </a:t>
            </a:r>
          </a:p>
          <a:p>
            <a:r>
              <a:rPr lang="en-US" dirty="0" smtClean="0"/>
              <a:t> </a:t>
            </a:r>
            <a:r>
              <a:rPr lang="en-US" dirty="0"/>
              <a:t>p[</a:t>
            </a:r>
            <a:r>
              <a:rPr lang="en-US" dirty="0" err="1"/>
              <a:t>lang</a:t>
            </a:r>
            <a:r>
              <a:rPr lang="en-US" dirty="0"/>
              <a:t>|="en"] - Selects all paragraph elements whose </a:t>
            </a:r>
            <a:r>
              <a:rPr lang="en-US" i="1" dirty="0" err="1"/>
              <a:t>lang</a:t>
            </a:r>
            <a:r>
              <a:rPr lang="en-US" i="1" dirty="0"/>
              <a:t> attribute contains values that are exactly "en", or begin with "en-".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Style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may need to define multiple style rules for a single element. </a:t>
            </a:r>
            <a:endParaRPr lang="en-US" dirty="0" smtClean="0"/>
          </a:p>
          <a:p>
            <a:pPr>
              <a:buNone/>
            </a:pPr>
            <a:r>
              <a:rPr lang="en-US" dirty="0"/>
              <a:t>h1 { </a:t>
            </a:r>
          </a:p>
          <a:p>
            <a:pPr lvl="1">
              <a:buNone/>
            </a:pPr>
            <a:r>
              <a:rPr lang="en-US" dirty="0"/>
              <a:t>color: #36C; </a:t>
            </a:r>
          </a:p>
          <a:p>
            <a:pPr lvl="1">
              <a:buNone/>
            </a:pPr>
            <a:r>
              <a:rPr lang="en-US" dirty="0"/>
              <a:t>font-weight: normal; </a:t>
            </a:r>
          </a:p>
          <a:p>
            <a:pPr lvl="1">
              <a:buNone/>
            </a:pPr>
            <a:r>
              <a:rPr lang="en-US" dirty="0"/>
              <a:t>letter-spacing: .4em; </a:t>
            </a:r>
          </a:p>
          <a:p>
            <a:pPr lvl="1">
              <a:buNone/>
            </a:pPr>
            <a:r>
              <a:rPr lang="en-US" dirty="0"/>
              <a:t>margin-bottom: 1em; </a:t>
            </a:r>
          </a:p>
          <a:p>
            <a:pPr lvl="1">
              <a:buNone/>
            </a:pPr>
            <a:r>
              <a:rPr lang="en-US" dirty="0"/>
              <a:t>text-transform: lowercase;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 All </a:t>
            </a:r>
            <a:r>
              <a:rPr lang="en-US" dirty="0"/>
              <a:t>the property and value pairs are separated by a </a:t>
            </a:r>
            <a:r>
              <a:rPr lang="en-US" b="1" dirty="0"/>
              <a:t>semicolon (;).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apply a style to many selectors if you </a:t>
            </a:r>
            <a:r>
              <a:rPr lang="en-US" dirty="0" smtClean="0"/>
              <a:t>like.</a:t>
            </a:r>
          </a:p>
          <a:p>
            <a:r>
              <a:rPr lang="en-US" dirty="0" smtClean="0"/>
              <a:t>Separate </a:t>
            </a:r>
            <a:r>
              <a:rPr lang="en-US" dirty="0"/>
              <a:t>the selectors with a </a:t>
            </a:r>
            <a:r>
              <a:rPr lang="en-US" dirty="0" smtClean="0"/>
              <a:t>comma.</a:t>
            </a:r>
          </a:p>
          <a:p>
            <a:pPr>
              <a:buNone/>
            </a:pPr>
            <a:r>
              <a:rPr lang="en-US" dirty="0"/>
              <a:t>h1, h2, h3 { </a:t>
            </a:r>
          </a:p>
          <a:p>
            <a:pPr lvl="1">
              <a:buNone/>
            </a:pPr>
            <a:r>
              <a:rPr lang="en-US" dirty="0"/>
              <a:t>color: #36C; </a:t>
            </a:r>
          </a:p>
          <a:p>
            <a:pPr lvl="1">
              <a:buNone/>
            </a:pPr>
            <a:r>
              <a:rPr lang="en-US" dirty="0"/>
              <a:t>font-weight: normal; </a:t>
            </a:r>
          </a:p>
          <a:p>
            <a:pPr lvl="1">
              <a:buNone/>
            </a:pPr>
            <a:r>
              <a:rPr lang="en-US" dirty="0"/>
              <a:t>letter-spacing: .4em; </a:t>
            </a:r>
          </a:p>
          <a:p>
            <a:pPr lvl="1">
              <a:buNone/>
            </a:pPr>
            <a:r>
              <a:rPr lang="en-US" dirty="0"/>
              <a:t>margin-bottom: 1em; </a:t>
            </a:r>
          </a:p>
          <a:p>
            <a:pPr lvl="1">
              <a:buNone/>
            </a:pPr>
            <a:r>
              <a:rPr lang="en-US" dirty="0"/>
              <a:t>text-transform: lowercase;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This define style rule will be applicable to h1, h2 and h3 element as well. </a:t>
            </a:r>
            <a:r>
              <a:rPr lang="en-US" dirty="0" smtClean="0"/>
              <a:t>   </a:t>
            </a:r>
          </a:p>
          <a:p>
            <a:r>
              <a:rPr lang="en-US" dirty="0"/>
              <a:t>The order of the list is irrelevant.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combine the various </a:t>
            </a:r>
            <a:r>
              <a:rPr lang="en-US" i="1" dirty="0"/>
              <a:t>class selectors together as shown below: </a:t>
            </a:r>
            <a:endParaRPr lang="en-US" i="1" dirty="0" smtClean="0"/>
          </a:p>
          <a:p>
            <a:r>
              <a:rPr lang="en-US" dirty="0"/>
              <a:t>#content, #footer, #supplement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position: absolute; </a:t>
            </a:r>
          </a:p>
          <a:p>
            <a:pPr lvl="1">
              <a:buNone/>
            </a:pPr>
            <a:r>
              <a:rPr lang="en-US" dirty="0" smtClean="0"/>
              <a:t>left</a:t>
            </a:r>
            <a:r>
              <a:rPr lang="en-US" dirty="0"/>
              <a:t>: 510px; </a:t>
            </a:r>
          </a:p>
          <a:p>
            <a:pPr lvl="1">
              <a:buNone/>
            </a:pPr>
            <a:r>
              <a:rPr lang="en-US" dirty="0"/>
              <a:t>width: 200px;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four ways to associate styles with your HTML document</a:t>
            </a:r>
            <a:r>
              <a:rPr lang="en-US" dirty="0" smtClean="0"/>
              <a:t>. But mostly used </a:t>
            </a:r>
          </a:p>
          <a:p>
            <a:pPr lvl="1"/>
            <a:r>
              <a:rPr lang="en-US" dirty="0" smtClean="0"/>
              <a:t>Inline </a:t>
            </a:r>
            <a:r>
              <a:rPr lang="en-US" dirty="0"/>
              <a:t>CSS and External CSS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put your CSS rules into an HTML document using the &lt;style&gt; element. </a:t>
            </a:r>
            <a:endParaRPr lang="en-US" dirty="0" smtClean="0"/>
          </a:p>
          <a:p>
            <a:pPr lvl="1"/>
            <a:r>
              <a:rPr lang="en-US" dirty="0"/>
              <a:t>This tag is placed inside the &lt;head&gt;...&lt;/head&gt; tags. </a:t>
            </a:r>
            <a:endParaRPr lang="en-US" dirty="0" smtClean="0"/>
          </a:p>
          <a:p>
            <a:pPr lvl="1"/>
            <a:r>
              <a:rPr lang="en-US" dirty="0"/>
              <a:t>Rules defined using this syntax will be applied to all the elements available in the document. </a:t>
            </a:r>
            <a:endParaRPr lang="en-US" dirty="0" smtClean="0"/>
          </a:p>
          <a:p>
            <a:pPr lvl="2">
              <a:buNone/>
            </a:pPr>
            <a:r>
              <a:rPr lang="en-US" dirty="0"/>
              <a:t>&lt;head&gt; </a:t>
            </a:r>
          </a:p>
          <a:p>
            <a:pPr lvl="2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 media="..."&gt; </a:t>
            </a:r>
          </a:p>
          <a:p>
            <a:pPr lvl="2">
              <a:buNone/>
            </a:pPr>
            <a:r>
              <a:rPr lang="en-US" dirty="0"/>
              <a:t>Style Rules </a:t>
            </a:r>
          </a:p>
          <a:p>
            <a:pPr lvl="2">
              <a:buNone/>
            </a:pPr>
            <a:r>
              <a:rPr lang="en-US" dirty="0"/>
              <a:t>............ </a:t>
            </a:r>
          </a:p>
          <a:p>
            <a:pPr lvl="2">
              <a:buNone/>
            </a:pPr>
            <a:r>
              <a:rPr lang="en-US" dirty="0"/>
              <a:t>&lt;/style&gt; </a:t>
            </a:r>
          </a:p>
          <a:p>
            <a:pPr lvl="2">
              <a:buNone/>
            </a:pPr>
            <a:r>
              <a:rPr lang="en-US" dirty="0"/>
              <a:t>&lt;/head&gt;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Attribute 	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b="1" dirty="0" smtClean="0"/>
              <a:t>Value</a:t>
            </a:r>
            <a:r>
              <a:rPr lang="en-US" dirty="0" smtClean="0"/>
              <a:t>		text/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b="1" dirty="0" smtClean="0"/>
              <a:t>Description 	</a:t>
            </a:r>
            <a:r>
              <a:rPr lang="en-US" dirty="0" smtClean="0"/>
              <a:t>Specifies </a:t>
            </a:r>
            <a:r>
              <a:rPr lang="en-US" dirty="0"/>
              <a:t>the style sheet language as a content-type (MIME type). This is a required attribute. 	</a:t>
            </a:r>
            <a:endParaRPr lang="en-US" dirty="0" smtClean="0"/>
          </a:p>
          <a:p>
            <a:r>
              <a:rPr lang="en-US" b="1" dirty="0" smtClean="0"/>
              <a:t>Attribute 	</a:t>
            </a:r>
            <a:r>
              <a:rPr lang="en-US" dirty="0" smtClean="0"/>
              <a:t>media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		screen, </a:t>
            </a:r>
            <a:r>
              <a:rPr lang="en-US" dirty="0" err="1" smtClean="0"/>
              <a:t>tty</a:t>
            </a:r>
            <a:r>
              <a:rPr lang="en-US" dirty="0" smtClean="0"/>
              <a:t>, </a:t>
            </a:r>
            <a:r>
              <a:rPr lang="en-US" dirty="0" err="1" smtClean="0"/>
              <a:t>tv</a:t>
            </a:r>
            <a:r>
              <a:rPr lang="en-US" dirty="0" smtClean="0"/>
              <a:t>, projection, handheld, print, Braille, all</a:t>
            </a:r>
          </a:p>
          <a:p>
            <a:r>
              <a:rPr lang="en-US" b="1" dirty="0" smtClean="0"/>
              <a:t>Description 	</a:t>
            </a:r>
            <a:r>
              <a:rPr lang="en-US" dirty="0"/>
              <a:t>Specifies the device, the document will be displayed on. Default value is </a:t>
            </a:r>
            <a:r>
              <a:rPr lang="en-US" i="1" dirty="0"/>
              <a:t>all. This is an optional attribute. 	</a:t>
            </a:r>
            <a:endParaRPr lang="en-US" i="1" dirty="0" smtClean="0"/>
          </a:p>
          <a:p>
            <a:pPr lvl="2">
              <a:buNone/>
            </a:pPr>
            <a:r>
              <a:rPr lang="en-US" dirty="0"/>
              <a:t>&lt;head&gt; </a:t>
            </a:r>
          </a:p>
          <a:p>
            <a:pPr lvl="2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 media="all"&gt; </a:t>
            </a:r>
          </a:p>
          <a:p>
            <a:pPr lvl="2">
              <a:buNone/>
            </a:pPr>
            <a:r>
              <a:rPr lang="en-US" dirty="0"/>
              <a:t>h1{ </a:t>
            </a:r>
          </a:p>
          <a:p>
            <a:pPr lvl="2">
              <a:buNone/>
            </a:pPr>
            <a:r>
              <a:rPr lang="en-US" dirty="0"/>
              <a:t>color: #36C; </a:t>
            </a:r>
          </a:p>
          <a:p>
            <a:pPr lvl="2">
              <a:buNone/>
            </a:pPr>
            <a:r>
              <a:rPr lang="en-US" dirty="0"/>
              <a:t>} </a:t>
            </a:r>
          </a:p>
          <a:p>
            <a:pPr lvl="2">
              <a:buNone/>
            </a:pPr>
            <a:r>
              <a:rPr lang="en-US" dirty="0"/>
              <a:t>&lt;/style&gt; </a:t>
            </a:r>
          </a:p>
          <a:p>
            <a:pPr lvl="2">
              <a:buNone/>
            </a:pPr>
            <a:r>
              <a:rPr lang="en-US" dirty="0"/>
              <a:t>&lt;/head&gt; 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CSS - The </a:t>
            </a:r>
            <a:r>
              <a:rPr lang="en-US" b="1" i="1" dirty="0"/>
              <a:t>style Attribute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use </a:t>
            </a:r>
            <a:r>
              <a:rPr lang="en-US" i="1" dirty="0"/>
              <a:t>style attribute of any HTML element to define style rules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element style="...style rules...."&gt; </a:t>
            </a:r>
            <a:endParaRPr lang="en-US" dirty="0" smtClean="0"/>
          </a:p>
          <a:p>
            <a:r>
              <a:rPr lang="en-US" b="1" dirty="0" smtClean="0"/>
              <a:t>Attribute 	</a:t>
            </a:r>
            <a:r>
              <a:rPr lang="en-US" b="1" dirty="0"/>
              <a:t>s</a:t>
            </a:r>
            <a:r>
              <a:rPr lang="en-US" dirty="0" smtClean="0"/>
              <a:t>tyle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		style rules</a:t>
            </a:r>
          </a:p>
          <a:p>
            <a:r>
              <a:rPr lang="en-US" b="1" dirty="0" smtClean="0"/>
              <a:t>Description 	</a:t>
            </a:r>
            <a:r>
              <a:rPr lang="en-US" dirty="0"/>
              <a:t> The value of </a:t>
            </a:r>
            <a:r>
              <a:rPr lang="en-US" i="1" dirty="0"/>
              <a:t>style attribute is a combination of style declarations separated by semicolon (;). 	</a:t>
            </a:r>
            <a:endParaRPr lang="en-US" i="1" dirty="0" smtClean="0"/>
          </a:p>
          <a:p>
            <a:pPr>
              <a:buNone/>
            </a:pPr>
            <a:r>
              <a:rPr lang="en-US" dirty="0"/>
              <a:t>&lt;h1 style ="color:#36C;"&gt; This is inline CSS &lt;/h1&gt;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CSS - The &lt;link&gt;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&lt;link&gt; element can be used to include an external </a:t>
            </a:r>
            <a:r>
              <a:rPr lang="en-US" dirty="0" err="1"/>
              <a:t>stylesheet</a:t>
            </a:r>
            <a:r>
              <a:rPr lang="en-US" dirty="0"/>
              <a:t> file in your HTML document</a:t>
            </a:r>
            <a:r>
              <a:rPr lang="en-US" dirty="0" smtClean="0"/>
              <a:t>.</a:t>
            </a:r>
          </a:p>
          <a:p>
            <a:r>
              <a:rPr lang="en-US" dirty="0"/>
              <a:t>An external style sheet is a separate text file with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1" dirty="0"/>
              <a:t> extension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define all the Style rules within this text file and then you can include this file in any HTML document using &lt;link&gt; element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&lt;head&gt; </a:t>
            </a:r>
          </a:p>
          <a:p>
            <a:pPr>
              <a:buNone/>
            </a:pPr>
            <a:r>
              <a:rPr lang="en-US" dirty="0"/>
              <a:t>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="..." media="..." /&gt; </a:t>
            </a:r>
          </a:p>
          <a:p>
            <a:pPr>
              <a:buNone/>
            </a:pPr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Attribute </a:t>
            </a:r>
            <a:r>
              <a:rPr lang="en-US" dirty="0" smtClean="0"/>
              <a:t>		type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		text/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b="1" dirty="0" smtClean="0"/>
              <a:t>Description 	</a:t>
            </a:r>
            <a:r>
              <a:rPr lang="en-US" dirty="0" smtClean="0"/>
              <a:t> </a:t>
            </a:r>
            <a:r>
              <a:rPr lang="en-US" dirty="0"/>
              <a:t>Specifies the style sheet language as a content-type (MIME type). This attribute is required. 	</a:t>
            </a:r>
          </a:p>
          <a:p>
            <a:r>
              <a:rPr lang="en-US" b="1" dirty="0" smtClean="0"/>
              <a:t>Attribute </a:t>
            </a:r>
            <a:r>
              <a:rPr lang="en-US" dirty="0" smtClean="0"/>
              <a:t>		</a:t>
            </a:r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b="1" dirty="0" smtClean="0"/>
              <a:t>Value</a:t>
            </a:r>
            <a:r>
              <a:rPr lang="en-US" dirty="0" smtClean="0"/>
              <a:t>		URL</a:t>
            </a:r>
          </a:p>
          <a:p>
            <a:r>
              <a:rPr lang="en-US" b="1" dirty="0" smtClean="0"/>
              <a:t>Description 	</a:t>
            </a:r>
            <a:r>
              <a:rPr lang="en-US" dirty="0" smtClean="0"/>
              <a:t> </a:t>
            </a:r>
            <a:r>
              <a:rPr lang="en-US" dirty="0"/>
              <a:t>Specifies the style sheet file having Style rules. This attribute is a required. 	</a:t>
            </a:r>
          </a:p>
          <a:p>
            <a:r>
              <a:rPr lang="en-US" i="1" dirty="0" smtClean="0"/>
              <a:t> </a:t>
            </a:r>
            <a:r>
              <a:rPr lang="en-US" b="1" dirty="0" smtClean="0"/>
              <a:t>Attribute </a:t>
            </a:r>
            <a:r>
              <a:rPr lang="en-US" dirty="0" smtClean="0"/>
              <a:t>		media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		screen, </a:t>
            </a:r>
            <a:r>
              <a:rPr lang="en-US" dirty="0" err="1" smtClean="0"/>
              <a:t>tty</a:t>
            </a:r>
            <a:r>
              <a:rPr lang="en-US" dirty="0" smtClean="0"/>
              <a:t>, </a:t>
            </a:r>
            <a:r>
              <a:rPr lang="en-US" dirty="0" err="1" smtClean="0"/>
              <a:t>tv</a:t>
            </a:r>
            <a:r>
              <a:rPr lang="en-US" dirty="0" smtClean="0"/>
              <a:t>, projection, </a:t>
            </a:r>
            <a:r>
              <a:rPr lang="en-US" dirty="0" err="1" smtClean="0"/>
              <a:t>hendheld</a:t>
            </a:r>
            <a:r>
              <a:rPr lang="en-US" dirty="0" smtClean="0"/>
              <a:t>, print, </a:t>
            </a:r>
            <a:r>
              <a:rPr lang="en-US" dirty="0" err="1" smtClean="0"/>
              <a:t>braile</a:t>
            </a:r>
            <a:endParaRPr lang="en-US" dirty="0" smtClean="0"/>
          </a:p>
          <a:p>
            <a:r>
              <a:rPr lang="en-US" b="1" dirty="0" smtClean="0"/>
              <a:t>Description 	</a:t>
            </a:r>
            <a:r>
              <a:rPr lang="en-US" dirty="0" smtClean="0"/>
              <a:t> Specifies the style sheet file having Style rules. This attribute is a required.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design language intended to simplify the process of making web pages presentable. </a:t>
            </a:r>
            <a:endParaRPr lang="en-US" dirty="0" smtClean="0"/>
          </a:p>
          <a:p>
            <a:r>
              <a:rPr lang="en-US" dirty="0"/>
              <a:t>CSS handles the look and feel part of a web page. </a:t>
            </a:r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/>
              <a:t>can </a:t>
            </a:r>
            <a:r>
              <a:rPr lang="en-US" dirty="0" smtClean="0"/>
              <a:t>control: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color of the text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style of fonts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spacing between paragraphs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columns are sized and laid out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background images or colors are used </a:t>
            </a:r>
            <a:endParaRPr lang="en-US" dirty="0" smtClean="0"/>
          </a:p>
          <a:p>
            <a:pPr lvl="1"/>
            <a:r>
              <a:rPr lang="en-US" dirty="0" smtClean="0"/>
              <a:t>And many more….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a simple style sheet file with a name </a:t>
            </a:r>
            <a:r>
              <a:rPr lang="en-US" i="1" dirty="0"/>
              <a:t>mystyle.css having the following </a:t>
            </a:r>
            <a:r>
              <a:rPr lang="en-US" i="1" dirty="0" smtClean="0"/>
              <a:t>rules.</a:t>
            </a:r>
          </a:p>
          <a:p>
            <a:pPr>
              <a:buNone/>
            </a:pPr>
            <a:r>
              <a:rPr lang="en-US" dirty="0"/>
              <a:t>h1, h2, h3 { </a:t>
            </a:r>
          </a:p>
          <a:p>
            <a:pPr>
              <a:buNone/>
            </a:pPr>
            <a:r>
              <a:rPr lang="en-US" dirty="0"/>
              <a:t>color: #36C; </a:t>
            </a:r>
          </a:p>
          <a:p>
            <a:pPr>
              <a:buNone/>
            </a:pPr>
            <a:r>
              <a:rPr lang="en-US" dirty="0"/>
              <a:t>font-weight: normal; </a:t>
            </a:r>
          </a:p>
          <a:p>
            <a:pPr>
              <a:buNone/>
            </a:pPr>
            <a:r>
              <a:rPr lang="en-US" dirty="0"/>
              <a:t>letter-spacing: .4em; </a:t>
            </a:r>
          </a:p>
          <a:p>
            <a:pPr>
              <a:buNone/>
            </a:pPr>
            <a:r>
              <a:rPr lang="en-US" dirty="0"/>
              <a:t>margin-bottom: 1em; </a:t>
            </a:r>
          </a:p>
          <a:p>
            <a:pPr>
              <a:buNone/>
            </a:pPr>
            <a:r>
              <a:rPr lang="en-US" dirty="0"/>
              <a:t>text-transform: lowercase;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i="1" dirty="0"/>
          </a:p>
          <a:p>
            <a:r>
              <a:rPr lang="en-US" dirty="0"/>
              <a:t>Now you can include this file </a:t>
            </a:r>
            <a:r>
              <a:rPr lang="en-US" i="1" dirty="0"/>
              <a:t>mystyle.css in any HTML document as follows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en-US" dirty="0"/>
              <a:t>&lt;head&gt; </a:t>
            </a:r>
          </a:p>
          <a:p>
            <a:pPr>
              <a:buNone/>
            </a:pPr>
            <a:r>
              <a:rPr lang="en-US" dirty="0"/>
              <a:t>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="mystyle.css" media="all" /&gt; </a:t>
            </a:r>
          </a:p>
          <a:p>
            <a:pPr>
              <a:buNone/>
            </a:pPr>
            <a:r>
              <a:rPr lang="en-US" dirty="0"/>
              <a:t>&lt;/head&gt;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Imported CSS - @import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@import is used to import an external </a:t>
            </a:r>
            <a:r>
              <a:rPr lang="en-US" dirty="0" err="1"/>
              <a:t>stylesheet</a:t>
            </a:r>
            <a:r>
              <a:rPr lang="en-US" dirty="0"/>
              <a:t> in a manner similar to the &lt;link&gt; element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/>
              <a:t>&lt;head&gt; </a:t>
            </a:r>
          </a:p>
          <a:p>
            <a:pPr lvl="2">
              <a:buNone/>
            </a:pPr>
            <a:r>
              <a:rPr lang="en-US" dirty="0"/>
              <a:t>&lt;@import "URL"; </a:t>
            </a:r>
          </a:p>
          <a:p>
            <a:pPr lvl="2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Use </a:t>
            </a:r>
            <a:r>
              <a:rPr lang="en-US" dirty="0"/>
              <a:t>another syntax as well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/>
              <a:t>&lt;head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/>
              <a:t>&lt;@import </a:t>
            </a:r>
            <a:r>
              <a:rPr lang="en-US" dirty="0" err="1"/>
              <a:t>url</a:t>
            </a:r>
            <a:r>
              <a:rPr lang="en-US" dirty="0"/>
              <a:t>("URL"); </a:t>
            </a:r>
          </a:p>
          <a:p>
            <a:pPr lvl="2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</a:t>
            </a:r>
          </a:p>
          <a:p>
            <a:pPr lvl="2">
              <a:buNone/>
            </a:pPr>
            <a:r>
              <a:rPr lang="en-US" dirty="0"/>
              <a:t>&lt;head&gt; </a:t>
            </a:r>
          </a:p>
          <a:p>
            <a:pPr lvl="2">
              <a:buNone/>
            </a:pPr>
            <a:r>
              <a:rPr lang="en-US" dirty="0"/>
              <a:t>@import "mystyle.css"; </a:t>
            </a:r>
          </a:p>
          <a:p>
            <a:pPr lvl="2">
              <a:buNone/>
            </a:pPr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Old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still many old browsers who do not support CSS</a:t>
            </a:r>
            <a:r>
              <a:rPr lang="en-US" dirty="0" smtClean="0"/>
              <a:t>.</a:t>
            </a:r>
          </a:p>
          <a:p>
            <a:r>
              <a:rPr lang="en-US" dirty="0"/>
              <a:t>The following snippet shows how to use comment tags to hide CSS from older browsers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pPr lvl="2">
              <a:buNone/>
            </a:pPr>
            <a:r>
              <a:rPr lang="en-US" dirty="0"/>
              <a:t>&lt;!-- </a:t>
            </a:r>
          </a:p>
          <a:p>
            <a:pPr lvl="2">
              <a:buNone/>
            </a:pPr>
            <a:r>
              <a:rPr lang="en-US" dirty="0"/>
              <a:t>body, td { </a:t>
            </a:r>
          </a:p>
          <a:p>
            <a:pPr lvl="2">
              <a:buNone/>
            </a:pPr>
            <a:r>
              <a:rPr lang="en-US" dirty="0"/>
              <a:t>color: blue; </a:t>
            </a:r>
          </a:p>
          <a:p>
            <a:pPr lvl="2">
              <a:buNone/>
            </a:pPr>
            <a:r>
              <a:rPr lang="en-US" dirty="0"/>
              <a:t>} </a:t>
            </a:r>
          </a:p>
          <a:p>
            <a:pPr lvl="2">
              <a:buNone/>
            </a:pPr>
            <a:r>
              <a:rPr lang="en-US" dirty="0"/>
              <a:t>--&gt; </a:t>
            </a:r>
          </a:p>
          <a:p>
            <a:pPr lvl="2">
              <a:buNone/>
            </a:pPr>
            <a:r>
              <a:rPr lang="en-US" dirty="0"/>
              <a:t>&lt;/style&gt;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simply put your comments inside /*.....this is a comment in style sheet</a:t>
            </a:r>
            <a:r>
              <a:rPr lang="en-US" dirty="0" smtClean="0"/>
              <a:t>.....*/.</a:t>
            </a:r>
          </a:p>
          <a:p>
            <a:pPr>
              <a:buNone/>
            </a:pPr>
            <a:r>
              <a:rPr lang="en-US" dirty="0"/>
              <a:t>/* This is an external style sheet file */ </a:t>
            </a:r>
          </a:p>
          <a:p>
            <a:pPr lvl="2">
              <a:buNone/>
            </a:pPr>
            <a:r>
              <a:rPr lang="en-US" dirty="0"/>
              <a:t>h1, h2, h3 { </a:t>
            </a:r>
          </a:p>
          <a:p>
            <a:pPr lvl="2">
              <a:buNone/>
            </a:pPr>
            <a:r>
              <a:rPr lang="en-US" dirty="0"/>
              <a:t>color: #36C; </a:t>
            </a:r>
          </a:p>
          <a:p>
            <a:pPr lvl="2">
              <a:buNone/>
            </a:pPr>
            <a:r>
              <a:rPr lang="en-US" dirty="0"/>
              <a:t>font-weight: normal; </a:t>
            </a:r>
          </a:p>
          <a:p>
            <a:pPr lvl="2">
              <a:buNone/>
            </a:pPr>
            <a:r>
              <a:rPr lang="en-US" dirty="0"/>
              <a:t>letter-spacing: .4em; </a:t>
            </a:r>
          </a:p>
          <a:p>
            <a:pPr lvl="2">
              <a:buNone/>
            </a:pPr>
            <a:r>
              <a:rPr lang="en-US" dirty="0"/>
              <a:t>margin-bottom: 1em; </a:t>
            </a:r>
          </a:p>
          <a:p>
            <a:pPr lvl="2">
              <a:buNone/>
            </a:pPr>
            <a:r>
              <a:rPr lang="en-US" dirty="0"/>
              <a:t>text-transform: lowercase; </a:t>
            </a:r>
          </a:p>
          <a:p>
            <a:pPr lvl="2"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/* end of style rules. */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CSS uses color values to specify a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These </a:t>
            </a:r>
            <a:r>
              <a:rPr lang="en-US" dirty="0"/>
              <a:t>are used to set a color either for the foreground of an element (i.e., its text) or for the background of the element</a:t>
            </a:r>
            <a:r>
              <a:rPr lang="en-US" dirty="0" smtClean="0"/>
              <a:t>.</a:t>
            </a:r>
          </a:p>
          <a:p>
            <a:r>
              <a:rPr lang="en-US" dirty="0"/>
              <a:t>They can also be used to affect the color of borders and other decorative effects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Format 		</a:t>
            </a:r>
            <a:r>
              <a:rPr lang="en-US" dirty="0"/>
              <a:t> Hex Code 	</a:t>
            </a:r>
            <a:endParaRPr lang="en-US" dirty="0" smtClean="0"/>
          </a:p>
          <a:p>
            <a:r>
              <a:rPr lang="en-US" dirty="0" smtClean="0"/>
              <a:t>Syntax		</a:t>
            </a:r>
            <a:r>
              <a:rPr lang="en-US" dirty="0"/>
              <a:t> #RRGGBB 	</a:t>
            </a:r>
            <a:endParaRPr lang="en-US" dirty="0" smtClean="0"/>
          </a:p>
          <a:p>
            <a:r>
              <a:rPr lang="en-US" dirty="0" smtClean="0"/>
              <a:t>Example		</a:t>
            </a:r>
            <a:r>
              <a:rPr lang="en-US" dirty="0"/>
              <a:t> p{color:#FF0000;} </a:t>
            </a:r>
            <a:endParaRPr lang="en-US" dirty="0" smtClean="0"/>
          </a:p>
          <a:p>
            <a:r>
              <a:rPr lang="en-US" dirty="0" smtClean="0"/>
              <a:t>Format 		 Short Hex Code 	</a:t>
            </a:r>
          </a:p>
          <a:p>
            <a:r>
              <a:rPr lang="en-US" dirty="0" smtClean="0"/>
              <a:t>Syntax		 #RGB 	</a:t>
            </a:r>
          </a:p>
          <a:p>
            <a:r>
              <a:rPr lang="en-US" dirty="0" smtClean="0"/>
              <a:t>Example		 </a:t>
            </a:r>
            <a:r>
              <a:rPr lang="en-US" dirty="0"/>
              <a:t>p{color:#6A7;} 	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Format 		 </a:t>
            </a:r>
            <a:r>
              <a:rPr lang="en-US" dirty="0"/>
              <a:t>RGB % </a:t>
            </a:r>
            <a:endParaRPr lang="en-US" dirty="0" smtClean="0"/>
          </a:p>
          <a:p>
            <a:r>
              <a:rPr lang="en-US" dirty="0" smtClean="0"/>
              <a:t>Syntax		 </a:t>
            </a:r>
            <a:r>
              <a:rPr lang="en-US" dirty="0" err="1"/>
              <a:t>rgb</a:t>
            </a:r>
            <a:r>
              <a:rPr lang="en-US" dirty="0"/>
              <a:t>(</a:t>
            </a:r>
            <a:r>
              <a:rPr lang="en-US" dirty="0" err="1"/>
              <a:t>rrr%,ggg%,bbb</a:t>
            </a:r>
            <a:r>
              <a:rPr lang="en-US" dirty="0"/>
              <a:t>%) 	</a:t>
            </a:r>
            <a:endParaRPr lang="en-US" dirty="0" smtClean="0"/>
          </a:p>
          <a:p>
            <a:r>
              <a:rPr lang="en-US" dirty="0" smtClean="0"/>
              <a:t>Example		 </a:t>
            </a:r>
            <a:r>
              <a:rPr lang="en-US" dirty="0"/>
              <a:t>p{</a:t>
            </a:r>
            <a:r>
              <a:rPr lang="en-US" dirty="0" err="1"/>
              <a:t>color:rgb</a:t>
            </a:r>
            <a:r>
              <a:rPr lang="en-US" dirty="0"/>
              <a:t>(50%,50%,50</a:t>
            </a:r>
            <a:r>
              <a:rPr lang="en-US" dirty="0" smtClean="0"/>
              <a:t>%);}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Format		RGB Absolute</a:t>
            </a:r>
          </a:p>
          <a:p>
            <a:r>
              <a:rPr lang="en-US" dirty="0" smtClean="0"/>
              <a:t>Syntax		</a:t>
            </a:r>
            <a:r>
              <a:rPr lang="en-US" dirty="0" err="1" smtClean="0"/>
              <a:t>rgb</a:t>
            </a:r>
            <a:r>
              <a:rPr lang="en-US" dirty="0" smtClean="0"/>
              <a:t>(</a:t>
            </a:r>
            <a:r>
              <a:rPr lang="en-US" dirty="0" err="1" smtClean="0"/>
              <a:t>rrr</a:t>
            </a:r>
            <a:r>
              <a:rPr lang="en-US" dirty="0" smtClean="0"/>
              <a:t>, </a:t>
            </a:r>
            <a:r>
              <a:rPr lang="en-US" dirty="0" err="1" smtClean="0"/>
              <a:t>ggg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		p{</a:t>
            </a:r>
            <a:r>
              <a:rPr lang="en-US" dirty="0" err="1" smtClean="0"/>
              <a:t>color:rgb</a:t>
            </a:r>
            <a:r>
              <a:rPr lang="en-US" dirty="0" smtClean="0"/>
              <a:t>(0,0,255);}</a:t>
            </a:r>
          </a:p>
          <a:p>
            <a:r>
              <a:rPr lang="en-US" dirty="0" smtClean="0"/>
              <a:t>Format 		Keyword</a:t>
            </a:r>
          </a:p>
          <a:p>
            <a:r>
              <a:rPr lang="en-US" dirty="0" smtClean="0"/>
              <a:t>Syntax		aqua, red etc</a:t>
            </a:r>
          </a:p>
          <a:p>
            <a:r>
              <a:rPr lang="en-US" dirty="0" smtClean="0"/>
              <a:t>Example		p{</a:t>
            </a:r>
            <a:r>
              <a:rPr lang="en-US" dirty="0" err="1" smtClean="0"/>
              <a:t>color:teal</a:t>
            </a:r>
            <a:r>
              <a:rPr lang="en-US" dirty="0" smtClean="0"/>
              <a:t>;} </a:t>
            </a:r>
            <a:r>
              <a:rPr lang="en-US" dirty="0" smtClean="0"/>
              <a:t>  </a:t>
            </a:r>
            <a:r>
              <a:rPr lang="en-US" dirty="0" smtClean="0"/>
              <a:t>	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saves time </a:t>
            </a:r>
            <a:endParaRPr lang="en-US" dirty="0" smtClean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load faster </a:t>
            </a:r>
            <a:endParaRPr lang="en-US" dirty="0" smtClean="0"/>
          </a:p>
          <a:p>
            <a:pPr lvl="1"/>
            <a:r>
              <a:rPr lang="en-US" dirty="0" smtClean="0"/>
              <a:t>Easy </a:t>
            </a:r>
            <a:r>
              <a:rPr lang="en-US" dirty="0"/>
              <a:t>maintenance </a:t>
            </a:r>
            <a:endParaRPr lang="en-US" dirty="0" smtClean="0"/>
          </a:p>
          <a:p>
            <a:pPr lvl="1"/>
            <a:r>
              <a:rPr lang="en-US" dirty="0" smtClean="0"/>
              <a:t>Superior </a:t>
            </a:r>
            <a:r>
              <a:rPr lang="en-US" dirty="0"/>
              <a:t>styles to HTML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Device Compatibility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web standards </a:t>
            </a:r>
            <a:endParaRPr lang="en-US" dirty="0" smtClean="0"/>
          </a:p>
          <a:p>
            <a:r>
              <a:rPr lang="en-US" dirty="0"/>
              <a:t>CSS is created and maintained through a group of people within the </a:t>
            </a:r>
            <a:r>
              <a:rPr lang="en-US" dirty="0" smtClean="0"/>
              <a:t>World web </a:t>
            </a:r>
            <a:r>
              <a:rPr lang="en-US" dirty="0" err="1" smtClean="0"/>
              <a:t>consotium</a:t>
            </a:r>
            <a:r>
              <a:rPr lang="en-US" dirty="0" smtClean="0"/>
              <a:t> </a:t>
            </a:r>
            <a:r>
              <a:rPr lang="en-US" dirty="0"/>
              <a:t>called the CSS Working Group.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comprises of style rules that are interpreted by the browser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applied </a:t>
            </a:r>
            <a:r>
              <a:rPr lang="en-US" dirty="0"/>
              <a:t>to the corresponding elements in your </a:t>
            </a:r>
            <a:r>
              <a:rPr lang="en-US" dirty="0" smtClean="0"/>
              <a:t>document.</a:t>
            </a:r>
          </a:p>
          <a:p>
            <a:r>
              <a:rPr lang="en-US" dirty="0"/>
              <a:t>A style rule is made of three parts: </a:t>
            </a:r>
          </a:p>
          <a:p>
            <a:pPr lvl="1"/>
            <a:r>
              <a:rPr lang="en-US" dirty="0" smtClean="0"/>
              <a:t>Selector</a:t>
            </a:r>
            <a:r>
              <a:rPr lang="en-US" dirty="0"/>
              <a:t>: A selector is an HTML tag at which a style will be applied. This could be any tag like &lt;h1&gt; or &lt;table&gt; etc </a:t>
            </a:r>
            <a:endParaRPr lang="en-US" dirty="0" smtClean="0"/>
          </a:p>
          <a:p>
            <a:pPr lvl="1"/>
            <a:r>
              <a:rPr lang="en-US" dirty="0" smtClean="0"/>
              <a:t>Property</a:t>
            </a:r>
            <a:r>
              <a:rPr lang="en-US" dirty="0"/>
              <a:t>: A property is a type of attribute of HTML tag. Put simply, all the HTML attributes are converted into CSS properties. They could be </a:t>
            </a:r>
            <a:r>
              <a:rPr lang="en-US" i="1" dirty="0"/>
              <a:t>color, border, etc. </a:t>
            </a:r>
            <a:endParaRPr lang="en-US" i="1" dirty="0" smtClean="0"/>
          </a:p>
          <a:p>
            <a:pPr lvl="1"/>
            <a:r>
              <a:rPr lang="en-US" dirty="0" smtClean="0"/>
              <a:t>Value</a:t>
            </a:r>
            <a:r>
              <a:rPr lang="en-US" dirty="0"/>
              <a:t>: Values are assigned to properties. For example, </a:t>
            </a:r>
            <a:r>
              <a:rPr lang="en-US" i="1" dirty="0"/>
              <a:t>color property can have the value either red or #F1F1F1 etc.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Style Rule Syntax as follows: </a:t>
            </a:r>
            <a:endParaRPr lang="en-US" dirty="0" smtClean="0"/>
          </a:p>
          <a:p>
            <a:pPr lvl="1"/>
            <a:r>
              <a:rPr lang="en-US" dirty="0"/>
              <a:t>selector { property: value }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 table border as follows: </a:t>
            </a:r>
            <a:endParaRPr lang="en-US" dirty="0" smtClean="0"/>
          </a:p>
          <a:p>
            <a:pPr lvl="1"/>
            <a:r>
              <a:rPr lang="en-US" dirty="0"/>
              <a:t>table{ border :1px solid #C00; } </a:t>
            </a:r>
            <a:endParaRPr lang="en-US" dirty="0" smtClean="0"/>
          </a:p>
          <a:p>
            <a:r>
              <a:rPr lang="en-US" dirty="0" smtClean="0"/>
              <a:t>The Type of Selector: To </a:t>
            </a:r>
            <a:r>
              <a:rPr lang="en-US" dirty="0"/>
              <a:t>give a color to all level 1 headings: </a:t>
            </a:r>
            <a:endParaRPr lang="en-US" dirty="0" smtClean="0"/>
          </a:p>
          <a:p>
            <a:pPr lvl="1"/>
            <a:r>
              <a:rPr lang="en-US" dirty="0"/>
              <a:t>h1 { </a:t>
            </a:r>
          </a:p>
          <a:p>
            <a:pPr>
              <a:buNone/>
            </a:pPr>
            <a:r>
              <a:rPr lang="en-US" sz="2400" dirty="0" smtClean="0"/>
              <a:t>			color</a:t>
            </a:r>
            <a:r>
              <a:rPr lang="en-US" sz="2400" dirty="0"/>
              <a:t>: </a:t>
            </a:r>
            <a:r>
              <a:rPr lang="en-US" dirty="0"/>
              <a:t>#36CFFF;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	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Universal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selecting elements of a specific type, the universal selector quite simply matches the name of any element type: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* </a:t>
            </a:r>
            <a:r>
              <a:rPr lang="en-US" dirty="0"/>
              <a:t>{ </a:t>
            </a:r>
          </a:p>
          <a:p>
            <a:pPr>
              <a:buNone/>
            </a:pPr>
            <a:r>
              <a:rPr lang="en-US" sz="2400" dirty="0" smtClean="0"/>
              <a:t>		color</a:t>
            </a:r>
            <a:r>
              <a:rPr lang="en-US" sz="2400" dirty="0"/>
              <a:t>: </a:t>
            </a:r>
            <a:r>
              <a:rPr lang="en-US" dirty="0"/>
              <a:t>#000000; 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This rule renders the content of every element in our document in black.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Descendant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</a:t>
            </a:r>
            <a:r>
              <a:rPr lang="en-US" dirty="0"/>
              <a:t>to apply a style rule to a particular element only when it lies inside a particular element. </a:t>
            </a:r>
            <a:endParaRPr lang="en-US" dirty="0" smtClean="0"/>
          </a:p>
          <a:p>
            <a:r>
              <a:rPr lang="en-US" dirty="0" smtClean="0"/>
              <a:t>Style </a:t>
            </a:r>
            <a:r>
              <a:rPr lang="en-US" dirty="0"/>
              <a:t>rule will apply to &lt;</a:t>
            </a:r>
            <a:r>
              <a:rPr lang="en-US" dirty="0" err="1"/>
              <a:t>em</a:t>
            </a:r>
            <a:r>
              <a:rPr lang="en-US" dirty="0"/>
              <a:t>&gt; element only when it lies inside the &lt;</a:t>
            </a:r>
            <a:r>
              <a:rPr lang="en-US" dirty="0" err="1"/>
              <a:t>ul</a:t>
            </a:r>
            <a:r>
              <a:rPr lang="en-US" dirty="0"/>
              <a:t>&gt; tag.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 smtClean="0"/>
              <a:t>	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		}	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Class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define style rules based on the class attribute of the </a:t>
            </a:r>
            <a:r>
              <a:rPr lang="en-US" dirty="0" smtClean="0"/>
              <a:t>elements: </a:t>
            </a:r>
          </a:p>
          <a:p>
            <a:r>
              <a:rPr lang="en-US" dirty="0" smtClean="0"/>
              <a:t>All </a:t>
            </a:r>
            <a:r>
              <a:rPr lang="en-US" dirty="0"/>
              <a:t>the elements having that class will be formatted according to the defined rule.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.</a:t>
            </a:r>
            <a:r>
              <a:rPr lang="en-US" dirty="0"/>
              <a:t>black { </a:t>
            </a:r>
          </a:p>
          <a:p>
            <a:pPr>
              <a:buNone/>
            </a:pPr>
            <a:r>
              <a:rPr lang="en-US" dirty="0" smtClean="0"/>
              <a:t>			color</a:t>
            </a:r>
            <a:r>
              <a:rPr lang="en-US" dirty="0"/>
              <a:t>: #000000;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rule renders the content in black for every element with class attribute set to </a:t>
            </a:r>
            <a:r>
              <a:rPr lang="en-US" i="1" dirty="0"/>
              <a:t>black in our document.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h1.black </a:t>
            </a:r>
            <a:r>
              <a:rPr lang="en-US" dirty="0"/>
              <a:t>{ </a:t>
            </a:r>
          </a:p>
          <a:p>
            <a:pPr>
              <a:buNone/>
            </a:pPr>
            <a:r>
              <a:rPr lang="en-US" dirty="0" smtClean="0"/>
              <a:t>	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rule renders the content in black for only &lt;h1&gt; elements with class attribute set to </a:t>
            </a:r>
            <a:r>
              <a:rPr lang="en-US" i="1" dirty="0"/>
              <a:t>black. </a:t>
            </a:r>
          </a:p>
          <a:p>
            <a:r>
              <a:rPr lang="en-US" dirty="0" smtClean="0"/>
              <a:t>We can </a:t>
            </a:r>
            <a:r>
              <a:rPr lang="en-US" dirty="0"/>
              <a:t>apply more than one class selectors to a given element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 class="center bold"&gt; </a:t>
            </a:r>
            <a:endParaRPr lang="en-US" dirty="0" smtClean="0"/>
          </a:p>
          <a:p>
            <a:pPr>
              <a:buNone/>
            </a:pPr>
            <a:r>
              <a:rPr lang="en-US" dirty="0"/>
              <a:t>This </a:t>
            </a:r>
            <a:r>
              <a:rPr lang="en-US" dirty="0" err="1"/>
              <a:t>para</a:t>
            </a:r>
            <a:r>
              <a:rPr lang="en-US" dirty="0"/>
              <a:t> will be styled by the classes center and bold. </a:t>
            </a:r>
            <a:r>
              <a:rPr lang="en-US" dirty="0" smtClean="0"/>
              <a:t>&lt;/p&gt;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ID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define style rules based on the </a:t>
            </a:r>
            <a:r>
              <a:rPr lang="en-US" i="1" dirty="0"/>
              <a:t>id attribute of the elements. </a:t>
            </a:r>
            <a:endParaRPr lang="en-US" i="1" dirty="0" smtClean="0"/>
          </a:p>
          <a:p>
            <a:r>
              <a:rPr lang="en-US" dirty="0"/>
              <a:t>All the elements having that </a:t>
            </a:r>
            <a:r>
              <a:rPr lang="en-US" i="1" dirty="0"/>
              <a:t>id will be formatted according to the defined rule. </a:t>
            </a:r>
            <a:endParaRPr lang="en-US" i="1" dirty="0" smtClean="0"/>
          </a:p>
          <a:p>
            <a:pPr>
              <a:buNone/>
            </a:pPr>
            <a:r>
              <a:rPr lang="en-US" dirty="0"/>
              <a:t>#black { </a:t>
            </a:r>
          </a:p>
          <a:p>
            <a:pPr>
              <a:buNone/>
            </a:pPr>
            <a:r>
              <a:rPr lang="en-US" dirty="0" smtClean="0"/>
              <a:t>	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r>
              <a:rPr lang="en-US" dirty="0" smtClean="0"/>
              <a:t>We can </a:t>
            </a:r>
            <a:r>
              <a:rPr lang="en-US" dirty="0"/>
              <a:t>make it a bit more particular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h1#black { </a:t>
            </a:r>
          </a:p>
          <a:p>
            <a:pPr>
              <a:buNone/>
            </a:pPr>
            <a:r>
              <a:rPr lang="en-US" dirty="0" smtClean="0"/>
              <a:t>			color</a:t>
            </a:r>
            <a:r>
              <a:rPr lang="en-US" dirty="0"/>
              <a:t>: #000000; 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r>
              <a:rPr lang="en-US" dirty="0"/>
              <a:t>This rule renders the content in black for only &lt;h1&gt; elements with </a:t>
            </a:r>
            <a:r>
              <a:rPr lang="en-US" i="1" dirty="0"/>
              <a:t>id attribute set to black. </a:t>
            </a: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1124</Words>
  <Application>Microsoft Office PowerPoint</Application>
  <PresentationFormat>On-screen Show (4:3)</PresentationFormat>
  <Paragraphs>234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CSS(Cascading Style Sheets)</vt:lpstr>
      <vt:lpstr>Introduction</vt:lpstr>
      <vt:lpstr>Intro continue</vt:lpstr>
      <vt:lpstr>CSS Syntax</vt:lpstr>
      <vt:lpstr>Slide 5</vt:lpstr>
      <vt:lpstr>The Universal Selector</vt:lpstr>
      <vt:lpstr>The Descendant Selectors </vt:lpstr>
      <vt:lpstr>The Class Selectors </vt:lpstr>
      <vt:lpstr>The ID Selectors </vt:lpstr>
      <vt:lpstr>The Child Selectors </vt:lpstr>
      <vt:lpstr>The Attribute Selectors </vt:lpstr>
      <vt:lpstr>Multiple Style Rules </vt:lpstr>
      <vt:lpstr>Grouping Selectors </vt:lpstr>
      <vt:lpstr>Slide 14</vt:lpstr>
      <vt:lpstr>CSS Inclusion</vt:lpstr>
      <vt:lpstr>Attributes </vt:lpstr>
      <vt:lpstr>Inline CSS - The style Attribute </vt:lpstr>
      <vt:lpstr>External CSS - The &lt;link&gt; Element</vt:lpstr>
      <vt:lpstr>Attributes</vt:lpstr>
      <vt:lpstr>Slide 20</vt:lpstr>
      <vt:lpstr>Imported CSS - @import Rule</vt:lpstr>
      <vt:lpstr>Handling Old Browsers</vt:lpstr>
      <vt:lpstr>CSS Comments</vt:lpstr>
      <vt:lpstr>CSS Colors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Dhan</dc:creator>
  <cp:lastModifiedBy>Dhan</cp:lastModifiedBy>
  <cp:revision>63</cp:revision>
  <dcterms:created xsi:type="dcterms:W3CDTF">2020-01-25T00:52:09Z</dcterms:created>
  <dcterms:modified xsi:type="dcterms:W3CDTF">2021-02-19T09:23:20Z</dcterms:modified>
</cp:coreProperties>
</file>