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2" r:id="rId4"/>
    <p:sldId id="264" r:id="rId5"/>
    <p:sldId id="265" r:id="rId6"/>
    <p:sldId id="283" r:id="rId7"/>
    <p:sldId id="282" r:id="rId8"/>
    <p:sldId id="266" r:id="rId9"/>
    <p:sldId id="268" r:id="rId10"/>
    <p:sldId id="270" r:id="rId11"/>
    <p:sldId id="269" r:id="rId12"/>
    <p:sldId id="273" r:id="rId13"/>
    <p:sldId id="272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1BE08-54AE-43D7-813F-0DF433F63F7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F6E07-2F4E-4E50-A906-C197F505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19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EC7B-905F-4920-98BB-BC854685C7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F6E07-2F4E-4E50-A906-C197F505C9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9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D4A9-9962-44CD-BC87-9C5F00461B67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66B9-265B-4173-A228-64D9EE3EB9FB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2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C818-A34C-4C3B-9748-27900FBF7A26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4719-7CFD-48C5-9069-BE20A72BE4C1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E3E0-20CF-4727-88CC-8B4F46D49AE7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ABCC-9977-4197-98E4-7167B97CC0DC}" type="datetime1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1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F166-FC28-4D41-81A1-855581FCD7E9}" type="datetime1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3157-3430-44FF-AEF7-FF9EB1E5308F}" type="datetime1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85E-BC99-4FEE-82D4-5266397DC555}" type="datetime1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7F24-3C5C-4BCE-88B5-66BADD897ADD}" type="datetime1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84ED-DD5D-4049-B8A7-7B76717160B5}" type="datetime1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3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3EED-20E1-4A81-AB7B-407439BAE68E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A672-624B-47AF-8019-69DC9139B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4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books.org/wiki/Digital_Circuits/Flip-Flop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717" y="856061"/>
            <a:ext cx="9144000" cy="102434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DIGITAL ELECTRONICS: ECE 213</a:t>
            </a:r>
            <a:endParaRPr lang="en-US" b="1" dirty="0">
              <a:solidFill>
                <a:srgbClr val="FF0000"/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65172" y="2025734"/>
            <a:ext cx="6284835" cy="18158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Circuits, Latches and Flip flops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IV: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  <a:cs typeface="Times New Roman" panose="02020603050405020304" pitchFamily="18" charset="0"/>
              </a:rPr>
              <a:t>Introduction to Sequential Circuits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4" y="2033515"/>
            <a:ext cx="2949308" cy="1802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941" y="2033516"/>
            <a:ext cx="2720700" cy="24071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941" y="4440703"/>
            <a:ext cx="2707766" cy="1915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1" y="3787842"/>
            <a:ext cx="2955581" cy="25685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NOR Latch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26" y="1490437"/>
            <a:ext cx="4069388" cy="2126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26" y="3717296"/>
            <a:ext cx="4069388" cy="2126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53" y="1328938"/>
            <a:ext cx="4069388" cy="21262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53" y="3555797"/>
            <a:ext cx="4069388" cy="21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5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NOR Latch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626" y="2223604"/>
            <a:ext cx="4661023" cy="2435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953" y="2534854"/>
            <a:ext cx="3502538" cy="199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258955"/>
            <a:ext cx="113452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state is invalid/indeterminate in SR </a:t>
            </a:r>
            <a:r>
              <a:rPr lang="en-US" dirty="0" smtClean="0"/>
              <a:t>NOR </a:t>
            </a:r>
            <a:r>
              <a:rPr lang="en-US" dirty="0"/>
              <a:t>latch?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S=1, R= 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S=0, R= 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S=0, R= 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S=1, R=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NAND Latch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5353"/>
          <a:stretch/>
        </p:blipFill>
        <p:spPr>
          <a:xfrm>
            <a:off x="512158" y="1520465"/>
            <a:ext cx="4080720" cy="20416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5353"/>
          <a:stretch/>
        </p:blipFill>
        <p:spPr>
          <a:xfrm>
            <a:off x="377955" y="3747325"/>
            <a:ext cx="4080720" cy="20416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15353"/>
          <a:stretch/>
        </p:blipFill>
        <p:spPr>
          <a:xfrm>
            <a:off x="4922660" y="1456248"/>
            <a:ext cx="4080720" cy="20416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15353"/>
          <a:stretch/>
        </p:blipFill>
        <p:spPr>
          <a:xfrm>
            <a:off x="4788457" y="3683108"/>
            <a:ext cx="4080720" cy="20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NAND Latch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14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15353"/>
          <a:stretch/>
        </p:blipFill>
        <p:spPr>
          <a:xfrm>
            <a:off x="1795047" y="2023300"/>
            <a:ext cx="4953645" cy="2478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028" y="2250219"/>
            <a:ext cx="3591835" cy="2024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0250" y="5108494"/>
                <a:ext cx="8693624" cy="120032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Because the NAND </a:t>
                </a:r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latch requires a 0 signal to change its state, it is sometimes referred to as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 latch</a:t>
                </a:r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. </a:t>
                </a:r>
                <a:endParaRPr lang="en-US" dirty="0" smtClean="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The </a:t>
                </a:r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primes (or, sometimes, bars over the letters) designate the fact that the </a:t>
                </a:r>
                <a:r>
                  <a:rPr lang="en-US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inputs must </a:t>
                </a:r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be in their complement form to activate the circuit.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0" y="5108494"/>
                <a:ext cx="869362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421" t="-4061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6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274195"/>
            <a:ext cx="113452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state is invalid/indeterminate in SR </a:t>
            </a:r>
            <a:r>
              <a:rPr lang="en-US" dirty="0" smtClean="0"/>
              <a:t>NAND </a:t>
            </a:r>
            <a:r>
              <a:rPr lang="en-US" dirty="0"/>
              <a:t>latch?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S=1, R= 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S=0, R= 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S=0, R= 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S=1, R=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Latch with control input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7790"/>
            <a:ext cx="12037325" cy="50182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operation of the basic SR latch can be modified by providing an additional </a:t>
            </a:r>
            <a:r>
              <a:rPr lang="en-US" dirty="0" smtClean="0"/>
              <a:t>input signal </a:t>
            </a:r>
            <a:r>
              <a:rPr lang="en-US" dirty="0"/>
              <a:t>that determines (controls) when the state of the latch can be changed by </a:t>
            </a:r>
            <a:r>
              <a:rPr lang="en-US" dirty="0" smtClean="0"/>
              <a:t>determining whether </a:t>
            </a:r>
            <a:r>
              <a:rPr lang="en-US" dirty="0"/>
              <a:t>S </a:t>
            </a:r>
            <a:r>
              <a:rPr lang="en-US" dirty="0" smtClean="0"/>
              <a:t>and </a:t>
            </a:r>
            <a:r>
              <a:rPr lang="en-US" dirty="0"/>
              <a:t>R </a:t>
            </a:r>
            <a:r>
              <a:rPr lang="en-US" dirty="0" smtClean="0"/>
              <a:t>can </a:t>
            </a:r>
            <a:r>
              <a:rPr lang="en-US" dirty="0"/>
              <a:t>affect the </a:t>
            </a:r>
            <a:r>
              <a:rPr lang="en-US" dirty="0" smtClean="0"/>
              <a:t>circuit.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61" y="2777069"/>
            <a:ext cx="6019684" cy="293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Latch with control input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7790"/>
            <a:ext cx="12037325" cy="50182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operation of the basic SR latch can be modified by providing an additional </a:t>
            </a:r>
            <a:r>
              <a:rPr lang="en-US" dirty="0" smtClean="0"/>
              <a:t>input signal </a:t>
            </a:r>
            <a:r>
              <a:rPr lang="en-US" dirty="0"/>
              <a:t>that determines (controls) when the state of the latch can be changed by </a:t>
            </a:r>
            <a:r>
              <a:rPr lang="en-US" dirty="0" smtClean="0"/>
              <a:t>determining whether </a:t>
            </a:r>
            <a:r>
              <a:rPr lang="en-US" dirty="0"/>
              <a:t>S </a:t>
            </a:r>
            <a:r>
              <a:rPr lang="en-US" dirty="0" smtClean="0"/>
              <a:t>and </a:t>
            </a:r>
            <a:r>
              <a:rPr lang="en-US" dirty="0"/>
              <a:t>R </a:t>
            </a:r>
            <a:r>
              <a:rPr lang="en-US" dirty="0" smtClean="0"/>
              <a:t>can </a:t>
            </a:r>
            <a:r>
              <a:rPr lang="en-US" dirty="0"/>
              <a:t>affect the </a:t>
            </a:r>
            <a:r>
              <a:rPr lang="en-US" dirty="0" smtClean="0"/>
              <a:t>circuit.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71" y="2645448"/>
            <a:ext cx="6019684" cy="2935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20655"/>
          <a:stretch/>
        </p:blipFill>
        <p:spPr>
          <a:xfrm>
            <a:off x="7527954" y="2645448"/>
            <a:ext cx="3384491" cy="20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258955"/>
            <a:ext cx="113452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output state in SR enabled NAND based latch at S=1, R= </a:t>
            </a:r>
            <a:r>
              <a:rPr lang="en-US" dirty="0" smtClean="0"/>
              <a:t>0, and </a:t>
            </a:r>
            <a:r>
              <a:rPr lang="en-US" dirty="0" err="1" smtClean="0"/>
              <a:t>En</a:t>
            </a:r>
            <a:r>
              <a:rPr lang="en-US" dirty="0" smtClean="0"/>
              <a:t>=0?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Q= set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Q=reset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Q=memory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Q=indeterminate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Latch (Transparent Latch)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7790"/>
            <a:ext cx="12037325" cy="50182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One way to eliminate the undesirable condition of the indeterminate state in the </a:t>
            </a:r>
            <a:r>
              <a:rPr lang="en-US" dirty="0" smtClean="0"/>
              <a:t>SR latch </a:t>
            </a:r>
            <a:r>
              <a:rPr lang="en-US" dirty="0"/>
              <a:t>is to ensure that inputs S and R are never equal to </a:t>
            </a:r>
            <a:r>
              <a:rPr lang="en-US" dirty="0" smtClean="0"/>
              <a:t>1 or 0 </a:t>
            </a:r>
            <a:r>
              <a:rPr lang="en-US" dirty="0"/>
              <a:t>at the same time. This </a:t>
            </a:r>
            <a:r>
              <a:rPr lang="en-US" dirty="0" smtClean="0"/>
              <a:t>is done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D </a:t>
            </a:r>
            <a:r>
              <a:rPr lang="en-US" dirty="0" smtClean="0">
                <a:solidFill>
                  <a:srgbClr val="FF0000"/>
                </a:solidFill>
              </a:rPr>
              <a:t>latch.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176" y="2934269"/>
            <a:ext cx="6605423" cy="2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Sequential Circuits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8954"/>
            <a:ext cx="12192000" cy="50973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Sequential circuits are those in which the output depends not only on the present inputs, but also on the previous output state and/or the previous inputs.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059" y="2727263"/>
            <a:ext cx="4859571" cy="301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Latch (Transparent Latch)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7790"/>
            <a:ext cx="12037325" cy="50182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One way to eliminate the undesirable condition of the indeterminate state in the </a:t>
            </a:r>
            <a:r>
              <a:rPr lang="en-US" dirty="0" smtClean="0"/>
              <a:t>SR latch </a:t>
            </a:r>
            <a:r>
              <a:rPr lang="en-US" dirty="0"/>
              <a:t>is to ensure that inputs S and R are never equal to </a:t>
            </a:r>
            <a:r>
              <a:rPr lang="en-US" dirty="0" smtClean="0"/>
              <a:t>1 or 0 </a:t>
            </a:r>
            <a:r>
              <a:rPr lang="en-US" dirty="0"/>
              <a:t>at the same time. This </a:t>
            </a:r>
            <a:r>
              <a:rPr lang="en-US" dirty="0" smtClean="0"/>
              <a:t>is done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D </a:t>
            </a:r>
            <a:r>
              <a:rPr lang="en-US" dirty="0" smtClean="0">
                <a:solidFill>
                  <a:srgbClr val="FF0000"/>
                </a:solidFill>
              </a:rPr>
              <a:t>latch.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8" y="2893326"/>
            <a:ext cx="6605423" cy="2804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961548"/>
            <a:ext cx="2924985" cy="17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Latch (Transparent Latch)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7790"/>
            <a:ext cx="12037325" cy="50182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D latch receives that </a:t>
            </a:r>
            <a:r>
              <a:rPr lang="en-US" dirty="0" smtClean="0"/>
              <a:t>name </a:t>
            </a:r>
            <a:r>
              <a:rPr lang="en-US" dirty="0"/>
              <a:t>from its ability to hold </a:t>
            </a:r>
            <a:r>
              <a:rPr lang="en-US" i="1" dirty="0">
                <a:solidFill>
                  <a:srgbClr val="FF0000"/>
                </a:solidFill>
              </a:rPr>
              <a:t>data</a:t>
            </a:r>
            <a:r>
              <a:rPr lang="en-US" dirty="0"/>
              <a:t> in its internal storage. It is suited for use as a temporary </a:t>
            </a:r>
            <a:r>
              <a:rPr lang="en-US" dirty="0" smtClean="0"/>
              <a:t>storage.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binary information present at the data input of the D latch </a:t>
            </a:r>
            <a:r>
              <a:rPr lang="en-US" dirty="0" smtClean="0"/>
              <a:t>is transferred </a:t>
            </a:r>
            <a:r>
              <a:rPr lang="en-US" dirty="0"/>
              <a:t>to the Q output when the </a:t>
            </a:r>
            <a:r>
              <a:rPr lang="en-US" u="sng" dirty="0"/>
              <a:t>enable input is asserted. </a:t>
            </a:r>
            <a:endParaRPr lang="en-US" u="sng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output </a:t>
            </a:r>
            <a:r>
              <a:rPr lang="en-US" dirty="0" smtClean="0"/>
              <a:t>follows changes </a:t>
            </a:r>
            <a:r>
              <a:rPr lang="en-US" dirty="0"/>
              <a:t>in the data input as long as the enable input is asserted. This situation </a:t>
            </a:r>
            <a:r>
              <a:rPr lang="en-US" dirty="0" smtClean="0"/>
              <a:t>provides a </a:t>
            </a:r>
            <a:r>
              <a:rPr lang="en-US" dirty="0"/>
              <a:t>path from input D to the output, and for this reason, the circuit is often called a </a:t>
            </a:r>
            <a:r>
              <a:rPr lang="en-US" dirty="0" smtClean="0">
                <a:solidFill>
                  <a:srgbClr val="FF0000"/>
                </a:solidFill>
              </a:rPr>
              <a:t>transparent </a:t>
            </a:r>
            <a:r>
              <a:rPr lang="en-US" dirty="0">
                <a:solidFill>
                  <a:srgbClr val="FF0000"/>
                </a:solidFill>
              </a:rPr>
              <a:t>latch.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When the enable input signal is </a:t>
            </a:r>
            <a:r>
              <a:rPr lang="en-US" u="sng" dirty="0"/>
              <a:t>de-asserted</a:t>
            </a:r>
            <a:r>
              <a:rPr lang="en-US" dirty="0"/>
              <a:t>, the binary information </a:t>
            </a:r>
            <a:r>
              <a:rPr lang="en-US" dirty="0" smtClean="0"/>
              <a:t>that was </a:t>
            </a:r>
            <a:r>
              <a:rPr lang="en-US" dirty="0"/>
              <a:t>present at the data input at the time the transition occurred </a:t>
            </a:r>
            <a:r>
              <a:rPr lang="en-US" dirty="0">
                <a:solidFill>
                  <a:srgbClr val="FF0000"/>
                </a:solidFill>
              </a:rPr>
              <a:t>is retained </a:t>
            </a:r>
            <a:r>
              <a:rPr lang="en-US" dirty="0"/>
              <a:t>(i.e., </a:t>
            </a:r>
            <a:r>
              <a:rPr lang="en-US" dirty="0" smtClean="0"/>
              <a:t>stored) at </a:t>
            </a:r>
            <a:r>
              <a:rPr lang="en-US" dirty="0"/>
              <a:t>the Q output until the enable input is asserted again.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258955"/>
            <a:ext cx="113452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D flip-flop, D stands for _____________</a:t>
            </a:r>
          </a:p>
          <a:p>
            <a:pPr marL="0" indent="0">
              <a:buNone/>
            </a:pPr>
            <a:r>
              <a:rPr lang="en-US" dirty="0"/>
              <a:t>a) Distant</a:t>
            </a:r>
          </a:p>
          <a:p>
            <a:pPr marL="0" indent="0">
              <a:buNone/>
            </a:pPr>
            <a:r>
              <a:rPr lang="en-US" dirty="0"/>
              <a:t>b) Data</a:t>
            </a:r>
          </a:p>
          <a:p>
            <a:pPr marL="0" indent="0">
              <a:buNone/>
            </a:pPr>
            <a:r>
              <a:rPr lang="en-US" dirty="0"/>
              <a:t>c) Desired</a:t>
            </a:r>
          </a:p>
          <a:p>
            <a:pPr marL="0" indent="0">
              <a:buNone/>
            </a:pPr>
            <a:r>
              <a:rPr lang="en-US" dirty="0"/>
              <a:t>d) Delay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5" dirty="0">
                <a:cs typeface="Calibri"/>
              </a:rPr>
              <a:t>When </a:t>
            </a:r>
            <a:r>
              <a:rPr lang="en-US" b="1" dirty="0">
                <a:cs typeface="Calibri"/>
              </a:rPr>
              <a:t>is</a:t>
            </a:r>
            <a:r>
              <a:rPr lang="en-US" b="1" spc="-10" dirty="0">
                <a:cs typeface="Calibri"/>
              </a:rPr>
              <a:t> </a:t>
            </a:r>
            <a:r>
              <a:rPr lang="en-US" b="1" dirty="0">
                <a:cs typeface="Calibri"/>
              </a:rPr>
              <a:t>a</a:t>
            </a:r>
            <a:r>
              <a:rPr lang="en-US" b="1" spc="-5" dirty="0">
                <a:cs typeface="Calibri"/>
              </a:rPr>
              <a:t> flip-flop said</a:t>
            </a:r>
            <a:r>
              <a:rPr lang="en-US" b="1" spc="-10" dirty="0">
                <a:cs typeface="Calibri"/>
              </a:rPr>
              <a:t> </a:t>
            </a:r>
            <a:r>
              <a:rPr lang="en-US" b="1" dirty="0">
                <a:cs typeface="Calibri"/>
              </a:rPr>
              <a:t>to</a:t>
            </a:r>
            <a:r>
              <a:rPr lang="en-US" b="1" spc="-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be</a:t>
            </a:r>
            <a:r>
              <a:rPr lang="en-US" b="1" spc="-5" dirty="0">
                <a:cs typeface="Calibri"/>
              </a:rPr>
              <a:t> transparent?</a:t>
            </a:r>
            <a:endParaRPr lang="en-US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dirty="0">
              <a:cs typeface="Calibri"/>
            </a:endParaRPr>
          </a:p>
          <a:p>
            <a:pPr marL="160020" indent="-147955">
              <a:lnSpc>
                <a:spcPct val="100000"/>
              </a:lnSpc>
              <a:buAutoNum type="alphaUcPeriod"/>
              <a:tabLst>
                <a:tab pos="160655" algn="l"/>
              </a:tabLst>
            </a:pPr>
            <a:r>
              <a:rPr lang="en-US" spc="-5" dirty="0">
                <a:cs typeface="Calibri"/>
              </a:rPr>
              <a:t>When you </a:t>
            </a:r>
            <a:r>
              <a:rPr lang="en-US" dirty="0">
                <a:cs typeface="Calibri"/>
              </a:rPr>
              <a:t>can</a:t>
            </a:r>
            <a:r>
              <a:rPr lang="en-US" spc="-15" dirty="0">
                <a:cs typeface="Calibri"/>
              </a:rPr>
              <a:t> </a:t>
            </a:r>
            <a:r>
              <a:rPr lang="en-US" dirty="0">
                <a:cs typeface="Calibri"/>
              </a:rPr>
              <a:t>see</a:t>
            </a:r>
            <a:r>
              <a:rPr lang="en-US" spc="-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through </a:t>
            </a:r>
            <a:r>
              <a:rPr lang="en-US" dirty="0">
                <a:cs typeface="Calibri"/>
              </a:rPr>
              <a:t>the</a:t>
            </a:r>
            <a:r>
              <a:rPr lang="en-US" spc="-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IC</a:t>
            </a:r>
            <a:r>
              <a:rPr lang="en-US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packaging</a:t>
            </a:r>
            <a:endParaRPr lang="en-US" dirty="0">
              <a:cs typeface="Calibri"/>
            </a:endParaRPr>
          </a:p>
          <a:p>
            <a:pPr marL="154305" indent="-142240">
              <a:lnSpc>
                <a:spcPct val="100000"/>
              </a:lnSpc>
              <a:spcBef>
                <a:spcPts val="25"/>
              </a:spcBef>
              <a:buAutoNum type="alphaUcPeriod"/>
              <a:tabLst>
                <a:tab pos="154940" algn="l"/>
              </a:tabLst>
            </a:pPr>
            <a:r>
              <a:rPr lang="en-US" dirty="0">
                <a:cs typeface="Calibri"/>
              </a:rPr>
              <a:t>When</a:t>
            </a:r>
            <a:r>
              <a:rPr lang="en-US" spc="-20" dirty="0">
                <a:cs typeface="Calibri"/>
              </a:rPr>
              <a:t> </a:t>
            </a:r>
            <a:r>
              <a:rPr lang="en-US" dirty="0">
                <a:cs typeface="Calibri"/>
              </a:rPr>
              <a:t>the</a:t>
            </a:r>
            <a:r>
              <a:rPr lang="en-US" spc="-15" dirty="0">
                <a:cs typeface="Calibri"/>
              </a:rPr>
              <a:t> </a:t>
            </a:r>
            <a:r>
              <a:rPr lang="en-US" dirty="0">
                <a:cs typeface="Calibri"/>
              </a:rPr>
              <a:t>Q</a:t>
            </a:r>
            <a:r>
              <a:rPr lang="en-US" spc="-5" dirty="0">
                <a:cs typeface="Calibri"/>
              </a:rPr>
              <a:t> </a:t>
            </a:r>
            <a:r>
              <a:rPr lang="en-US" dirty="0">
                <a:cs typeface="Calibri"/>
              </a:rPr>
              <a:t>output</a:t>
            </a:r>
            <a:r>
              <a:rPr lang="en-US" spc="-1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follows</a:t>
            </a:r>
            <a:r>
              <a:rPr lang="en-US" spc="-15" dirty="0">
                <a:cs typeface="Calibri"/>
              </a:rPr>
              <a:t> </a:t>
            </a:r>
            <a:r>
              <a:rPr lang="en-US" dirty="0">
                <a:cs typeface="Calibri"/>
              </a:rPr>
              <a:t>the</a:t>
            </a:r>
            <a:r>
              <a:rPr lang="en-US" spc="-1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input</a:t>
            </a:r>
            <a:endParaRPr lang="en-US" dirty="0">
              <a:cs typeface="Calibri"/>
            </a:endParaRPr>
          </a:p>
          <a:p>
            <a:pPr marL="152400" indent="-140335">
              <a:lnSpc>
                <a:spcPct val="100000"/>
              </a:lnSpc>
              <a:spcBef>
                <a:spcPts val="20"/>
              </a:spcBef>
              <a:buAutoNum type="alphaUcPeriod"/>
              <a:tabLst>
                <a:tab pos="153035" algn="l"/>
              </a:tabLst>
            </a:pPr>
            <a:r>
              <a:rPr lang="en-US" dirty="0">
                <a:cs typeface="Calibri"/>
              </a:rPr>
              <a:t>When</a:t>
            </a:r>
            <a:r>
              <a:rPr lang="en-US" spc="-10" dirty="0">
                <a:cs typeface="Calibri"/>
              </a:rPr>
              <a:t> </a:t>
            </a:r>
            <a:r>
              <a:rPr lang="en-US" dirty="0">
                <a:cs typeface="Calibri"/>
              </a:rPr>
              <a:t>the</a:t>
            </a:r>
            <a:r>
              <a:rPr lang="en-US" spc="-15" dirty="0">
                <a:cs typeface="Calibri"/>
              </a:rPr>
              <a:t> </a:t>
            </a:r>
            <a:r>
              <a:rPr lang="en-US" dirty="0">
                <a:cs typeface="Calibri"/>
              </a:rPr>
              <a:t>Q</a:t>
            </a:r>
            <a:r>
              <a:rPr lang="en-US" spc="-10" dirty="0">
                <a:cs typeface="Calibri"/>
              </a:rPr>
              <a:t> </a:t>
            </a:r>
            <a:r>
              <a:rPr lang="en-US" dirty="0">
                <a:cs typeface="Calibri"/>
              </a:rPr>
              <a:t>output</a:t>
            </a:r>
            <a:r>
              <a:rPr lang="en-US" spc="-1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is</a:t>
            </a:r>
            <a:r>
              <a:rPr lang="en-US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opposite</a:t>
            </a:r>
            <a:r>
              <a:rPr lang="en-US" spc="-15" dirty="0">
                <a:cs typeface="Calibri"/>
              </a:rPr>
              <a:t> </a:t>
            </a:r>
            <a:r>
              <a:rPr lang="en-US" dirty="0">
                <a:cs typeface="Calibri"/>
              </a:rPr>
              <a:t>the</a:t>
            </a:r>
            <a:r>
              <a:rPr lang="en-US" spc="-1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input</a:t>
            </a:r>
            <a:endParaRPr lang="en-US" dirty="0">
              <a:cs typeface="Calibri"/>
            </a:endParaRPr>
          </a:p>
          <a:p>
            <a:pPr marL="165100" indent="-152400">
              <a:lnSpc>
                <a:spcPct val="100000"/>
              </a:lnSpc>
              <a:spcBef>
                <a:spcPts val="25"/>
              </a:spcBef>
              <a:buAutoNum type="alphaUcPeriod"/>
              <a:tabLst>
                <a:tab pos="165100" algn="l"/>
              </a:tabLst>
            </a:pPr>
            <a:r>
              <a:rPr lang="en-US" dirty="0">
                <a:cs typeface="Calibri"/>
              </a:rPr>
              <a:t>None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28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b="1" dirty="0">
                <a:cs typeface="Calibri"/>
              </a:rPr>
              <a:t>An</a:t>
            </a:r>
            <a:r>
              <a:rPr lang="en-US" b="1" spc="-1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active</a:t>
            </a:r>
            <a:r>
              <a:rPr lang="en-US" b="1" spc="-1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HIGH</a:t>
            </a:r>
            <a:r>
              <a:rPr lang="en-US" b="1" spc="-5" dirty="0">
                <a:cs typeface="Calibri"/>
              </a:rPr>
              <a:t> input</a:t>
            </a:r>
            <a:r>
              <a:rPr lang="en-US" b="1" spc="5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S-R</a:t>
            </a:r>
            <a:r>
              <a:rPr lang="en-US" b="1" spc="5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latch</a:t>
            </a:r>
            <a:r>
              <a:rPr lang="en-US" b="1" dirty="0">
                <a:cs typeface="Calibri"/>
              </a:rPr>
              <a:t> is</a:t>
            </a:r>
            <a:r>
              <a:rPr lang="en-US" b="1" spc="-10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formed</a:t>
            </a:r>
            <a:r>
              <a:rPr lang="en-US" b="1" spc="-10" dirty="0">
                <a:cs typeface="Calibri"/>
              </a:rPr>
              <a:t> </a:t>
            </a:r>
            <a:r>
              <a:rPr lang="en-US" b="1" dirty="0">
                <a:cs typeface="Calibri"/>
              </a:rPr>
              <a:t>by</a:t>
            </a:r>
            <a:r>
              <a:rPr lang="en-US" b="1" spc="-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the </a:t>
            </a:r>
            <a:r>
              <a:rPr lang="en-US" b="1" spc="-5" dirty="0">
                <a:cs typeface="Calibri"/>
              </a:rPr>
              <a:t>cross-coupling of</a:t>
            </a:r>
            <a:endParaRPr lang="en-US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dirty="0">
              <a:cs typeface="Calibri"/>
            </a:endParaRPr>
          </a:p>
          <a:p>
            <a:pPr marL="160020" indent="-147955">
              <a:lnSpc>
                <a:spcPct val="100000"/>
              </a:lnSpc>
              <a:buAutoNum type="alphaUcPeriod"/>
              <a:tabLst>
                <a:tab pos="160655" algn="l"/>
              </a:tabLst>
            </a:pPr>
            <a:r>
              <a:rPr lang="en-US" spc="-5" dirty="0">
                <a:cs typeface="Calibri"/>
              </a:rPr>
              <a:t>Two</a:t>
            </a:r>
            <a:r>
              <a:rPr lang="en-US" spc="-3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NOR</a:t>
            </a:r>
            <a:r>
              <a:rPr lang="en-US" spc="-30" dirty="0">
                <a:cs typeface="Calibri"/>
              </a:rPr>
              <a:t> </a:t>
            </a:r>
            <a:r>
              <a:rPr lang="en-US" dirty="0">
                <a:cs typeface="Calibri"/>
              </a:rPr>
              <a:t>gates</a:t>
            </a:r>
          </a:p>
          <a:p>
            <a:pPr marL="154305" indent="-142240">
              <a:lnSpc>
                <a:spcPct val="100000"/>
              </a:lnSpc>
              <a:spcBef>
                <a:spcPts val="25"/>
              </a:spcBef>
              <a:buAutoNum type="alphaUcPeriod"/>
              <a:tabLst>
                <a:tab pos="154940" algn="l"/>
              </a:tabLst>
            </a:pPr>
            <a:r>
              <a:rPr lang="en-US" dirty="0">
                <a:cs typeface="Calibri"/>
              </a:rPr>
              <a:t>Two</a:t>
            </a:r>
            <a:r>
              <a:rPr lang="en-US" spc="-4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NAND</a:t>
            </a:r>
            <a:r>
              <a:rPr lang="en-US" spc="-20" dirty="0">
                <a:cs typeface="Calibri"/>
              </a:rPr>
              <a:t> </a:t>
            </a:r>
            <a:r>
              <a:rPr lang="en-US" dirty="0">
                <a:cs typeface="Calibri"/>
              </a:rPr>
              <a:t>gates</a:t>
            </a:r>
          </a:p>
          <a:p>
            <a:pPr marL="152400" indent="-140335">
              <a:lnSpc>
                <a:spcPct val="100000"/>
              </a:lnSpc>
              <a:spcBef>
                <a:spcPts val="10"/>
              </a:spcBef>
              <a:buAutoNum type="alphaUcPeriod"/>
              <a:tabLst>
                <a:tab pos="153035" algn="l"/>
              </a:tabLst>
            </a:pPr>
            <a:r>
              <a:rPr lang="en-US" dirty="0">
                <a:cs typeface="Calibri"/>
              </a:rPr>
              <a:t>Two</a:t>
            </a:r>
            <a:r>
              <a:rPr lang="en-US" spc="-30" dirty="0">
                <a:cs typeface="Calibri"/>
              </a:rPr>
              <a:t> </a:t>
            </a:r>
            <a:r>
              <a:rPr lang="en-US" dirty="0">
                <a:cs typeface="Calibri"/>
              </a:rPr>
              <a:t>OR</a:t>
            </a:r>
            <a:r>
              <a:rPr lang="en-US" spc="-35" dirty="0">
                <a:cs typeface="Calibri"/>
              </a:rPr>
              <a:t> </a:t>
            </a:r>
            <a:r>
              <a:rPr lang="en-US" dirty="0">
                <a:cs typeface="Calibri"/>
              </a:rPr>
              <a:t>gates</a:t>
            </a:r>
          </a:p>
          <a:p>
            <a:pPr marL="165100" indent="-152400">
              <a:lnSpc>
                <a:spcPct val="100000"/>
              </a:lnSpc>
              <a:spcBef>
                <a:spcPts val="35"/>
              </a:spcBef>
              <a:buAutoNum type="alphaUcPeriod"/>
              <a:tabLst>
                <a:tab pos="165100" algn="l"/>
              </a:tabLst>
            </a:pPr>
            <a:r>
              <a:rPr lang="en-US" dirty="0">
                <a:cs typeface="Calibri"/>
              </a:rPr>
              <a:t>Two</a:t>
            </a:r>
            <a:r>
              <a:rPr lang="en-US" spc="-4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AND</a:t>
            </a:r>
            <a:r>
              <a:rPr lang="en-US" spc="-30" dirty="0">
                <a:cs typeface="Calibri"/>
              </a:rPr>
              <a:t> </a:t>
            </a:r>
            <a:r>
              <a:rPr lang="en-US" dirty="0">
                <a:cs typeface="Calibri"/>
              </a:rPr>
              <a:t>gates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6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Combinational and Sequential Circuits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206964"/>
              </p:ext>
            </p:extLst>
          </p:nvPr>
        </p:nvGraphicFramePr>
        <p:xfrm>
          <a:off x="382136" y="1258888"/>
          <a:ext cx="1162789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3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Combinational Circuits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Sequential Circuits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29">
                <a:tc>
                  <a:txBody>
                    <a:bodyPr/>
                    <a:lstStyle/>
                    <a:p>
                      <a:r>
                        <a:rPr lang="en-US" dirty="0" smtClean="0"/>
                        <a:t>The output depends only upon the present inputs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depends not only on the present inputs, but also on the previous output state and/or the previous inputs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29">
                <a:tc>
                  <a:txBody>
                    <a:bodyPr/>
                    <a:lstStyle/>
                    <a:p>
                      <a:r>
                        <a:rPr lang="en-US" dirty="0" smtClean="0"/>
                        <a:t>No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Feedback</a:t>
                      </a:r>
                      <a:r>
                        <a:rPr lang="en-US" baseline="0" dirty="0" smtClean="0"/>
                        <a:t> available from output to input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29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ability to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Ability to store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29">
                <a:tc>
                  <a:txBody>
                    <a:bodyPr/>
                    <a:lstStyle/>
                    <a:p>
                      <a:r>
                        <a:rPr lang="en-US" dirty="0" smtClean="0"/>
                        <a:t>Easier to design, use and handle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easier to design, use and handle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229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clock 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Clock signals are required for triggering purposes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229">
                <a:tc>
                  <a:txBody>
                    <a:bodyPr/>
                    <a:lstStyle/>
                    <a:p>
                      <a:r>
                        <a:rPr lang="en-US" dirty="0" smtClean="0"/>
                        <a:t>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slower than combinational circuits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229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Elementary building block: Logic gates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Elementary building block: Flip flops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Examples: Adder,</a:t>
                      </a:r>
                      <a:r>
                        <a:rPr lang="en-US" baseline="0" dirty="0" smtClean="0"/>
                        <a:t> Subtractor, Magnitude comparator, Multiplexer, Decoder, etc.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Examples:</a:t>
                      </a:r>
                      <a:r>
                        <a:rPr lang="en-US" baseline="0" dirty="0" smtClean="0"/>
                        <a:t> Latches, flip flops, counters, </a:t>
                      </a:r>
                      <a:r>
                        <a:rPr lang="en-US" baseline="0" dirty="0" err="1" smtClean="0"/>
                        <a:t>registers,etc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258955"/>
            <a:ext cx="113452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is NOT the combinational circuit?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magnitude comparator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multiplexer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parity generator circuit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Flip flop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Storage Element: Latch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2550"/>
            <a:ext cx="12037325" cy="5018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storage element in a digital circuit can maintain a binary state </a:t>
            </a:r>
            <a:r>
              <a:rPr lang="en-US" dirty="0" smtClean="0">
                <a:solidFill>
                  <a:srgbClr val="FF0000"/>
                </a:solidFill>
              </a:rPr>
              <a:t>indefinitely</a:t>
            </a:r>
            <a:r>
              <a:rPr lang="en-US" dirty="0" smtClean="0"/>
              <a:t> (as long as power is delivered to the circuit), until directed by an input signal to switch states.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Storage elements that operate with </a:t>
            </a:r>
            <a:r>
              <a:rPr lang="en-US" b="1" dirty="0" smtClean="0">
                <a:solidFill>
                  <a:srgbClr val="FF0000"/>
                </a:solidFill>
              </a:rPr>
              <a:t>signal levels </a:t>
            </a:r>
            <a:r>
              <a:rPr lang="en-US" dirty="0" smtClean="0"/>
              <a:t>(rather than signal transitions) are referred to as </a:t>
            </a:r>
            <a:r>
              <a:rPr lang="en-US" dirty="0" smtClean="0">
                <a:solidFill>
                  <a:srgbClr val="FF0000"/>
                </a:solidFill>
              </a:rPr>
              <a:t>latches</a:t>
            </a:r>
            <a:r>
              <a:rPr lang="en-US" dirty="0" smtClean="0"/>
              <a:t>; those controlled by a </a:t>
            </a:r>
            <a:r>
              <a:rPr lang="en-US" b="1" dirty="0" smtClean="0">
                <a:solidFill>
                  <a:srgbClr val="FF0000"/>
                </a:solidFill>
              </a:rPr>
              <a:t>clock transition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flip-flop</a:t>
            </a:r>
            <a:r>
              <a:rPr lang="en-US" dirty="0" smtClean="0"/>
              <a:t>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Because they are the building blocks of flip-flops, so, we will consider the fundamental storage mechanism used in latches before considering flip-flops.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229870"/>
            <a:ext cx="3940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0" dirty="0">
                <a:solidFill>
                  <a:srgbClr val="EB3C9F"/>
                </a:solidFill>
                <a:latin typeface="Cambria"/>
                <a:cs typeface="Cambria"/>
              </a:rPr>
              <a:t>What</a:t>
            </a:r>
            <a:r>
              <a:rPr sz="3600" spc="330" dirty="0">
                <a:solidFill>
                  <a:srgbClr val="EB3C9F"/>
                </a:solidFill>
                <a:latin typeface="Cambria"/>
                <a:cs typeface="Cambria"/>
              </a:rPr>
              <a:t> </a:t>
            </a:r>
            <a:r>
              <a:rPr sz="3600" spc="175" dirty="0">
                <a:solidFill>
                  <a:srgbClr val="EB3C9F"/>
                </a:solidFill>
                <a:latin typeface="Cambria"/>
                <a:cs typeface="Cambria"/>
              </a:rPr>
              <a:t>are</a:t>
            </a:r>
            <a:r>
              <a:rPr sz="3600" spc="330" dirty="0">
                <a:solidFill>
                  <a:srgbClr val="EB3C9F"/>
                </a:solidFill>
                <a:latin typeface="Cambria"/>
                <a:cs typeface="Cambria"/>
              </a:rPr>
              <a:t> </a:t>
            </a:r>
            <a:r>
              <a:rPr sz="3600" spc="260" dirty="0">
                <a:solidFill>
                  <a:srgbClr val="EB3C9F"/>
                </a:solidFill>
                <a:latin typeface="Cambria"/>
                <a:cs typeface="Cambria"/>
              </a:rPr>
              <a:t>latches.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39" y="803911"/>
            <a:ext cx="11351261" cy="334091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869315" indent="-342900">
              <a:lnSpc>
                <a:spcPct val="100000"/>
              </a:lnSpc>
              <a:spcBef>
                <a:spcPts val="1305"/>
              </a:spcBef>
              <a:buFont typeface="Arial" panose="020B0604020202020204" pitchFamily="34" charset="0"/>
              <a:buChar char="•"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latch</a:t>
            </a:r>
            <a:r>
              <a:rPr sz="2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1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bistable</a:t>
            </a:r>
            <a:r>
              <a:rPr sz="2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multivibrator</a:t>
            </a:r>
            <a:r>
              <a:rPr sz="2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1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exactly</a:t>
            </a:r>
            <a:r>
              <a:rPr sz="21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stable</a:t>
            </a:r>
            <a:r>
              <a:rPr sz="2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US" sz="21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sz="2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high-output</a:t>
            </a:r>
            <a:r>
              <a:rPr sz="2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low-output.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100" spc="-1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latch</a:t>
            </a:r>
            <a:r>
              <a:rPr sz="2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path,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sz="2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retained</a:t>
            </a:r>
            <a:r>
              <a:rPr sz="2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device.</a:t>
            </a:r>
            <a:r>
              <a:rPr sz="2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100" spc="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1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atches</a:t>
            </a:r>
            <a:r>
              <a:rPr sz="21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devices,</a:t>
            </a:r>
            <a:r>
              <a:rPr sz="2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2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bit</a:t>
            </a:r>
            <a:r>
              <a:rPr sz="2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powered.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100" spc="-1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1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suggests,</a:t>
            </a:r>
            <a:r>
              <a:rPr sz="2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latches</a:t>
            </a:r>
            <a:r>
              <a:rPr sz="2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"latch</a:t>
            </a:r>
            <a:r>
              <a:rPr sz="2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onto"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1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place.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1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Latches</a:t>
            </a:r>
            <a:r>
              <a:rPr sz="21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2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sz="2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u="heavy" spc="-5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flip-flops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</a:t>
            </a:r>
            <a:r>
              <a:rPr sz="2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devices,</a:t>
            </a:r>
            <a:r>
              <a:rPr sz="2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flip-flops</a:t>
            </a:r>
            <a:r>
              <a:rPr sz="2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4115093"/>
            <a:ext cx="9948545" cy="2214880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805"/>
              </a:spcBef>
              <a:buFont typeface="Wingdings"/>
              <a:buChar char=""/>
              <a:tabLst>
                <a:tab pos="583565" algn="l"/>
                <a:tab pos="584200" algn="l"/>
              </a:tabLst>
            </a:pPr>
            <a:r>
              <a:rPr sz="3600" b="1" spc="-325" dirty="0">
                <a:solidFill>
                  <a:srgbClr val="64228D"/>
                </a:solidFill>
                <a:latin typeface="Trebuchet MS"/>
                <a:cs typeface="Trebuchet MS"/>
              </a:rPr>
              <a:t>Some</a:t>
            </a:r>
            <a:r>
              <a:rPr sz="3600" b="1" spc="-110" dirty="0">
                <a:solidFill>
                  <a:srgbClr val="64228D"/>
                </a:solidFill>
                <a:latin typeface="Trebuchet MS"/>
                <a:cs typeface="Trebuchet MS"/>
              </a:rPr>
              <a:t> </a:t>
            </a:r>
            <a:r>
              <a:rPr sz="3600" b="1" spc="-345" dirty="0">
                <a:solidFill>
                  <a:srgbClr val="64228D"/>
                </a:solidFill>
                <a:latin typeface="Trebuchet MS"/>
                <a:cs typeface="Trebuchet MS"/>
              </a:rPr>
              <a:t>various</a:t>
            </a:r>
            <a:r>
              <a:rPr sz="3600" b="1" spc="-120" dirty="0">
                <a:solidFill>
                  <a:srgbClr val="64228D"/>
                </a:solidFill>
                <a:latin typeface="Trebuchet MS"/>
                <a:cs typeface="Trebuchet MS"/>
              </a:rPr>
              <a:t> </a:t>
            </a:r>
            <a:r>
              <a:rPr sz="3600" b="1" spc="-370" dirty="0">
                <a:solidFill>
                  <a:srgbClr val="64228D"/>
                </a:solidFill>
                <a:latin typeface="Trebuchet MS"/>
                <a:cs typeface="Trebuchet MS"/>
              </a:rPr>
              <a:t>types</a:t>
            </a:r>
            <a:r>
              <a:rPr sz="3600" b="1" spc="-125" dirty="0">
                <a:solidFill>
                  <a:srgbClr val="64228D"/>
                </a:solidFill>
                <a:latin typeface="Trebuchet MS"/>
                <a:cs typeface="Trebuchet MS"/>
              </a:rPr>
              <a:t> </a:t>
            </a:r>
            <a:r>
              <a:rPr sz="3600" b="1" spc="-275" dirty="0">
                <a:solidFill>
                  <a:srgbClr val="64228D"/>
                </a:solidFill>
                <a:latin typeface="Trebuchet MS"/>
                <a:cs typeface="Trebuchet MS"/>
              </a:rPr>
              <a:t>of</a:t>
            </a:r>
            <a:r>
              <a:rPr sz="3600" b="1" spc="-90" dirty="0">
                <a:solidFill>
                  <a:srgbClr val="64228D"/>
                </a:solidFill>
                <a:latin typeface="Trebuchet MS"/>
                <a:cs typeface="Trebuchet MS"/>
              </a:rPr>
              <a:t> </a:t>
            </a:r>
            <a:r>
              <a:rPr sz="3600" b="1" spc="-285" dirty="0">
                <a:solidFill>
                  <a:srgbClr val="64228D"/>
                </a:solidFill>
                <a:latin typeface="Trebuchet MS"/>
                <a:cs typeface="Trebuchet MS"/>
              </a:rPr>
              <a:t>flip-flop</a:t>
            </a:r>
            <a:r>
              <a:rPr sz="3600" b="1" spc="-120" dirty="0">
                <a:solidFill>
                  <a:srgbClr val="64228D"/>
                </a:solidFill>
                <a:latin typeface="Trebuchet MS"/>
                <a:cs typeface="Trebuchet MS"/>
              </a:rPr>
              <a:t> </a:t>
            </a:r>
            <a:r>
              <a:rPr sz="3600" b="1" spc="-345" dirty="0">
                <a:solidFill>
                  <a:srgbClr val="64228D"/>
                </a:solidFill>
                <a:latin typeface="Trebuchet MS"/>
                <a:cs typeface="Trebuchet MS"/>
              </a:rPr>
              <a:t>circuits</a:t>
            </a:r>
            <a:r>
              <a:rPr sz="3600" b="1" spc="-110" dirty="0">
                <a:solidFill>
                  <a:srgbClr val="64228D"/>
                </a:solidFill>
                <a:latin typeface="Trebuchet MS"/>
                <a:cs typeface="Trebuchet MS"/>
              </a:rPr>
              <a:t> </a:t>
            </a:r>
            <a:r>
              <a:rPr sz="3600" b="1" spc="-420" dirty="0">
                <a:solidFill>
                  <a:srgbClr val="64228D"/>
                </a:solidFill>
                <a:latin typeface="Trebuchet MS"/>
                <a:cs typeface="Trebuchet MS"/>
              </a:rPr>
              <a:t>are</a:t>
            </a:r>
            <a:r>
              <a:rPr sz="3600" b="1" spc="-100" dirty="0">
                <a:solidFill>
                  <a:srgbClr val="64228D"/>
                </a:solidFill>
                <a:latin typeface="Trebuchet MS"/>
                <a:cs typeface="Trebuchet MS"/>
              </a:rPr>
              <a:t> </a:t>
            </a:r>
            <a:r>
              <a:rPr sz="3600" b="1" spc="-415" dirty="0">
                <a:solidFill>
                  <a:srgbClr val="64228D"/>
                </a:solidFill>
                <a:latin typeface="Trebuchet MS"/>
                <a:cs typeface="Trebuchet MS"/>
              </a:rPr>
              <a:t>as</a:t>
            </a:r>
            <a:r>
              <a:rPr sz="3600" b="1" spc="-90" dirty="0">
                <a:solidFill>
                  <a:srgbClr val="64228D"/>
                </a:solidFill>
                <a:latin typeface="Trebuchet MS"/>
                <a:cs typeface="Trebuchet MS"/>
              </a:rPr>
              <a:t> </a:t>
            </a:r>
            <a:r>
              <a:rPr sz="3600" b="1" spc="-315" dirty="0">
                <a:solidFill>
                  <a:srgbClr val="64228D"/>
                </a:solidFill>
                <a:latin typeface="Trebuchet MS"/>
                <a:cs typeface="Trebuchet MS"/>
              </a:rPr>
              <a:t>follows</a:t>
            </a:r>
            <a:r>
              <a:rPr sz="3600" spc="-315" dirty="0">
                <a:solidFill>
                  <a:srgbClr val="64228D"/>
                </a:solidFill>
                <a:latin typeface="Tahoma"/>
                <a:cs typeface="Tahoma"/>
              </a:rPr>
              <a:t>:</a:t>
            </a:r>
            <a:endParaRPr sz="3600">
              <a:latin typeface="Tahoma"/>
              <a:cs typeface="Tahoma"/>
            </a:endParaRPr>
          </a:p>
          <a:p>
            <a:pPr marL="1008380" lvl="1" indent="-343535">
              <a:lnSpc>
                <a:spcPct val="100000"/>
              </a:lnSpc>
              <a:spcBef>
                <a:spcPts val="1140"/>
              </a:spcBef>
              <a:buClr>
                <a:srgbClr val="EB3C9F"/>
              </a:buClr>
              <a:buSzPct val="79166"/>
              <a:buFont typeface="Wingdings"/>
              <a:buChar char=""/>
              <a:tabLst>
                <a:tab pos="1008380" algn="l"/>
                <a:tab pos="1009015" algn="l"/>
              </a:tabLst>
            </a:pPr>
            <a:r>
              <a:rPr sz="2400" spc="-5" dirty="0">
                <a:latin typeface="Calibri"/>
                <a:cs typeface="Calibri"/>
              </a:rPr>
              <a:t>SR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latch</a:t>
            </a:r>
            <a:endParaRPr sz="2400">
              <a:latin typeface="Calibri"/>
              <a:cs typeface="Calibri"/>
            </a:endParaRPr>
          </a:p>
          <a:p>
            <a:pPr marL="1008380" lvl="1" indent="-343535">
              <a:lnSpc>
                <a:spcPct val="100000"/>
              </a:lnSpc>
              <a:spcBef>
                <a:spcPts val="720"/>
              </a:spcBef>
              <a:buClr>
                <a:srgbClr val="EB3C9F"/>
              </a:buClr>
              <a:buSzPct val="79166"/>
              <a:buFont typeface="Wingdings"/>
              <a:buChar char=""/>
              <a:tabLst>
                <a:tab pos="1008380" algn="l"/>
                <a:tab pos="1009015" algn="l"/>
              </a:tabLst>
            </a:pPr>
            <a:r>
              <a:rPr sz="2400" spc="-10" dirty="0">
                <a:latin typeface="Calibri"/>
                <a:cs typeface="Calibri"/>
              </a:rPr>
              <a:t>Gated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latch</a:t>
            </a:r>
            <a:endParaRPr sz="2400">
              <a:latin typeface="Calibri"/>
              <a:cs typeface="Calibri"/>
            </a:endParaRPr>
          </a:p>
          <a:p>
            <a:pPr marL="1008380" lvl="1" indent="-343535">
              <a:lnSpc>
                <a:spcPct val="100000"/>
              </a:lnSpc>
              <a:spcBef>
                <a:spcPts val="710"/>
              </a:spcBef>
              <a:buClr>
                <a:srgbClr val="EB3C9F"/>
              </a:buClr>
              <a:buSzPct val="79166"/>
              <a:buFont typeface="Wingdings"/>
              <a:buChar char=""/>
              <a:tabLst>
                <a:tab pos="1008380" algn="l"/>
                <a:tab pos="1009015" algn="l"/>
              </a:tabLst>
            </a:pP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latch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427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1538"/>
            <a:ext cx="6263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75" dirty="0">
                <a:solidFill>
                  <a:srgbClr val="EB3C9F"/>
                </a:solidFill>
                <a:latin typeface="Cambria"/>
                <a:cs typeface="Cambria"/>
              </a:rPr>
              <a:t>Difference</a:t>
            </a:r>
            <a:r>
              <a:rPr sz="3600" spc="350" dirty="0">
                <a:solidFill>
                  <a:srgbClr val="EB3C9F"/>
                </a:solidFill>
                <a:latin typeface="Cambria"/>
                <a:cs typeface="Cambria"/>
              </a:rPr>
              <a:t> </a:t>
            </a:r>
            <a:r>
              <a:rPr sz="3600" spc="155" dirty="0">
                <a:solidFill>
                  <a:srgbClr val="EB3C9F"/>
                </a:solidFill>
                <a:latin typeface="Cambria"/>
                <a:cs typeface="Cambria"/>
              </a:rPr>
              <a:t>between</a:t>
            </a:r>
            <a:r>
              <a:rPr sz="3600" spc="360" dirty="0">
                <a:solidFill>
                  <a:srgbClr val="EB3C9F"/>
                </a:solidFill>
                <a:latin typeface="Cambria"/>
                <a:cs typeface="Cambria"/>
              </a:rPr>
              <a:t> </a:t>
            </a:r>
            <a:r>
              <a:rPr sz="3600" spc="370" dirty="0">
                <a:solidFill>
                  <a:srgbClr val="EB3C9F"/>
                </a:solidFill>
                <a:latin typeface="Cambria"/>
                <a:cs typeface="Cambria"/>
              </a:rPr>
              <a:t>both….?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177" y="1737105"/>
            <a:ext cx="608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0" algn="l"/>
              </a:tabLst>
            </a:pPr>
            <a:r>
              <a:rPr sz="3600" b="1" i="1" u="heavy" spc="-7" baseline="1157" dirty="0">
                <a:solidFill>
                  <a:srgbClr val="B1126C"/>
                </a:solidFill>
                <a:uFill>
                  <a:solidFill>
                    <a:srgbClr val="B1126C"/>
                  </a:solidFill>
                </a:uFill>
                <a:latin typeface="Trebuchet MS"/>
                <a:cs typeface="Trebuchet MS"/>
              </a:rPr>
              <a:t>Latches..</a:t>
            </a:r>
            <a:r>
              <a:rPr sz="3600" b="1" i="1" spc="-7" baseline="1157" dirty="0">
                <a:solidFill>
                  <a:srgbClr val="B1126C"/>
                </a:solidFill>
                <a:latin typeface="Trebuchet MS"/>
                <a:cs typeface="Trebuchet MS"/>
              </a:rPr>
              <a:t>	</a:t>
            </a:r>
            <a:r>
              <a:rPr sz="2400" b="1" i="1" u="heavy" spc="-5" dirty="0">
                <a:solidFill>
                  <a:srgbClr val="B1126C"/>
                </a:solidFill>
                <a:uFill>
                  <a:solidFill>
                    <a:srgbClr val="B1126C"/>
                  </a:solidFill>
                </a:uFill>
                <a:latin typeface="Trebuchet MS"/>
                <a:cs typeface="Trebuchet MS"/>
              </a:rPr>
              <a:t>Flip</a:t>
            </a:r>
            <a:r>
              <a:rPr sz="2400" b="1" i="1" u="heavy" spc="-85" dirty="0">
                <a:solidFill>
                  <a:srgbClr val="B1126C"/>
                </a:solidFill>
                <a:uFill>
                  <a:solidFill>
                    <a:srgbClr val="B1126C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i="1" u="heavy" spc="-5" dirty="0">
                <a:solidFill>
                  <a:srgbClr val="B1126C"/>
                </a:solidFill>
                <a:uFill>
                  <a:solidFill>
                    <a:srgbClr val="B1126C"/>
                  </a:solidFill>
                </a:uFill>
                <a:latin typeface="Trebuchet MS"/>
                <a:cs typeface="Trebuchet MS"/>
              </a:rPr>
              <a:t>Flop..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8605" y="2819400"/>
            <a:ext cx="4404995" cy="150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EB3C9F"/>
              </a:buClr>
              <a:buSzPct val="8000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flip-flops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are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also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building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blocks of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sequential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circuits.</a:t>
            </a:r>
            <a:endParaRPr sz="20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Clr>
                <a:srgbClr val="EB3C9F"/>
              </a:buClr>
              <a:buSzPct val="8000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Flip-flops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be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built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from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latches.</a:t>
            </a:r>
            <a:endParaRPr sz="2000" dirty="0">
              <a:latin typeface="Calibri"/>
              <a:cs typeface="Calibri"/>
            </a:endParaRPr>
          </a:p>
          <a:p>
            <a:pPr marL="412115" indent="-400050">
              <a:lnSpc>
                <a:spcPct val="100000"/>
              </a:lnSpc>
              <a:spcBef>
                <a:spcPts val="1010"/>
              </a:spcBef>
              <a:buClr>
                <a:srgbClr val="EB3C9F"/>
              </a:buClr>
              <a:buSzPct val="80000"/>
              <a:buFont typeface="Wingdings"/>
              <a:buChar char=""/>
              <a:tabLst>
                <a:tab pos="412115" algn="l"/>
                <a:tab pos="41275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flip-flop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always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has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0D0D0D"/>
                </a:solidFill>
                <a:latin typeface="Calibri"/>
                <a:cs typeface="Calibri"/>
              </a:rPr>
              <a:t>clock</a:t>
            </a:r>
            <a:r>
              <a:rPr sz="2000" i="1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D0D0D"/>
                </a:solidFill>
                <a:latin typeface="Calibri"/>
                <a:cs typeface="Calibri"/>
              </a:rPr>
              <a:t>Signal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296" y="2362200"/>
            <a:ext cx="6491605" cy="199961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EB3C9F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Both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little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both</a:t>
            </a:r>
            <a:r>
              <a:rPr sz="2000" dirty="0">
                <a:solidFill>
                  <a:srgbClr val="3A3A3A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563245" indent="-514350">
              <a:lnSpc>
                <a:spcPct val="100000"/>
              </a:lnSpc>
              <a:spcBef>
                <a:spcPts val="770"/>
              </a:spcBef>
              <a:buClr>
                <a:srgbClr val="EB3C9F"/>
              </a:buClr>
              <a:buSzPct val="80000"/>
              <a:buFont typeface="Wingdings"/>
              <a:buChar char=""/>
              <a:tabLst>
                <a:tab pos="563245" algn="l"/>
                <a:tab pos="563880" algn="l"/>
              </a:tabLst>
            </a:pP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Latches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building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blocks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endParaRPr sz="2000" dirty="0">
              <a:latin typeface="Calibri"/>
              <a:cs typeface="Calibri"/>
            </a:endParaRPr>
          </a:p>
          <a:p>
            <a:pPr marL="392430">
              <a:lnSpc>
                <a:spcPct val="100000"/>
              </a:lnSpc>
            </a:pP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sequential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circuits.</a:t>
            </a:r>
            <a:endParaRPr sz="2000" dirty="0">
              <a:latin typeface="Calibri"/>
              <a:cs typeface="Calibri"/>
            </a:endParaRPr>
          </a:p>
          <a:p>
            <a:pPr marL="392430" indent="-343535">
              <a:lnSpc>
                <a:spcPct val="100000"/>
              </a:lnSpc>
              <a:spcBef>
                <a:spcPts val="1000"/>
              </a:spcBef>
              <a:buClr>
                <a:srgbClr val="EB3C9F"/>
              </a:buClr>
              <a:buSzPct val="80000"/>
              <a:buFont typeface="Wingdings"/>
              <a:buChar char=""/>
              <a:tabLst>
                <a:tab pos="391795" algn="l"/>
                <a:tab pos="393065" algn="l"/>
              </a:tabLst>
            </a:pP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latches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 can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be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built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from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gates.</a:t>
            </a:r>
            <a:endParaRPr sz="2000" dirty="0">
              <a:latin typeface="Calibri"/>
              <a:cs typeface="Calibri"/>
            </a:endParaRPr>
          </a:p>
          <a:p>
            <a:pPr marL="392430" indent="-343535">
              <a:lnSpc>
                <a:spcPct val="100000"/>
              </a:lnSpc>
              <a:spcBef>
                <a:spcPts val="1005"/>
              </a:spcBef>
              <a:buClr>
                <a:srgbClr val="EB3C9F"/>
              </a:buClr>
              <a:buSzPct val="80000"/>
              <a:buFont typeface="Wingdings"/>
              <a:buChar char=""/>
              <a:tabLst>
                <a:tab pos="391795" algn="l"/>
                <a:tab pos="393065" algn="l"/>
              </a:tabLst>
            </a:pP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latch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does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0D0D0D"/>
                </a:solidFill>
                <a:latin typeface="Calibri"/>
                <a:cs typeface="Calibri"/>
              </a:rPr>
              <a:t>clock</a:t>
            </a:r>
            <a:r>
              <a:rPr sz="2000" i="1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0D0D0D"/>
                </a:solidFill>
                <a:latin typeface="Calibri"/>
                <a:cs typeface="Calibri"/>
              </a:rPr>
              <a:t>signal.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73" y="4910403"/>
            <a:ext cx="2524125" cy="1352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099" y="4724400"/>
            <a:ext cx="42005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2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Latch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77790"/>
                <a:ext cx="12037325" cy="5018294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The SR latch is a circuit with two cross-coupled </a:t>
                </a:r>
                <a:r>
                  <a:rPr lang="en-US" dirty="0">
                    <a:solidFill>
                      <a:srgbClr val="FF0000"/>
                    </a:solidFill>
                  </a:rPr>
                  <a:t>NOR gates </a:t>
                </a:r>
                <a:r>
                  <a:rPr lang="en-US" dirty="0"/>
                  <a:t>or two cross-coupled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NAND gates</a:t>
                </a:r>
                <a:r>
                  <a:rPr lang="en-US" dirty="0"/>
                  <a:t>, and two inputs </a:t>
                </a:r>
                <a:r>
                  <a:rPr lang="en-US" dirty="0" smtClean="0"/>
                  <a:t>labeled </a:t>
                </a:r>
                <a:r>
                  <a:rPr lang="en-US" dirty="0"/>
                  <a:t>S for set and R for reset</a:t>
                </a:r>
                <a:r>
                  <a:rPr lang="en-US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The latch has two useful states: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When output Q = 1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= 0, the latch is said to be in the set state.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When Q = 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= 1, it is in the reset state.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Outputs Q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are normally the complement of each </a:t>
                </a:r>
                <a:r>
                  <a:rPr lang="en-US" dirty="0" smtClean="0"/>
                  <a:t>other. Otherwise, </a:t>
                </a:r>
                <a:r>
                  <a:rPr lang="en-US" dirty="0"/>
                  <a:t>the device will enter an unpredictable or undefined state or a metastable state. </a:t>
                </a:r>
                <a:br>
                  <a:rPr lang="en-US" dirty="0"/>
                </a:b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77790"/>
                <a:ext cx="12037325" cy="5018294"/>
              </a:xfrm>
              <a:blipFill rotWithShape="0">
                <a:blip r:embed="rId2"/>
                <a:stretch>
                  <a:fillRect l="-861" t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862" y="1258955"/>
                <a:ext cx="1134521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output state in SR </a:t>
                </a:r>
                <a:r>
                  <a:rPr lang="en-US" dirty="0" smtClean="0"/>
                  <a:t>latch </a:t>
                </a:r>
                <a:r>
                  <a:rPr lang="en-US" dirty="0"/>
                  <a:t>at Q = 1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= 0 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set</a:t>
                </a: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reset</a:t>
                </a: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memory</a:t>
                </a: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indeterminate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862" y="1258955"/>
                <a:ext cx="11345214" cy="4351338"/>
              </a:xfrm>
              <a:blipFill rotWithShape="0">
                <a:blip r:embed="rId3"/>
                <a:stretch>
                  <a:fillRect l="-11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4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1194</Words>
  <Application>Microsoft Office PowerPoint</Application>
  <PresentationFormat>Widescreen</PresentationFormat>
  <Paragraphs>149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Adobe Caslon Pro Bold</vt:lpstr>
      <vt:lpstr>Adobe Devanagari</vt:lpstr>
      <vt:lpstr>Adobe Naskh Medium</vt:lpstr>
      <vt:lpstr>Arial</vt:lpstr>
      <vt:lpstr>Calibri</vt:lpstr>
      <vt:lpstr>Calibri Light</vt:lpstr>
      <vt:lpstr>Cambria</vt:lpstr>
      <vt:lpstr>Cambria Math</vt:lpstr>
      <vt:lpstr>Tahoma</vt:lpstr>
      <vt:lpstr>Times New Roman</vt:lpstr>
      <vt:lpstr>Trebuchet MS</vt:lpstr>
      <vt:lpstr>Wingdings</vt:lpstr>
      <vt:lpstr>Office Theme</vt:lpstr>
      <vt:lpstr>DIGITAL ELECTRONICS: ECE 213</vt:lpstr>
      <vt:lpstr>Introduction to Sequential Circuits</vt:lpstr>
      <vt:lpstr>Difference between Combinational and Sequential Circuits</vt:lpstr>
      <vt:lpstr>QUICK QUIZ (POLL)</vt:lpstr>
      <vt:lpstr>Basic Storage Element: Latch</vt:lpstr>
      <vt:lpstr>What are latches.</vt:lpstr>
      <vt:lpstr>Difference between both….?</vt:lpstr>
      <vt:lpstr>SR Latch</vt:lpstr>
      <vt:lpstr>QUICK QUIZ (POLL)</vt:lpstr>
      <vt:lpstr>SR NOR Latch</vt:lpstr>
      <vt:lpstr>SR NOR Latch</vt:lpstr>
      <vt:lpstr>QUICK QUIZ (POLL)</vt:lpstr>
      <vt:lpstr>SR NAND Latch</vt:lpstr>
      <vt:lpstr>SR NAND Latch</vt:lpstr>
      <vt:lpstr>QUICK QUIZ (POLL)</vt:lpstr>
      <vt:lpstr>SR Latch with control input</vt:lpstr>
      <vt:lpstr>SR Latch with control input</vt:lpstr>
      <vt:lpstr>QUICK QUIZ (POLL)</vt:lpstr>
      <vt:lpstr>D Latch (Transparent Latch)</vt:lpstr>
      <vt:lpstr>D Latch (Transparent Latch)</vt:lpstr>
      <vt:lpstr>D Latch (Transparent Latch)</vt:lpstr>
      <vt:lpstr>QUICK QUIZ (POLL)</vt:lpstr>
      <vt:lpstr>QUICK QUIZ (POLL)</vt:lpstr>
      <vt:lpstr>QUICK QUIZ (POLL)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ELECTRONICS: ECE 213</dc:title>
  <dc:creator>Irfan Ahmad</dc:creator>
  <cp:lastModifiedBy>pk</cp:lastModifiedBy>
  <cp:revision>24</cp:revision>
  <dcterms:created xsi:type="dcterms:W3CDTF">2021-03-21T17:06:04Z</dcterms:created>
  <dcterms:modified xsi:type="dcterms:W3CDTF">2021-03-23T06:23:38Z</dcterms:modified>
</cp:coreProperties>
</file>