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2" r:id="rId3"/>
    <p:sldId id="307" r:id="rId4"/>
    <p:sldId id="304" r:id="rId5"/>
    <p:sldId id="310" r:id="rId6"/>
    <p:sldId id="305" r:id="rId7"/>
    <p:sldId id="288" r:id="rId8"/>
    <p:sldId id="308" r:id="rId9"/>
    <p:sldId id="309" r:id="rId10"/>
    <p:sldId id="289" r:id="rId11"/>
    <p:sldId id="306" r:id="rId12"/>
    <p:sldId id="314" r:id="rId13"/>
    <p:sldId id="315" r:id="rId14"/>
    <p:sldId id="317" r:id="rId15"/>
    <p:sldId id="291" r:id="rId16"/>
    <p:sldId id="316" r:id="rId17"/>
    <p:sldId id="290" r:id="rId18"/>
    <p:sldId id="292" r:id="rId19"/>
    <p:sldId id="311" r:id="rId20"/>
    <p:sldId id="293" r:id="rId21"/>
    <p:sldId id="312" r:id="rId22"/>
    <p:sldId id="294" r:id="rId23"/>
    <p:sldId id="331" r:id="rId24"/>
    <p:sldId id="319" r:id="rId25"/>
    <p:sldId id="320" r:id="rId26"/>
    <p:sldId id="321" r:id="rId27"/>
    <p:sldId id="329" r:id="rId28"/>
    <p:sldId id="330" r:id="rId29"/>
    <p:sldId id="322" r:id="rId30"/>
    <p:sldId id="323" r:id="rId31"/>
    <p:sldId id="326" r:id="rId32"/>
    <p:sldId id="327" r:id="rId33"/>
    <p:sldId id="328" r:id="rId34"/>
    <p:sldId id="325" r:id="rId35"/>
    <p:sldId id="313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3051" y="461594"/>
            <a:ext cx="297789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icaltechnology.org/2018/05/digital-flip-flops.html#d_flip-flo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02" y="1219200"/>
            <a:ext cx="5127498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4000" spc="-5" dirty="0" smtClean="0">
                <a:solidFill>
                  <a:srgbClr val="FF0000"/>
                </a:solidFill>
              </a:rPr>
              <a:t>Unit-5: </a:t>
            </a:r>
            <a:br>
              <a:rPr lang="en-US" sz="4000" spc="-5" dirty="0" smtClean="0">
                <a:solidFill>
                  <a:srgbClr val="FF0000"/>
                </a:solidFill>
              </a:rPr>
            </a:br>
            <a:r>
              <a:rPr lang="en-US" sz="4000" b="1" dirty="0" smtClean="0"/>
              <a:t>Sequential </a:t>
            </a:r>
            <a:r>
              <a:rPr lang="en-US" sz="4000" b="1" dirty="0"/>
              <a:t>Logic Circuits Applications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spc="-5" dirty="0" smtClean="0"/>
              <a:t/>
            </a:r>
            <a:br>
              <a:rPr lang="en-US" sz="4800" spc="-5" dirty="0" smtClean="0"/>
            </a:br>
            <a:r>
              <a:rPr lang="en-US" sz="4800" spc="-5" dirty="0" smtClean="0">
                <a:solidFill>
                  <a:srgbClr val="FF0000"/>
                </a:solidFill>
              </a:rPr>
              <a:t>Register</a:t>
            </a:r>
            <a:endParaRPr sz="4800" spc="-1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321" y="4317"/>
            <a:ext cx="791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Serial-in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to</a:t>
            </a:r>
            <a:r>
              <a:rPr sz="3600" b="1" spc="-5" dirty="0">
                <a:latin typeface="Calibri"/>
                <a:cs typeface="Calibri"/>
              </a:rPr>
              <a:t> Serial-out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(SISO)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Shift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Register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3362325"/>
            <a:ext cx="3559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16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All the FF </a:t>
            </a:r>
            <a:r>
              <a:rPr sz="1800" spc="-10" dirty="0">
                <a:latin typeface="Calibri"/>
                <a:cs typeface="Calibri"/>
              </a:rPr>
              <a:t>are reset </a:t>
            </a:r>
            <a:r>
              <a:rPr sz="1800" dirty="0">
                <a:latin typeface="Calibri"/>
                <a:cs typeface="Calibri"/>
              </a:rPr>
              <a:t>and a </a:t>
            </a:r>
            <a:r>
              <a:rPr sz="1800" spc="-10" dirty="0">
                <a:latin typeface="Calibri"/>
                <a:cs typeface="Calibri"/>
              </a:rPr>
              <a:t>logical </a:t>
            </a: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1011 </a:t>
            </a:r>
            <a:r>
              <a:rPr sz="1800" spc="-5" dirty="0">
                <a:latin typeface="Calibri"/>
                <a:cs typeface="Calibri"/>
              </a:rPr>
              <a:t>is applied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serial input line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FF0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95400"/>
            <a:ext cx="6272438" cy="17098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4343400"/>
            <a:ext cx="673417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3877985"/>
          </a:xfrm>
        </p:spPr>
        <p:txBody>
          <a:bodyPr/>
          <a:lstStyle/>
          <a:p>
            <a:r>
              <a:rPr lang="en-US" dirty="0" smtClean="0"/>
              <a:t>Shift register consist of an arrangement of flip flops.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function of a shift register are data storage and data movement.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a serial Shift register , several data bits are entered at the same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shift register can have both parallel and serial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0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447801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3A"/>
                </a:solidFill>
                <a:latin typeface="Open Sans"/>
              </a:rPr>
              <a:t> The group of bits 11001 is serially shifted (right-most bit first) into a 5-bit parallel output shift register with an initial state 01110. After three clock pulses, the register contains ________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3A3A3A"/>
                </a:solidFill>
                <a:latin typeface="Open Sans"/>
              </a:rPr>
              <a:t>a) 01110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3A3A3A"/>
                </a:solidFill>
                <a:latin typeface="Open Sans"/>
              </a:rPr>
              <a:t>b) 00001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3A3A3A"/>
                </a:solidFill>
                <a:latin typeface="Open Sans"/>
              </a:rPr>
              <a:t>c) 00101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3A3A3A"/>
                </a:solidFill>
                <a:latin typeface="Open Sans"/>
              </a:rPr>
              <a:t>d) 00110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824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1938992"/>
          </a:xfrm>
        </p:spPr>
        <p:txBody>
          <a:bodyPr/>
          <a:lstStyle/>
          <a:p>
            <a:r>
              <a:rPr lang="en-US" dirty="0"/>
              <a:t>Assume that a 4-bit serial in/serial out shift register is initially clear. We wish to store the nibble 1100. What will be the 4-bit pattern after the second clock pulse? (Right-most bit first)</a:t>
            </a:r>
            <a:br>
              <a:rPr lang="en-US" dirty="0"/>
            </a:br>
            <a:r>
              <a:rPr lang="en-US" dirty="0"/>
              <a:t>a) 1100</a:t>
            </a:r>
            <a:br>
              <a:rPr lang="en-US" dirty="0"/>
            </a:br>
            <a:r>
              <a:rPr lang="en-US" dirty="0"/>
              <a:t>b) 0011</a:t>
            </a:r>
            <a:br>
              <a:rPr lang="en-US" dirty="0"/>
            </a:br>
            <a:r>
              <a:rPr lang="en-US" dirty="0"/>
              <a:t>c) 0000</a:t>
            </a:r>
            <a:br>
              <a:rPr lang="en-US" dirty="0"/>
            </a:br>
            <a:r>
              <a:rPr lang="en-US" dirty="0"/>
              <a:t>d) 1111</a:t>
            </a:r>
          </a:p>
        </p:txBody>
      </p:sp>
    </p:spTree>
    <p:extLst>
      <p:ext uri="{BB962C8B-B14F-4D97-AF65-F5344CB8AC3E}">
        <p14:creationId xmlns:p14="http://schemas.microsoft.com/office/powerpoint/2010/main" val="288415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1661993"/>
          </a:xfrm>
        </p:spPr>
        <p:txBody>
          <a:bodyPr/>
          <a:lstStyle/>
          <a:p>
            <a:r>
              <a:rPr lang="en-US" dirty="0"/>
              <a:t>With a 200 kHz clock frequency, eight bits can be serially entered into a shift register in ________</a:t>
            </a:r>
            <a:br>
              <a:rPr lang="en-US" dirty="0"/>
            </a:br>
            <a:r>
              <a:rPr lang="en-US" dirty="0"/>
              <a:t>a) 4 </a:t>
            </a:r>
            <a:r>
              <a:rPr lang="en-US" dirty="0" err="1"/>
              <a:t>μs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40 </a:t>
            </a:r>
            <a:r>
              <a:rPr lang="en-US" dirty="0" err="1"/>
              <a:t>μs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400 </a:t>
            </a:r>
            <a:r>
              <a:rPr lang="en-US" dirty="0" err="1"/>
              <a:t>μs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40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438" y="319481"/>
            <a:ext cx="7108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4-bit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Serial-in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to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Parallel-out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Shift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Register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038225"/>
            <a:ext cx="6400800" cy="22288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3505200"/>
            <a:ext cx="3695700" cy="319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800" y="3459097"/>
            <a:ext cx="3823368" cy="31703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1661993"/>
          </a:xfrm>
        </p:spPr>
        <p:txBody>
          <a:bodyPr/>
          <a:lstStyle/>
          <a:p>
            <a:r>
              <a:rPr lang="en-US" dirty="0"/>
              <a:t>A serial in/parallel out, 4-bit shift register initially contains all 1s. The data nibble 0111 is waiting to enter. After four clock pulses, the register contains ________</a:t>
            </a:r>
            <a:br>
              <a:rPr lang="en-US" dirty="0"/>
            </a:br>
            <a:r>
              <a:rPr lang="en-US" dirty="0"/>
              <a:t>a) 0000</a:t>
            </a:r>
            <a:br>
              <a:rPr lang="en-US" dirty="0"/>
            </a:br>
            <a:r>
              <a:rPr lang="en-US" dirty="0"/>
              <a:t>b) 1111</a:t>
            </a:r>
            <a:br>
              <a:rPr lang="en-US" dirty="0"/>
            </a:br>
            <a:r>
              <a:rPr lang="en-US" dirty="0"/>
              <a:t>c) 0111</a:t>
            </a:r>
            <a:br>
              <a:rPr lang="en-US" dirty="0"/>
            </a:br>
            <a:r>
              <a:rPr lang="en-US" dirty="0"/>
              <a:t>d) 1000</a:t>
            </a:r>
          </a:p>
        </p:txBody>
      </p:sp>
    </p:spTree>
    <p:extLst>
      <p:ext uri="{BB962C8B-B14F-4D97-AF65-F5344CB8AC3E}">
        <p14:creationId xmlns:p14="http://schemas.microsoft.com/office/powerpoint/2010/main" val="199547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74" y="0"/>
            <a:ext cx="74479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1470" marR="5080" indent="-285940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4-bit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Parallel-in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to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Parallel-out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Shift </a:t>
            </a:r>
            <a:r>
              <a:rPr sz="4000" b="1" spc="-885" dirty="0">
                <a:latin typeface="Calibri"/>
                <a:cs typeface="Calibri"/>
              </a:rPr>
              <a:t> </a:t>
            </a:r>
            <a:r>
              <a:rPr sz="4000" b="1" spc="-30" dirty="0">
                <a:latin typeface="Calibri"/>
                <a:cs typeface="Calibri"/>
              </a:rPr>
              <a:t>Register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59436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38" y="3200400"/>
            <a:ext cx="4477762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401" y="461594"/>
            <a:ext cx="4235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solidFill>
                  <a:srgbClr val="FF0000"/>
                </a:solidFill>
              </a:rPr>
              <a:t>PI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dirty="0" smtClean="0">
                <a:solidFill>
                  <a:srgbClr val="FF0000"/>
                </a:solidFill>
              </a:rPr>
              <a:t>O</a:t>
            </a:r>
            <a:r>
              <a:rPr spc="-35" dirty="0" smtClean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Shift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Register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199" y="6354554"/>
            <a:ext cx="66136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Require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load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parallel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6" name="Picture 2" descr="1- Implement the 4-bit parallel in/serial out shift register and obtain the following timing circuit. D, D, SHIFTILOAD Seri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" b="29997"/>
          <a:stretch/>
        </p:blipFill>
        <p:spPr bwMode="auto">
          <a:xfrm>
            <a:off x="76200" y="1115804"/>
            <a:ext cx="6570027" cy="353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61" y="4587667"/>
            <a:ext cx="3599183" cy="1267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459" y="4336429"/>
            <a:ext cx="4314063" cy="2018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6095999" cy="681406"/>
          </a:xfrm>
        </p:spPr>
        <p:txBody>
          <a:bodyPr/>
          <a:lstStyle/>
          <a:p>
            <a:r>
              <a:rPr lang="en-US" b="1" i="1" spc="-5" dirty="0">
                <a:solidFill>
                  <a:srgbClr val="FF0000"/>
                </a:solidFill>
              </a:rPr>
              <a:t>Bidirectional</a:t>
            </a:r>
            <a:r>
              <a:rPr lang="en-US" b="1" i="1" spc="-25" dirty="0">
                <a:solidFill>
                  <a:srgbClr val="FF0000"/>
                </a:solidFill>
              </a:rPr>
              <a:t> </a:t>
            </a:r>
            <a:r>
              <a:rPr lang="en-US" b="1" i="1" spc="-15" dirty="0">
                <a:solidFill>
                  <a:srgbClr val="FF0000"/>
                </a:solidFill>
              </a:rPr>
              <a:t>shift-register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06265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 in which the data can be shifted either left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a binary number to left by one position, this operation is equivalent to multiplying the original number by 2.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shift a binary number to right by one position, this operation is equivalent to dividing the original number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perform these mathematical operations, we need a shift register that can shift the bits in either direction. This can be achieved by Bidirectional Shift Register.</a:t>
            </a:r>
          </a:p>
        </p:txBody>
      </p:sp>
    </p:spTree>
    <p:extLst>
      <p:ext uri="{BB962C8B-B14F-4D97-AF65-F5344CB8AC3E}">
        <p14:creationId xmlns:p14="http://schemas.microsoft.com/office/powerpoint/2010/main" val="3898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534400" cy="3693319"/>
          </a:xfrm>
        </p:spPr>
        <p:txBody>
          <a:bodyPr/>
          <a:lstStyle/>
          <a:p>
            <a:pPr algn="just"/>
            <a:r>
              <a:rPr lang="en-US" sz="2400" dirty="0"/>
              <a:t>Flip-flop is a 1 bit memory cell which can be used for storing the </a:t>
            </a:r>
            <a:r>
              <a:rPr lang="en-US" sz="2400" b="1" dirty="0"/>
              <a:t>digital</a:t>
            </a:r>
            <a:r>
              <a:rPr lang="en-US" sz="2400" dirty="0"/>
              <a:t> data.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increase the storage capacity in terms of number of bits, we have to use a group of flip-flop. Such a group of flip-flop is known as a </a:t>
            </a:r>
            <a:r>
              <a:rPr lang="en-US" sz="2400" b="1" dirty="0"/>
              <a:t>Register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The </a:t>
            </a:r>
            <a:r>
              <a:rPr lang="en-US" sz="2400" b="1" dirty="0"/>
              <a:t>n-bit register</a:t>
            </a:r>
            <a:r>
              <a:rPr lang="en-US" sz="2400" dirty="0"/>
              <a:t> will consist of </a:t>
            </a:r>
            <a:r>
              <a:rPr lang="en-US" sz="2400" b="1" dirty="0"/>
              <a:t>n</a:t>
            </a:r>
            <a:r>
              <a:rPr lang="en-US" sz="2400" dirty="0"/>
              <a:t> number of flip-flop and it is capable of storing an </a:t>
            </a:r>
            <a:r>
              <a:rPr lang="en-US" sz="2400" b="1" dirty="0"/>
              <a:t>n-bit</a:t>
            </a:r>
            <a:r>
              <a:rPr lang="en-US" sz="2400" dirty="0"/>
              <a:t> word.</a:t>
            </a:r>
          </a:p>
        </p:txBody>
      </p:sp>
    </p:spTree>
    <p:extLst>
      <p:ext uri="{BB962C8B-B14F-4D97-AF65-F5344CB8AC3E}">
        <p14:creationId xmlns:p14="http://schemas.microsoft.com/office/powerpoint/2010/main" val="2169080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989" y="191465"/>
            <a:ext cx="5509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5" dirty="0">
                <a:latin typeface="Calibri"/>
                <a:cs typeface="Calibri"/>
              </a:rPr>
              <a:t>Bidirectional</a:t>
            </a:r>
            <a:r>
              <a:rPr sz="4000" b="1" i="1" spc="-25" dirty="0">
                <a:latin typeface="Calibri"/>
                <a:cs typeface="Calibri"/>
              </a:rPr>
              <a:t> </a:t>
            </a:r>
            <a:r>
              <a:rPr sz="4000" b="1" i="1" spc="-15" dirty="0">
                <a:latin typeface="Calibri"/>
                <a:cs typeface="Calibri"/>
              </a:rPr>
              <a:t>shift-register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1" y="1295400"/>
            <a:ext cx="7547388" cy="4975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461595"/>
            <a:ext cx="6172199" cy="677108"/>
          </a:xfrm>
        </p:spPr>
        <p:txBody>
          <a:bodyPr/>
          <a:lstStyle/>
          <a:p>
            <a:r>
              <a:rPr lang="en-US" spc="-20" dirty="0">
                <a:solidFill>
                  <a:srgbClr val="FF0000"/>
                </a:solidFill>
              </a:rPr>
              <a:t>Universal </a:t>
            </a:r>
            <a:r>
              <a:rPr lang="en-US" spc="-10" dirty="0">
                <a:solidFill>
                  <a:srgbClr val="FF0000"/>
                </a:solidFill>
              </a:rPr>
              <a:t>Shift</a:t>
            </a:r>
            <a:r>
              <a:rPr lang="en-US" spc="-15" dirty="0">
                <a:solidFill>
                  <a:srgbClr val="FF0000"/>
                </a:solidFill>
              </a:rPr>
              <a:t> </a:t>
            </a:r>
            <a:r>
              <a:rPr lang="en-US" spc="-25" dirty="0">
                <a:solidFill>
                  <a:srgbClr val="FF0000"/>
                </a:solidFill>
              </a:rPr>
              <a:t>Register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627864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 which can be used to shift the data in both the directions like left, right and can load parallel data as well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niversal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 will load the data either in serial/parallel and will produce output as we require i.e. either in serial/parallel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This register can perform three types of operations, stated below.</a:t>
            </a:r>
          </a:p>
          <a:p>
            <a:pPr fontAlgn="base"/>
            <a:r>
              <a:rPr lang="en-US" sz="2400" dirty="0"/>
              <a:t>Parallel loading</a:t>
            </a:r>
          </a:p>
          <a:p>
            <a:pPr fontAlgn="base"/>
            <a:r>
              <a:rPr lang="en-US" sz="2400" dirty="0"/>
              <a:t>Shifting left</a:t>
            </a:r>
          </a:p>
          <a:p>
            <a:pPr fontAlgn="base"/>
            <a:r>
              <a:rPr lang="en-US" sz="2400" dirty="0"/>
              <a:t>Shifting right.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2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845" y="168910"/>
            <a:ext cx="4767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0000"/>
                </a:solidFill>
              </a:rPr>
              <a:t>Universal </a:t>
            </a:r>
            <a:r>
              <a:rPr sz="4000" spc="-10" dirty="0">
                <a:solidFill>
                  <a:srgbClr val="FF0000"/>
                </a:solidFill>
              </a:rPr>
              <a:t>Shift</a:t>
            </a:r>
            <a:r>
              <a:rPr sz="4000" spc="-15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Register</a:t>
            </a:r>
            <a:endParaRPr sz="4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838546"/>
            <a:ext cx="8077201" cy="61331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7000"/>
            <a:ext cx="4085253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8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Ring Counter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215991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counter in which the output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flip flop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is connected as an input to the first flip-flop is known as 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counter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shifted between the flip-flops in a 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, so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a Ring counter.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362271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the Ring counter.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Ring Counter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 counter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65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Ring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Counter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700" y="2286000"/>
            <a:ext cx="2400299" cy="1333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3331385"/>
            <a:ext cx="5606981" cy="17740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" y="990600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Ring counter is a synchronous counter. </a:t>
            </a:r>
            <a:r>
              <a:rPr lang="en-US" sz="2000" dirty="0" smtClean="0"/>
              <a:t>The </a:t>
            </a:r>
            <a:r>
              <a:rPr lang="en-US" sz="2000" dirty="0"/>
              <a:t>synchronous counter has a common clock signal that triggers all the Flip-flops at the same time.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Ring </a:t>
            </a:r>
            <a:r>
              <a:rPr lang="en-US" sz="2000" dirty="0"/>
              <a:t>counter consists of </a:t>
            </a:r>
            <a:r>
              <a:rPr lang="en-US" sz="2000" dirty="0">
                <a:hlinkClick r:id="rId4"/>
              </a:rPr>
              <a:t>D-flip flops</a:t>
            </a:r>
            <a:r>
              <a:rPr lang="en-US" sz="2000" dirty="0"/>
              <a:t> connected in cascade setup with the output of last Flip-flop connected to the input of first Flip-flop.</a:t>
            </a:r>
            <a:endParaRPr lang="en-US" sz="2000" dirty="0" smtClean="0">
              <a:solidFill>
                <a:srgbClr val="2C2F3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C2F34"/>
              </a:solidFill>
              <a:latin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2C2F34"/>
                </a:solidFill>
                <a:latin typeface="arial" panose="020B0604020202020204" pitchFamily="34" charset="0"/>
              </a:rPr>
              <a:t>Ring </a:t>
            </a:r>
            <a:r>
              <a:rPr lang="en-US" sz="2000" dirty="0">
                <a:solidFill>
                  <a:srgbClr val="2C2F34"/>
                </a:solidFill>
                <a:latin typeface="arial" panose="020B0604020202020204" pitchFamily="34" charset="0"/>
              </a:rPr>
              <a:t>counter has Mod = n ‘n’ is the number of bits. </a:t>
            </a:r>
            <a:r>
              <a:rPr lang="en-US" sz="2000" dirty="0" smtClean="0">
                <a:solidFill>
                  <a:srgbClr val="2C2F34"/>
                </a:solidFill>
                <a:latin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rgbClr val="2C2F34"/>
                </a:solidFill>
                <a:latin typeface="arial" panose="020B0604020202020204" pitchFamily="34" charset="0"/>
              </a:rPr>
            </a:br>
            <a:r>
              <a:rPr lang="en-US" sz="2000" dirty="0" smtClean="0">
                <a:solidFill>
                  <a:srgbClr val="2C2F34"/>
                </a:solidFill>
                <a:latin typeface="arial" panose="020B0604020202020204" pitchFamily="34" charset="0"/>
              </a:rPr>
              <a:t>It </a:t>
            </a:r>
            <a:r>
              <a:rPr lang="en-US" sz="2000" dirty="0">
                <a:solidFill>
                  <a:srgbClr val="2C2F34"/>
                </a:solidFill>
                <a:latin typeface="arial" panose="020B0604020202020204" pitchFamily="34" charset="0"/>
              </a:rPr>
              <a:t>means 4-bit ring counter has 4 states.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52400" y="55626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C2F34"/>
                </a:solidFill>
                <a:latin typeface="arial" panose="020B0604020202020204" pitchFamily="34" charset="0"/>
              </a:rPr>
              <a:t>Ring counter divides the frequency of the clock signal by ‘n</a:t>
            </a:r>
            <a:r>
              <a:rPr lang="en-US" dirty="0" smtClean="0">
                <a:solidFill>
                  <a:srgbClr val="2C2F34"/>
                </a:solidFill>
                <a:latin typeface="arial" panose="020B0604020202020204" pitchFamily="34" charset="0"/>
              </a:rPr>
              <a:t>’.</a:t>
            </a:r>
          </a:p>
          <a:p>
            <a:pPr algn="just"/>
            <a:r>
              <a:rPr lang="en-US" dirty="0">
                <a:solidFill>
                  <a:srgbClr val="2C2F34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2C2F34"/>
                </a:solidFill>
                <a:latin typeface="arial" panose="020B0604020202020204" pitchFamily="34" charset="0"/>
              </a:rPr>
              <a:t>          </a:t>
            </a:r>
            <a:r>
              <a:rPr lang="en-US" dirty="0">
                <a:solidFill>
                  <a:srgbClr val="2C2F34"/>
                </a:solidFill>
                <a:latin typeface="arial" panose="020B0604020202020204" pitchFamily="34" charset="0"/>
              </a:rPr>
              <a:t>n is the bit size of the ring counter. So ring counter can be used as a frequency divider.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954655"/>
          </a:xfrm>
        </p:spPr>
        <p:txBody>
          <a:bodyPr/>
          <a:lstStyle/>
          <a:p>
            <a:r>
              <a:rPr lang="en-US" sz="2400" dirty="0" smtClean="0"/>
              <a:t>Merits</a:t>
            </a:r>
          </a:p>
          <a:p>
            <a:r>
              <a:rPr lang="en-US" sz="2400" dirty="0" smtClean="0"/>
              <a:t>Can </a:t>
            </a:r>
            <a:r>
              <a:rPr lang="en-US" sz="2400" dirty="0"/>
              <a:t>be implemented using D and JK flip-flops. It is a self-decoding circuit.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Demerits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counter of n-bits has only n valid states instead of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makes them inefficient in terms of state-usage.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97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1661993"/>
          </a:xfrm>
        </p:spPr>
        <p:txBody>
          <a:bodyPr/>
          <a:lstStyle/>
          <a:p>
            <a:r>
              <a:rPr lang="en-US" dirty="0"/>
              <a:t> If a 10-bit ring counter has an initial state 1101000000, what is the state after the second clock pulse?</a:t>
            </a:r>
            <a:br>
              <a:rPr lang="en-US" dirty="0"/>
            </a:br>
            <a:r>
              <a:rPr lang="en-US" dirty="0"/>
              <a:t>a) 1101000000</a:t>
            </a:r>
            <a:br>
              <a:rPr lang="en-US" dirty="0"/>
            </a:br>
            <a:r>
              <a:rPr lang="en-US" dirty="0"/>
              <a:t>b) 0011010000</a:t>
            </a:r>
            <a:br>
              <a:rPr lang="en-US" dirty="0"/>
            </a:br>
            <a:r>
              <a:rPr lang="en-US" dirty="0"/>
              <a:t>c) 1100000000</a:t>
            </a:r>
            <a:br>
              <a:rPr lang="en-US" dirty="0"/>
            </a:br>
            <a:r>
              <a:rPr lang="en-US" dirty="0"/>
              <a:t>d) 0000000000</a:t>
            </a:r>
          </a:p>
        </p:txBody>
      </p:sp>
    </p:spTree>
    <p:extLst>
      <p:ext uri="{BB962C8B-B14F-4D97-AF65-F5344CB8AC3E}">
        <p14:creationId xmlns:p14="http://schemas.microsoft.com/office/powerpoint/2010/main" val="3035676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645846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36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9740" y="5704206"/>
            <a:ext cx="4163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Last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output(~Q)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Count </a:t>
            </a:r>
            <a:r>
              <a:rPr sz="1800" dirty="0">
                <a:latin typeface="Calibri"/>
                <a:cs typeface="Calibri"/>
              </a:rPr>
              <a:t>2n </a:t>
            </a:r>
            <a:r>
              <a:rPr sz="1800" spc="-5" dirty="0">
                <a:latin typeface="Calibri"/>
                <a:cs typeface="Calibri"/>
              </a:rPr>
              <a:t>clock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pulse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MOD-2N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4400"/>
            <a:ext cx="899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2C2F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Johnson counter is a modification of ring counter.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the inverted output of the last stage flip flop is connected to the input of first flip flop.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we use n flip flops to design the Johnson counter, it is known as 2n bit Johnson counter or Mod 2n Johnson counter.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1999" y="304800"/>
            <a:ext cx="7825231" cy="67710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Johnson or Twisting Ring Counter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623404"/>
            <a:ext cx="2186430" cy="3061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2" y="3091867"/>
            <a:ext cx="47148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6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884"/>
          <a:stretch/>
        </p:blipFill>
        <p:spPr>
          <a:xfrm>
            <a:off x="838200" y="4038600"/>
            <a:ext cx="397192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769"/>
          <a:stretch/>
        </p:blipFill>
        <p:spPr>
          <a:xfrm>
            <a:off x="576651" y="1165751"/>
            <a:ext cx="5012799" cy="2362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1826"/>
          <a:stretch/>
        </p:blipFill>
        <p:spPr>
          <a:xfrm>
            <a:off x="838200" y="4038600"/>
            <a:ext cx="4885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96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advantage of the Johnson counter that it requires only half number of flip flops that of a ring counter uses, to design the same Mod.</a:t>
            </a:r>
            <a:endParaRPr lang="en-US" sz="2000" dirty="0" smtClean="0">
              <a:solidFill>
                <a:srgbClr val="2C2F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2C2F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rgbClr val="2C2F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2C2F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Johnson </a:t>
            </a:r>
            <a:r>
              <a:rPr lang="en-US" sz="2000" dirty="0">
                <a:solidFill>
                  <a:srgbClr val="2C2F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divides a clock signal’s frequency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‘2n’. </a:t>
            </a:r>
            <a:r>
              <a:rPr lang="en-US" sz="2000" dirty="0">
                <a:solidFill>
                  <a:srgbClr val="2C2F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is the bit size of the counter.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962400"/>
            <a:ext cx="8458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C2F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2-stage Johnson </a:t>
            </a:r>
            <a:r>
              <a:rPr lang="en-US" sz="2000" dirty="0" smtClean="0">
                <a:solidFill>
                  <a:srgbClr val="2C2F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counter, also </a:t>
            </a:r>
            <a:r>
              <a:rPr lang="en-US" sz="2000" dirty="0">
                <a:solidFill>
                  <a:srgbClr val="2C2F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as quadrature oscillator produce 4 outputs with 90-degree phase </a:t>
            </a:r>
            <a:r>
              <a:rPr lang="en-US" sz="2000" dirty="0" smtClean="0">
                <a:solidFill>
                  <a:srgbClr val="2C2F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shift. It </a:t>
            </a:r>
            <a:r>
              <a:rPr lang="en-US" sz="2000" dirty="0">
                <a:solidFill>
                  <a:srgbClr val="2C2F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easily drive a 2-phase stepper motor.</a:t>
            </a:r>
          </a:p>
          <a:p>
            <a:pPr algn="just"/>
            <a:r>
              <a:rPr lang="en-US" sz="2000" dirty="0">
                <a:solidFill>
                  <a:srgbClr val="2C2F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3-stage Johnson counter is used as 3-phase square wave generator having 120-degree phase shift between them.</a:t>
            </a:r>
          </a:p>
          <a:p>
            <a:pPr algn="just"/>
            <a:r>
              <a:rPr lang="en-US" sz="2000" dirty="0">
                <a:solidFill>
                  <a:srgbClr val="2C2F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5-stage Johnson counter is used as decade counter or decade divider.</a:t>
            </a:r>
            <a:endParaRPr lang="en-US" sz="2000" b="0" i="0" dirty="0">
              <a:solidFill>
                <a:srgbClr val="2C2F3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24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154984"/>
          </a:xfrm>
        </p:spPr>
        <p:txBody>
          <a:bodyPr/>
          <a:lstStyle/>
          <a:p>
            <a:pPr fontAlgn="base"/>
            <a:r>
              <a:rPr lang="en-US" dirty="0" smtClean="0"/>
              <a:t>Which is true for Register ?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(a) Temporary data storage</a:t>
            </a:r>
          </a:p>
          <a:p>
            <a:pPr fontAlgn="base"/>
            <a:r>
              <a:rPr lang="en-US" dirty="0" smtClean="0"/>
              <a:t>(b) Data transfer</a:t>
            </a:r>
            <a:endParaRPr lang="en-US" dirty="0"/>
          </a:p>
          <a:p>
            <a:pPr fontAlgn="base"/>
            <a:r>
              <a:rPr lang="en-US" dirty="0" smtClean="0"/>
              <a:t>(c)Data </a:t>
            </a:r>
            <a:r>
              <a:rPr lang="en-US" dirty="0"/>
              <a:t>manipulation</a:t>
            </a:r>
          </a:p>
          <a:p>
            <a:pPr fontAlgn="base"/>
            <a:r>
              <a:rPr lang="en-US" dirty="0" smtClean="0"/>
              <a:t>(d) All above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What are the different types of register?</a:t>
            </a:r>
          </a:p>
          <a:p>
            <a:pPr marL="342900" indent="-342900" fontAlgn="base">
              <a:buAutoNum type="alphaLcParenBoth"/>
            </a:pPr>
            <a:r>
              <a:rPr lang="en-US" dirty="0" smtClean="0"/>
              <a:t>SISO</a:t>
            </a:r>
          </a:p>
          <a:p>
            <a:pPr marL="342900" indent="-342900" fontAlgn="base"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PIPO</a:t>
            </a:r>
          </a:p>
          <a:p>
            <a:pPr marL="342900" indent="-342900" fontAlgn="base"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SIPO</a:t>
            </a:r>
          </a:p>
          <a:p>
            <a:pPr marL="342900" indent="-342900" fontAlgn="base"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All the above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64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1384995"/>
          </a:xfrm>
        </p:spPr>
        <p:txBody>
          <a:bodyPr/>
          <a:lstStyle/>
          <a:p>
            <a:r>
              <a:rPr lang="en-US" dirty="0"/>
              <a:t>Ring shift and Johnson counters are ____________</a:t>
            </a:r>
            <a:br>
              <a:rPr lang="en-US" dirty="0"/>
            </a:br>
            <a:r>
              <a:rPr lang="en-US" dirty="0"/>
              <a:t>a) Synchronous counters</a:t>
            </a:r>
            <a:br>
              <a:rPr lang="en-US" dirty="0"/>
            </a:br>
            <a:r>
              <a:rPr lang="en-US" dirty="0"/>
              <a:t>b) Asynchronous counters</a:t>
            </a:r>
            <a:br>
              <a:rPr lang="en-US" dirty="0"/>
            </a:br>
            <a:r>
              <a:rPr lang="en-US" dirty="0"/>
              <a:t>c) True binary counters</a:t>
            </a:r>
            <a:br>
              <a:rPr lang="en-US" dirty="0"/>
            </a:br>
            <a:r>
              <a:rPr lang="en-US" dirty="0"/>
              <a:t>d) Synchronous and true binary counters</a:t>
            </a:r>
          </a:p>
        </p:txBody>
      </p:sp>
    </p:spTree>
    <p:extLst>
      <p:ext uri="{BB962C8B-B14F-4D97-AF65-F5344CB8AC3E}">
        <p14:creationId xmlns:p14="http://schemas.microsoft.com/office/powerpoint/2010/main" val="3462828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1661993"/>
          </a:xfrm>
        </p:spPr>
        <p:txBody>
          <a:bodyPr/>
          <a:lstStyle/>
          <a:p>
            <a:r>
              <a:rPr lang="en-US" dirty="0"/>
              <a:t> In a 4-bit Johnson counter sequence, there are a total of how many states or bit patterns?</a:t>
            </a:r>
            <a:br>
              <a:rPr lang="en-US" dirty="0"/>
            </a:br>
            <a:r>
              <a:rPr lang="en-US" dirty="0"/>
              <a:t>a) 1</a:t>
            </a:r>
            <a:br>
              <a:rPr lang="en-US" dirty="0"/>
            </a:br>
            <a:r>
              <a:rPr lang="en-US" dirty="0"/>
              <a:t>b) 3</a:t>
            </a:r>
            <a:br>
              <a:rPr lang="en-US" dirty="0"/>
            </a:br>
            <a:r>
              <a:rPr lang="en-US" dirty="0"/>
              <a:t>c) 4</a:t>
            </a:r>
            <a:br>
              <a:rPr lang="en-US" dirty="0"/>
            </a:br>
            <a:r>
              <a:rPr lang="en-US" dirty="0"/>
              <a:t>d) 8</a:t>
            </a:r>
          </a:p>
        </p:txBody>
      </p:sp>
    </p:spTree>
    <p:extLst>
      <p:ext uri="{BB962C8B-B14F-4D97-AF65-F5344CB8AC3E}">
        <p14:creationId xmlns:p14="http://schemas.microsoft.com/office/powerpoint/2010/main" val="1279226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1938992"/>
          </a:xfrm>
        </p:spPr>
        <p:txBody>
          <a:bodyPr/>
          <a:lstStyle/>
          <a:p>
            <a:r>
              <a:rPr lang="en-US" dirty="0" smtClean="0"/>
              <a:t>How many number of pulse count by 6-bit Johnson counter count?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/>
              <a:t>3</a:t>
            </a:r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/>
              <a:t> 6</a:t>
            </a:r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12</a:t>
            </a:r>
          </a:p>
          <a:p>
            <a:pPr marL="342900" indent="-342900"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17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83050" y="461594"/>
            <a:ext cx="3774949" cy="69723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Shift Registers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791807"/>
          </a:xfrm>
        </p:spPr>
        <p:txBody>
          <a:bodyPr/>
          <a:lstStyle/>
          <a:p>
            <a:pPr marL="457200" indent="-457200" algn="just">
              <a:spcBef>
                <a:spcPct val="400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function of a register, besides storage, is to provide for 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movements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Bef>
                <a:spcPct val="40000"/>
              </a:spcBef>
              <a:buSzPct val="120000"/>
              <a:buFont typeface="Arial" panose="020B0604020202020204" pitchFamily="34" charset="0"/>
              <a:buChar char="•"/>
            </a:pPr>
            <a:endParaRPr lang="en-US" alt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400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8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(flip-flop) in a shift register represents one bit of storage, and the shifting capability of a register permits the movement of data from stage to stage within the register, or into or out of the register upon application of clock pulses.</a:t>
            </a:r>
          </a:p>
        </p:txBody>
      </p:sp>
    </p:spTree>
    <p:extLst>
      <p:ext uri="{BB962C8B-B14F-4D97-AF65-F5344CB8AC3E}">
        <p14:creationId xmlns:p14="http://schemas.microsoft.com/office/powerpoint/2010/main" val="3800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1594"/>
            <a:ext cx="6477000" cy="677108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Application of shift register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589003"/>
            <a:ext cx="8686800" cy="632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 is used as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to serial converter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converts the parallel data into serial data. It is utilized at the transmitter section after Analog to Digital Converter ADC block.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 is used as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 to parallel converter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converts the serial data into parallel data. It is utilized at the receiver section before Digital to Analog Converter DAC block.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 along with some additional gates generate the sequence of zeros and ones. Hence, it is used as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registers are also used as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There are two types of counters based on the type of output from right most D flip-flop is connected to the serial input. Those are Ring counter and Johnson Ring counter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61594"/>
            <a:ext cx="5333999" cy="1354217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en-US" smtClean="0"/>
              <a:t>Basic data movement in shift registers (four bits are used for illustration).</a:t>
            </a:r>
          </a:p>
        </p:txBody>
      </p:sp>
      <p:grpSp>
        <p:nvGrpSpPr>
          <p:cNvPr id="22535" name="Group 116"/>
          <p:cNvGrpSpPr>
            <a:grpSpLocks/>
          </p:cNvGrpSpPr>
          <p:nvPr/>
        </p:nvGrpSpPr>
        <p:grpSpPr bwMode="auto">
          <a:xfrm>
            <a:off x="1447800" y="2362200"/>
            <a:ext cx="3429000" cy="717550"/>
            <a:chOff x="912" y="1488"/>
            <a:chExt cx="2160" cy="452"/>
          </a:xfrm>
        </p:grpSpPr>
        <p:sp>
          <p:nvSpPr>
            <p:cNvPr id="22639" name="Rectangle 5"/>
            <p:cNvSpPr>
              <a:spLocks noChangeArrowheads="1"/>
            </p:cNvSpPr>
            <p:nvPr/>
          </p:nvSpPr>
          <p:spPr bwMode="auto">
            <a:xfrm>
              <a:off x="1584" y="148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40" name="Line 6"/>
            <p:cNvSpPr>
              <a:spLocks noChangeShapeType="1"/>
            </p:cNvSpPr>
            <p:nvPr/>
          </p:nvSpPr>
          <p:spPr bwMode="auto">
            <a:xfrm>
              <a:off x="1776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" name="Line 7"/>
            <p:cNvSpPr>
              <a:spLocks noChangeShapeType="1"/>
            </p:cNvSpPr>
            <p:nvPr/>
          </p:nvSpPr>
          <p:spPr bwMode="auto">
            <a:xfrm>
              <a:off x="1968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2" name="Line 8"/>
            <p:cNvSpPr>
              <a:spLocks noChangeShapeType="1"/>
            </p:cNvSpPr>
            <p:nvPr/>
          </p:nvSpPr>
          <p:spPr bwMode="auto">
            <a:xfrm>
              <a:off x="2160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3" name="Line 9"/>
            <p:cNvSpPr>
              <a:spLocks noChangeShapeType="1"/>
            </p:cNvSpPr>
            <p:nvPr/>
          </p:nvSpPr>
          <p:spPr bwMode="auto">
            <a:xfrm>
              <a:off x="172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4" name="Line 10"/>
            <p:cNvSpPr>
              <a:spLocks noChangeShapeType="1"/>
            </p:cNvSpPr>
            <p:nvPr/>
          </p:nvSpPr>
          <p:spPr bwMode="auto">
            <a:xfrm>
              <a:off x="192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5" name="Line 11"/>
            <p:cNvSpPr>
              <a:spLocks noChangeShapeType="1"/>
            </p:cNvSpPr>
            <p:nvPr/>
          </p:nvSpPr>
          <p:spPr bwMode="auto">
            <a:xfrm>
              <a:off x="211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6" name="Line 12"/>
            <p:cNvSpPr>
              <a:spLocks noChangeShapeType="1"/>
            </p:cNvSpPr>
            <p:nvPr/>
          </p:nvSpPr>
          <p:spPr bwMode="auto">
            <a:xfrm>
              <a:off x="235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7" name="Line 13"/>
            <p:cNvSpPr>
              <a:spLocks noChangeShapeType="1"/>
            </p:cNvSpPr>
            <p:nvPr/>
          </p:nvSpPr>
          <p:spPr bwMode="auto">
            <a:xfrm>
              <a:off x="144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8" name="Text Box 14"/>
            <p:cNvSpPr txBox="1">
              <a:spLocks noChangeArrowheads="1"/>
            </p:cNvSpPr>
            <p:nvPr/>
          </p:nvSpPr>
          <p:spPr bwMode="auto">
            <a:xfrm>
              <a:off x="912" y="148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Data in</a:t>
              </a:r>
            </a:p>
          </p:txBody>
        </p:sp>
        <p:sp>
          <p:nvSpPr>
            <p:cNvPr id="22649" name="Text Box 15"/>
            <p:cNvSpPr txBox="1">
              <a:spLocks noChangeArrowheads="1"/>
            </p:cNvSpPr>
            <p:nvPr/>
          </p:nvSpPr>
          <p:spPr bwMode="auto">
            <a:xfrm>
              <a:off x="2496" y="1488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Data out</a:t>
              </a:r>
            </a:p>
          </p:txBody>
        </p:sp>
        <p:sp>
          <p:nvSpPr>
            <p:cNvPr id="22650" name="Text Box 27"/>
            <p:cNvSpPr txBox="1">
              <a:spLocks noChangeArrowheads="1"/>
            </p:cNvSpPr>
            <p:nvPr/>
          </p:nvSpPr>
          <p:spPr bwMode="auto">
            <a:xfrm>
              <a:off x="912" y="1728"/>
              <a:ext cx="20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(a) Serial in/shift right/serial out</a:t>
              </a:r>
            </a:p>
          </p:txBody>
        </p:sp>
      </p:grpSp>
      <p:grpSp>
        <p:nvGrpSpPr>
          <p:cNvPr id="22536" name="Group 117"/>
          <p:cNvGrpSpPr>
            <a:grpSpLocks/>
          </p:cNvGrpSpPr>
          <p:nvPr/>
        </p:nvGrpSpPr>
        <p:grpSpPr bwMode="auto">
          <a:xfrm>
            <a:off x="5257800" y="2362200"/>
            <a:ext cx="3429000" cy="717550"/>
            <a:chOff x="3312" y="1488"/>
            <a:chExt cx="2160" cy="452"/>
          </a:xfrm>
        </p:grpSpPr>
        <p:sp>
          <p:nvSpPr>
            <p:cNvPr id="22627" name="Rectangle 16"/>
            <p:cNvSpPr>
              <a:spLocks noChangeArrowheads="1"/>
            </p:cNvSpPr>
            <p:nvPr/>
          </p:nvSpPr>
          <p:spPr bwMode="auto">
            <a:xfrm>
              <a:off x="4032" y="148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28" name="Line 17"/>
            <p:cNvSpPr>
              <a:spLocks noChangeShapeType="1"/>
            </p:cNvSpPr>
            <p:nvPr/>
          </p:nvSpPr>
          <p:spPr bwMode="auto">
            <a:xfrm>
              <a:off x="4224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9" name="Line 18"/>
            <p:cNvSpPr>
              <a:spLocks noChangeShapeType="1"/>
            </p:cNvSpPr>
            <p:nvPr/>
          </p:nvSpPr>
          <p:spPr bwMode="auto">
            <a:xfrm>
              <a:off x="4416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0" name="Line 19"/>
            <p:cNvSpPr>
              <a:spLocks noChangeShapeType="1"/>
            </p:cNvSpPr>
            <p:nvPr/>
          </p:nvSpPr>
          <p:spPr bwMode="auto">
            <a:xfrm>
              <a:off x="4608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" name="Line 20"/>
            <p:cNvSpPr>
              <a:spLocks noChangeShapeType="1"/>
            </p:cNvSpPr>
            <p:nvPr/>
          </p:nvSpPr>
          <p:spPr bwMode="auto">
            <a:xfrm flipH="1">
              <a:off x="412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" name="Line 21"/>
            <p:cNvSpPr>
              <a:spLocks noChangeShapeType="1"/>
            </p:cNvSpPr>
            <p:nvPr/>
          </p:nvSpPr>
          <p:spPr bwMode="auto">
            <a:xfrm flipH="1">
              <a:off x="432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" name="Line 22"/>
            <p:cNvSpPr>
              <a:spLocks noChangeShapeType="1"/>
            </p:cNvSpPr>
            <p:nvPr/>
          </p:nvSpPr>
          <p:spPr bwMode="auto">
            <a:xfrm flipH="1">
              <a:off x="4512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" name="Line 23"/>
            <p:cNvSpPr>
              <a:spLocks noChangeShapeType="1"/>
            </p:cNvSpPr>
            <p:nvPr/>
          </p:nvSpPr>
          <p:spPr bwMode="auto">
            <a:xfrm flipH="1">
              <a:off x="4800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5" name="Line 24"/>
            <p:cNvSpPr>
              <a:spLocks noChangeShapeType="1"/>
            </p:cNvSpPr>
            <p:nvPr/>
          </p:nvSpPr>
          <p:spPr bwMode="auto">
            <a:xfrm flipH="1">
              <a:off x="3888" y="158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6" name="Text Box 25"/>
            <p:cNvSpPr txBox="1">
              <a:spLocks noChangeArrowheads="1"/>
            </p:cNvSpPr>
            <p:nvPr/>
          </p:nvSpPr>
          <p:spPr bwMode="auto">
            <a:xfrm>
              <a:off x="4944" y="148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Data in</a:t>
              </a:r>
            </a:p>
          </p:txBody>
        </p:sp>
        <p:sp>
          <p:nvSpPr>
            <p:cNvPr id="22637" name="Text Box 26"/>
            <p:cNvSpPr txBox="1">
              <a:spLocks noChangeArrowheads="1"/>
            </p:cNvSpPr>
            <p:nvPr/>
          </p:nvSpPr>
          <p:spPr bwMode="auto">
            <a:xfrm>
              <a:off x="3312" y="1488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Data out</a:t>
              </a:r>
            </a:p>
          </p:txBody>
        </p:sp>
        <p:sp>
          <p:nvSpPr>
            <p:cNvPr id="22638" name="Text Box 28"/>
            <p:cNvSpPr txBox="1">
              <a:spLocks noChangeArrowheads="1"/>
            </p:cNvSpPr>
            <p:nvPr/>
          </p:nvSpPr>
          <p:spPr bwMode="auto">
            <a:xfrm>
              <a:off x="3360" y="1728"/>
              <a:ext cx="20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(b) Serial in/shift left/serial out</a:t>
              </a:r>
            </a:p>
          </p:txBody>
        </p:sp>
      </p:grpSp>
      <p:grpSp>
        <p:nvGrpSpPr>
          <p:cNvPr id="22537" name="Group 114"/>
          <p:cNvGrpSpPr>
            <a:grpSpLocks/>
          </p:cNvGrpSpPr>
          <p:nvPr/>
        </p:nvGrpSpPr>
        <p:grpSpPr bwMode="auto">
          <a:xfrm>
            <a:off x="1219200" y="3352800"/>
            <a:ext cx="2667000" cy="1327150"/>
            <a:chOff x="768" y="2016"/>
            <a:chExt cx="1680" cy="836"/>
          </a:xfrm>
        </p:grpSpPr>
        <p:sp>
          <p:nvSpPr>
            <p:cNvPr id="22611" name="Rectangle 29"/>
            <p:cNvSpPr>
              <a:spLocks noChangeArrowheads="1"/>
            </p:cNvSpPr>
            <p:nvPr/>
          </p:nvSpPr>
          <p:spPr bwMode="auto">
            <a:xfrm>
              <a:off x="960" y="240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12" name="Line 30"/>
            <p:cNvSpPr>
              <a:spLocks noChangeShapeType="1"/>
            </p:cNvSpPr>
            <p:nvPr/>
          </p:nvSpPr>
          <p:spPr bwMode="auto">
            <a:xfrm>
              <a:off x="1152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3" name="Line 31"/>
            <p:cNvSpPr>
              <a:spLocks noChangeShapeType="1"/>
            </p:cNvSpPr>
            <p:nvPr/>
          </p:nvSpPr>
          <p:spPr bwMode="auto">
            <a:xfrm>
              <a:off x="134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4" name="Line 32"/>
            <p:cNvSpPr>
              <a:spLocks noChangeShapeType="1"/>
            </p:cNvSpPr>
            <p:nvPr/>
          </p:nvSpPr>
          <p:spPr bwMode="auto">
            <a:xfrm>
              <a:off x="1536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5" name="Line 33"/>
            <p:cNvSpPr>
              <a:spLocks noChangeShapeType="1"/>
            </p:cNvSpPr>
            <p:nvPr/>
          </p:nvSpPr>
          <p:spPr bwMode="auto">
            <a:xfrm>
              <a:off x="1104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6" name="Line 34"/>
            <p:cNvSpPr>
              <a:spLocks noChangeShapeType="1"/>
            </p:cNvSpPr>
            <p:nvPr/>
          </p:nvSpPr>
          <p:spPr bwMode="auto">
            <a:xfrm>
              <a:off x="1296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7" name="Line 35"/>
            <p:cNvSpPr>
              <a:spLocks noChangeShapeType="1"/>
            </p:cNvSpPr>
            <p:nvPr/>
          </p:nvSpPr>
          <p:spPr bwMode="auto">
            <a:xfrm>
              <a:off x="1488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8" name="Line 36"/>
            <p:cNvSpPr>
              <a:spLocks noChangeShapeType="1"/>
            </p:cNvSpPr>
            <p:nvPr/>
          </p:nvSpPr>
          <p:spPr bwMode="auto">
            <a:xfrm>
              <a:off x="1728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9" name="Text Box 38"/>
            <p:cNvSpPr txBox="1">
              <a:spLocks noChangeArrowheads="1"/>
            </p:cNvSpPr>
            <p:nvPr/>
          </p:nvSpPr>
          <p:spPr bwMode="auto">
            <a:xfrm>
              <a:off x="1104" y="201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Data in</a:t>
              </a:r>
            </a:p>
          </p:txBody>
        </p:sp>
        <p:sp>
          <p:nvSpPr>
            <p:cNvPr id="22620" name="Text Box 39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Data out</a:t>
              </a:r>
            </a:p>
          </p:txBody>
        </p:sp>
        <p:sp>
          <p:nvSpPr>
            <p:cNvPr id="22621" name="Text Box 40"/>
            <p:cNvSpPr txBox="1">
              <a:spLocks noChangeArrowheads="1"/>
            </p:cNvSpPr>
            <p:nvPr/>
          </p:nvSpPr>
          <p:spPr bwMode="auto">
            <a:xfrm>
              <a:off x="768" y="2640"/>
              <a:ext cx="15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(c) Parallel in/serial out</a:t>
              </a:r>
            </a:p>
          </p:txBody>
        </p:sp>
        <p:sp>
          <p:nvSpPr>
            <p:cNvPr id="22622" name="Line 41"/>
            <p:cNvSpPr>
              <a:spLocks noChangeShapeType="1"/>
            </p:cNvSpPr>
            <p:nvPr/>
          </p:nvSpPr>
          <p:spPr bwMode="auto">
            <a:xfrm rot="5400000">
              <a:off x="984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3" name="Line 42"/>
            <p:cNvSpPr>
              <a:spLocks noChangeShapeType="1"/>
            </p:cNvSpPr>
            <p:nvPr/>
          </p:nvSpPr>
          <p:spPr bwMode="auto">
            <a:xfrm rot="5400000">
              <a:off x="1176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4" name="Line 43"/>
            <p:cNvSpPr>
              <a:spLocks noChangeShapeType="1"/>
            </p:cNvSpPr>
            <p:nvPr/>
          </p:nvSpPr>
          <p:spPr bwMode="auto">
            <a:xfrm rot="5400000">
              <a:off x="1368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5" name="Line 44"/>
            <p:cNvSpPr>
              <a:spLocks noChangeShapeType="1"/>
            </p:cNvSpPr>
            <p:nvPr/>
          </p:nvSpPr>
          <p:spPr bwMode="auto">
            <a:xfrm rot="5400000">
              <a:off x="1560" y="23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6" name="AutoShape 45"/>
            <p:cNvSpPr>
              <a:spLocks/>
            </p:cNvSpPr>
            <p:nvPr/>
          </p:nvSpPr>
          <p:spPr bwMode="auto">
            <a:xfrm rot="5400000">
              <a:off x="1296" y="1872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2538" name="Group 115"/>
          <p:cNvGrpSpPr>
            <a:grpSpLocks/>
          </p:cNvGrpSpPr>
          <p:nvPr/>
        </p:nvGrpSpPr>
        <p:grpSpPr bwMode="auto">
          <a:xfrm>
            <a:off x="4114800" y="3429000"/>
            <a:ext cx="2514600" cy="1250950"/>
            <a:chOff x="2496" y="2064"/>
            <a:chExt cx="1584" cy="788"/>
          </a:xfrm>
        </p:grpSpPr>
        <p:sp>
          <p:nvSpPr>
            <p:cNvPr id="22595" name="Rectangle 46"/>
            <p:cNvSpPr>
              <a:spLocks noChangeArrowheads="1"/>
            </p:cNvSpPr>
            <p:nvPr/>
          </p:nvSpPr>
          <p:spPr bwMode="auto">
            <a:xfrm>
              <a:off x="3120" y="2064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6" name="Line 47"/>
            <p:cNvSpPr>
              <a:spLocks noChangeShapeType="1"/>
            </p:cNvSpPr>
            <p:nvPr/>
          </p:nvSpPr>
          <p:spPr bwMode="auto">
            <a:xfrm>
              <a:off x="3312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7" name="Line 48"/>
            <p:cNvSpPr>
              <a:spLocks noChangeShapeType="1"/>
            </p:cNvSpPr>
            <p:nvPr/>
          </p:nvSpPr>
          <p:spPr bwMode="auto">
            <a:xfrm>
              <a:off x="3504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8" name="Line 49"/>
            <p:cNvSpPr>
              <a:spLocks noChangeShapeType="1"/>
            </p:cNvSpPr>
            <p:nvPr/>
          </p:nvSpPr>
          <p:spPr bwMode="auto">
            <a:xfrm>
              <a:off x="3696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9" name="Line 50"/>
            <p:cNvSpPr>
              <a:spLocks noChangeShapeType="1"/>
            </p:cNvSpPr>
            <p:nvPr/>
          </p:nvSpPr>
          <p:spPr bwMode="auto">
            <a:xfrm>
              <a:off x="3264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0" name="Line 51"/>
            <p:cNvSpPr>
              <a:spLocks noChangeShapeType="1"/>
            </p:cNvSpPr>
            <p:nvPr/>
          </p:nvSpPr>
          <p:spPr bwMode="auto">
            <a:xfrm>
              <a:off x="3456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1" name="Line 52"/>
            <p:cNvSpPr>
              <a:spLocks noChangeShapeType="1"/>
            </p:cNvSpPr>
            <p:nvPr/>
          </p:nvSpPr>
          <p:spPr bwMode="auto">
            <a:xfrm>
              <a:off x="3648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2" name="Line 53"/>
            <p:cNvSpPr>
              <a:spLocks noChangeShapeType="1"/>
            </p:cNvSpPr>
            <p:nvPr/>
          </p:nvSpPr>
          <p:spPr bwMode="auto">
            <a:xfrm>
              <a:off x="2976" y="21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3" name="Text Box 54"/>
            <p:cNvSpPr txBox="1">
              <a:spLocks noChangeArrowheads="1"/>
            </p:cNvSpPr>
            <p:nvPr/>
          </p:nvSpPr>
          <p:spPr bwMode="auto">
            <a:xfrm>
              <a:off x="3216" y="249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Data out</a:t>
              </a:r>
            </a:p>
          </p:txBody>
        </p:sp>
        <p:sp>
          <p:nvSpPr>
            <p:cNvPr id="22604" name="Text Box 55"/>
            <p:cNvSpPr txBox="1">
              <a:spLocks noChangeArrowheads="1"/>
            </p:cNvSpPr>
            <p:nvPr/>
          </p:nvSpPr>
          <p:spPr bwMode="auto">
            <a:xfrm>
              <a:off x="2496" y="206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Data in</a:t>
              </a:r>
            </a:p>
          </p:txBody>
        </p:sp>
        <p:sp>
          <p:nvSpPr>
            <p:cNvPr id="22605" name="Line 56"/>
            <p:cNvSpPr>
              <a:spLocks noChangeShapeType="1"/>
            </p:cNvSpPr>
            <p:nvPr/>
          </p:nvSpPr>
          <p:spPr bwMode="auto">
            <a:xfrm rot="5400000">
              <a:off x="3144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6" name="Line 57"/>
            <p:cNvSpPr>
              <a:spLocks noChangeShapeType="1"/>
            </p:cNvSpPr>
            <p:nvPr/>
          </p:nvSpPr>
          <p:spPr bwMode="auto">
            <a:xfrm rot="5400000">
              <a:off x="3336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7" name="Line 58"/>
            <p:cNvSpPr>
              <a:spLocks noChangeShapeType="1"/>
            </p:cNvSpPr>
            <p:nvPr/>
          </p:nvSpPr>
          <p:spPr bwMode="auto">
            <a:xfrm rot="5400000">
              <a:off x="3528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8" name="Line 59"/>
            <p:cNvSpPr>
              <a:spLocks noChangeShapeType="1"/>
            </p:cNvSpPr>
            <p:nvPr/>
          </p:nvSpPr>
          <p:spPr bwMode="auto">
            <a:xfrm rot="5400000">
              <a:off x="3720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9" name="AutoShape 60"/>
            <p:cNvSpPr>
              <a:spLocks/>
            </p:cNvSpPr>
            <p:nvPr/>
          </p:nvSpPr>
          <p:spPr bwMode="auto">
            <a:xfrm rot="16200000" flipV="1">
              <a:off x="3456" y="2112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10" name="Text Box 61"/>
            <p:cNvSpPr txBox="1">
              <a:spLocks noChangeArrowheads="1"/>
            </p:cNvSpPr>
            <p:nvPr/>
          </p:nvSpPr>
          <p:spPr bwMode="auto">
            <a:xfrm>
              <a:off x="2496" y="2640"/>
              <a:ext cx="15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(d) Serial in/parallel out</a:t>
              </a:r>
            </a:p>
          </p:txBody>
        </p:sp>
      </p:grpSp>
      <p:grpSp>
        <p:nvGrpSpPr>
          <p:cNvPr id="22539" name="Group 113"/>
          <p:cNvGrpSpPr>
            <a:grpSpLocks/>
          </p:cNvGrpSpPr>
          <p:nvPr/>
        </p:nvGrpSpPr>
        <p:grpSpPr bwMode="auto">
          <a:xfrm>
            <a:off x="6934200" y="3276600"/>
            <a:ext cx="1600200" cy="2181225"/>
            <a:chOff x="4368" y="2064"/>
            <a:chExt cx="1008" cy="1374"/>
          </a:xfrm>
        </p:grpSpPr>
        <p:sp>
          <p:nvSpPr>
            <p:cNvPr id="22578" name="Rectangle 63"/>
            <p:cNvSpPr>
              <a:spLocks noChangeArrowheads="1"/>
            </p:cNvSpPr>
            <p:nvPr/>
          </p:nvSpPr>
          <p:spPr bwMode="auto">
            <a:xfrm>
              <a:off x="4512" y="2448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79" name="Line 64"/>
            <p:cNvSpPr>
              <a:spLocks noChangeShapeType="1"/>
            </p:cNvSpPr>
            <p:nvPr/>
          </p:nvSpPr>
          <p:spPr bwMode="auto">
            <a:xfrm>
              <a:off x="4704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0" name="Line 65"/>
            <p:cNvSpPr>
              <a:spLocks noChangeShapeType="1"/>
            </p:cNvSpPr>
            <p:nvPr/>
          </p:nvSpPr>
          <p:spPr bwMode="auto">
            <a:xfrm>
              <a:off x="4896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Line 66"/>
            <p:cNvSpPr>
              <a:spLocks noChangeShapeType="1"/>
            </p:cNvSpPr>
            <p:nvPr/>
          </p:nvSpPr>
          <p:spPr bwMode="auto">
            <a:xfrm>
              <a:off x="5088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Text Box 71"/>
            <p:cNvSpPr txBox="1">
              <a:spLocks noChangeArrowheads="1"/>
            </p:cNvSpPr>
            <p:nvPr/>
          </p:nvSpPr>
          <p:spPr bwMode="auto">
            <a:xfrm>
              <a:off x="4608" y="2880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Data out</a:t>
              </a:r>
            </a:p>
          </p:txBody>
        </p:sp>
        <p:sp>
          <p:nvSpPr>
            <p:cNvPr id="22583" name="Line 72"/>
            <p:cNvSpPr>
              <a:spLocks noChangeShapeType="1"/>
            </p:cNvSpPr>
            <p:nvPr/>
          </p:nvSpPr>
          <p:spPr bwMode="auto">
            <a:xfrm rot="5400000">
              <a:off x="4536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4" name="Line 73"/>
            <p:cNvSpPr>
              <a:spLocks noChangeShapeType="1"/>
            </p:cNvSpPr>
            <p:nvPr/>
          </p:nvSpPr>
          <p:spPr bwMode="auto">
            <a:xfrm rot="5400000">
              <a:off x="4728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5" name="Line 74"/>
            <p:cNvSpPr>
              <a:spLocks noChangeShapeType="1"/>
            </p:cNvSpPr>
            <p:nvPr/>
          </p:nvSpPr>
          <p:spPr bwMode="auto">
            <a:xfrm rot="5400000">
              <a:off x="4920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Line 75"/>
            <p:cNvSpPr>
              <a:spLocks noChangeShapeType="1"/>
            </p:cNvSpPr>
            <p:nvPr/>
          </p:nvSpPr>
          <p:spPr bwMode="auto">
            <a:xfrm rot="5400000">
              <a:off x="5112" y="27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7" name="AutoShape 76"/>
            <p:cNvSpPr>
              <a:spLocks/>
            </p:cNvSpPr>
            <p:nvPr/>
          </p:nvSpPr>
          <p:spPr bwMode="auto">
            <a:xfrm rot="16200000" flipV="1">
              <a:off x="4848" y="2496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88" name="Text Box 77"/>
            <p:cNvSpPr txBox="1">
              <a:spLocks noChangeArrowheads="1"/>
            </p:cNvSpPr>
            <p:nvPr/>
          </p:nvSpPr>
          <p:spPr bwMode="auto">
            <a:xfrm>
              <a:off x="4656" y="206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Data in</a:t>
              </a:r>
            </a:p>
          </p:txBody>
        </p:sp>
        <p:sp>
          <p:nvSpPr>
            <p:cNvPr id="22589" name="Line 78"/>
            <p:cNvSpPr>
              <a:spLocks noChangeShapeType="1"/>
            </p:cNvSpPr>
            <p:nvPr/>
          </p:nvSpPr>
          <p:spPr bwMode="auto">
            <a:xfrm rot="5400000">
              <a:off x="4536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Line 79"/>
            <p:cNvSpPr>
              <a:spLocks noChangeShapeType="1"/>
            </p:cNvSpPr>
            <p:nvPr/>
          </p:nvSpPr>
          <p:spPr bwMode="auto">
            <a:xfrm rot="5400000">
              <a:off x="4728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1" name="Line 80"/>
            <p:cNvSpPr>
              <a:spLocks noChangeShapeType="1"/>
            </p:cNvSpPr>
            <p:nvPr/>
          </p:nvSpPr>
          <p:spPr bwMode="auto">
            <a:xfrm rot="5400000">
              <a:off x="4920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2" name="Line 81"/>
            <p:cNvSpPr>
              <a:spLocks noChangeShapeType="1"/>
            </p:cNvSpPr>
            <p:nvPr/>
          </p:nvSpPr>
          <p:spPr bwMode="auto">
            <a:xfrm rot="5400000">
              <a:off x="5112" y="237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3" name="AutoShape 82"/>
            <p:cNvSpPr>
              <a:spLocks/>
            </p:cNvSpPr>
            <p:nvPr/>
          </p:nvSpPr>
          <p:spPr bwMode="auto">
            <a:xfrm rot="5400000">
              <a:off x="4848" y="1920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4" name="Text Box 83"/>
            <p:cNvSpPr txBox="1">
              <a:spLocks noChangeArrowheads="1"/>
            </p:cNvSpPr>
            <p:nvPr/>
          </p:nvSpPr>
          <p:spPr bwMode="auto">
            <a:xfrm>
              <a:off x="4368" y="3072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(e) Parallel in / parallel out</a:t>
              </a:r>
            </a:p>
          </p:txBody>
        </p:sp>
      </p:grpSp>
      <p:grpSp>
        <p:nvGrpSpPr>
          <p:cNvPr id="22540" name="Group 112"/>
          <p:cNvGrpSpPr>
            <a:grpSpLocks/>
          </p:cNvGrpSpPr>
          <p:nvPr/>
        </p:nvGrpSpPr>
        <p:grpSpPr bwMode="auto">
          <a:xfrm>
            <a:off x="1828800" y="5105400"/>
            <a:ext cx="1752600" cy="946150"/>
            <a:chOff x="1248" y="3216"/>
            <a:chExt cx="1104" cy="596"/>
          </a:xfrm>
        </p:grpSpPr>
        <p:sp>
          <p:nvSpPr>
            <p:cNvPr id="22565" name="Rectangle 84"/>
            <p:cNvSpPr>
              <a:spLocks noChangeArrowheads="1"/>
            </p:cNvSpPr>
            <p:nvPr/>
          </p:nvSpPr>
          <p:spPr bwMode="auto">
            <a:xfrm>
              <a:off x="1440" y="336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6" name="Line 85"/>
            <p:cNvSpPr>
              <a:spLocks noChangeShapeType="1"/>
            </p:cNvSpPr>
            <p:nvPr/>
          </p:nvSpPr>
          <p:spPr bwMode="auto">
            <a:xfrm>
              <a:off x="1632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Line 86"/>
            <p:cNvSpPr>
              <a:spLocks noChangeShapeType="1"/>
            </p:cNvSpPr>
            <p:nvPr/>
          </p:nvSpPr>
          <p:spPr bwMode="auto">
            <a:xfrm>
              <a:off x="1824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Line 87"/>
            <p:cNvSpPr>
              <a:spLocks noChangeShapeType="1"/>
            </p:cNvSpPr>
            <p:nvPr/>
          </p:nvSpPr>
          <p:spPr bwMode="auto">
            <a:xfrm>
              <a:off x="2016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Line 88"/>
            <p:cNvSpPr>
              <a:spLocks noChangeShapeType="1"/>
            </p:cNvSpPr>
            <p:nvPr/>
          </p:nvSpPr>
          <p:spPr bwMode="auto">
            <a:xfrm>
              <a:off x="158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Line 89"/>
            <p:cNvSpPr>
              <a:spLocks noChangeShapeType="1"/>
            </p:cNvSpPr>
            <p:nvPr/>
          </p:nvSpPr>
          <p:spPr bwMode="auto">
            <a:xfrm>
              <a:off x="1776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90"/>
            <p:cNvSpPr>
              <a:spLocks noChangeShapeType="1"/>
            </p:cNvSpPr>
            <p:nvPr/>
          </p:nvSpPr>
          <p:spPr bwMode="auto">
            <a:xfrm>
              <a:off x="1968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Line 91"/>
            <p:cNvSpPr>
              <a:spLocks noChangeShapeType="1"/>
            </p:cNvSpPr>
            <p:nvPr/>
          </p:nvSpPr>
          <p:spPr bwMode="auto">
            <a:xfrm>
              <a:off x="2208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Line 92"/>
            <p:cNvSpPr>
              <a:spLocks noChangeShapeType="1"/>
            </p:cNvSpPr>
            <p:nvPr/>
          </p:nvSpPr>
          <p:spPr bwMode="auto">
            <a:xfrm>
              <a:off x="1296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93"/>
            <p:cNvSpPr>
              <a:spLocks noChangeShapeType="1"/>
            </p:cNvSpPr>
            <p:nvPr/>
          </p:nvSpPr>
          <p:spPr bwMode="auto">
            <a:xfrm>
              <a:off x="1296" y="3216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Line 94"/>
            <p:cNvSpPr>
              <a:spLocks noChangeShapeType="1"/>
            </p:cNvSpPr>
            <p:nvPr/>
          </p:nvSpPr>
          <p:spPr bwMode="auto">
            <a:xfrm rot="5400000">
              <a:off x="2232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95"/>
            <p:cNvSpPr>
              <a:spLocks noChangeShapeType="1"/>
            </p:cNvSpPr>
            <p:nvPr/>
          </p:nvSpPr>
          <p:spPr bwMode="auto">
            <a:xfrm rot="5400000">
              <a:off x="1176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7" name="Text Box 96"/>
            <p:cNvSpPr txBox="1">
              <a:spLocks noChangeArrowheads="1"/>
            </p:cNvSpPr>
            <p:nvPr/>
          </p:nvSpPr>
          <p:spPr bwMode="auto">
            <a:xfrm>
              <a:off x="1248" y="3600"/>
              <a:ext cx="11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(f) Rotate right</a:t>
              </a:r>
            </a:p>
          </p:txBody>
        </p:sp>
      </p:grpSp>
      <p:grpSp>
        <p:nvGrpSpPr>
          <p:cNvPr id="22541" name="Group 111"/>
          <p:cNvGrpSpPr>
            <a:grpSpLocks/>
          </p:cNvGrpSpPr>
          <p:nvPr/>
        </p:nvGrpSpPr>
        <p:grpSpPr bwMode="auto">
          <a:xfrm>
            <a:off x="4343400" y="5105400"/>
            <a:ext cx="1752600" cy="946150"/>
            <a:chOff x="2832" y="3216"/>
            <a:chExt cx="1104" cy="596"/>
          </a:xfrm>
        </p:grpSpPr>
        <p:sp>
          <p:nvSpPr>
            <p:cNvPr id="22552" name="Rectangle 98"/>
            <p:cNvSpPr>
              <a:spLocks noChangeArrowheads="1"/>
            </p:cNvSpPr>
            <p:nvPr/>
          </p:nvSpPr>
          <p:spPr bwMode="auto">
            <a:xfrm>
              <a:off x="3024" y="3360"/>
              <a:ext cx="76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3" name="Line 99"/>
            <p:cNvSpPr>
              <a:spLocks noChangeShapeType="1"/>
            </p:cNvSpPr>
            <p:nvPr/>
          </p:nvSpPr>
          <p:spPr bwMode="auto">
            <a:xfrm>
              <a:off x="3216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Line 100"/>
            <p:cNvSpPr>
              <a:spLocks noChangeShapeType="1"/>
            </p:cNvSpPr>
            <p:nvPr/>
          </p:nvSpPr>
          <p:spPr bwMode="auto">
            <a:xfrm>
              <a:off x="3408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101"/>
            <p:cNvSpPr>
              <a:spLocks noChangeShapeType="1"/>
            </p:cNvSpPr>
            <p:nvPr/>
          </p:nvSpPr>
          <p:spPr bwMode="auto">
            <a:xfrm>
              <a:off x="3600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102"/>
            <p:cNvSpPr>
              <a:spLocks noChangeShapeType="1"/>
            </p:cNvSpPr>
            <p:nvPr/>
          </p:nvSpPr>
          <p:spPr bwMode="auto">
            <a:xfrm flipH="1" flipV="1">
              <a:off x="3120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Line 103"/>
            <p:cNvSpPr>
              <a:spLocks noChangeShapeType="1"/>
            </p:cNvSpPr>
            <p:nvPr/>
          </p:nvSpPr>
          <p:spPr bwMode="auto">
            <a:xfrm flipH="1" flipV="1">
              <a:off x="331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Line 104"/>
            <p:cNvSpPr>
              <a:spLocks noChangeShapeType="1"/>
            </p:cNvSpPr>
            <p:nvPr/>
          </p:nvSpPr>
          <p:spPr bwMode="auto">
            <a:xfrm flipH="1" flipV="1">
              <a:off x="350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105"/>
            <p:cNvSpPr>
              <a:spLocks noChangeShapeType="1"/>
            </p:cNvSpPr>
            <p:nvPr/>
          </p:nvSpPr>
          <p:spPr bwMode="auto">
            <a:xfrm>
              <a:off x="2880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106"/>
            <p:cNvSpPr>
              <a:spLocks noChangeShapeType="1"/>
            </p:cNvSpPr>
            <p:nvPr/>
          </p:nvSpPr>
          <p:spPr bwMode="auto">
            <a:xfrm flipH="1" flipV="1">
              <a:off x="37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107"/>
            <p:cNvSpPr>
              <a:spLocks noChangeShapeType="1"/>
            </p:cNvSpPr>
            <p:nvPr/>
          </p:nvSpPr>
          <p:spPr bwMode="auto">
            <a:xfrm>
              <a:off x="2880" y="3216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108"/>
            <p:cNvSpPr>
              <a:spLocks noChangeShapeType="1"/>
            </p:cNvSpPr>
            <p:nvPr/>
          </p:nvSpPr>
          <p:spPr bwMode="auto">
            <a:xfrm rot="5400000">
              <a:off x="3816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Line 109"/>
            <p:cNvSpPr>
              <a:spLocks noChangeShapeType="1"/>
            </p:cNvSpPr>
            <p:nvPr/>
          </p:nvSpPr>
          <p:spPr bwMode="auto">
            <a:xfrm rot="5400000">
              <a:off x="2760" y="33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Text Box 110"/>
            <p:cNvSpPr txBox="1">
              <a:spLocks noChangeArrowheads="1"/>
            </p:cNvSpPr>
            <p:nvPr/>
          </p:nvSpPr>
          <p:spPr bwMode="auto">
            <a:xfrm>
              <a:off x="2832" y="3600"/>
              <a:ext cx="11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(g) Rotate left</a:t>
              </a:r>
            </a:p>
          </p:txBody>
        </p:sp>
      </p:grpSp>
      <p:sp>
        <p:nvSpPr>
          <p:cNvPr id="22542" name="Line 118"/>
          <p:cNvSpPr>
            <a:spLocks noChangeShapeType="1"/>
          </p:cNvSpPr>
          <p:nvPr/>
        </p:nvSpPr>
        <p:spPr bwMode="auto">
          <a:xfrm>
            <a:off x="1295400" y="32004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19"/>
          <p:cNvSpPr>
            <a:spLocks noChangeShapeType="1"/>
          </p:cNvSpPr>
          <p:nvPr/>
        </p:nvSpPr>
        <p:spPr bwMode="auto">
          <a:xfrm>
            <a:off x="1219200" y="4876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20"/>
          <p:cNvSpPr>
            <a:spLocks noChangeShapeType="1"/>
          </p:cNvSpPr>
          <p:nvPr/>
        </p:nvSpPr>
        <p:spPr bwMode="auto">
          <a:xfrm>
            <a:off x="5029200" y="2209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21"/>
          <p:cNvSpPr>
            <a:spLocks noChangeShapeType="1"/>
          </p:cNvSpPr>
          <p:nvPr/>
        </p:nvSpPr>
        <p:spPr bwMode="auto">
          <a:xfrm>
            <a:off x="3962400" y="3352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22"/>
          <p:cNvSpPr>
            <a:spLocks noChangeShapeType="1"/>
          </p:cNvSpPr>
          <p:nvPr/>
        </p:nvSpPr>
        <p:spPr bwMode="auto">
          <a:xfrm>
            <a:off x="6781800" y="3352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23"/>
          <p:cNvSpPr>
            <a:spLocks noChangeShapeType="1"/>
          </p:cNvSpPr>
          <p:nvPr/>
        </p:nvSpPr>
        <p:spPr bwMode="auto">
          <a:xfrm>
            <a:off x="3962400" y="4953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054" y="191465"/>
            <a:ext cx="3708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spc="-5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Shift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Register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1" y="2335426"/>
            <a:ext cx="3962400" cy="2160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599" y="826465"/>
            <a:ext cx="8503919" cy="525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binary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387215" algn="just">
              <a:lnSpc>
                <a:spcPct val="100000"/>
              </a:lnSpc>
              <a:spcBef>
                <a:spcPts val="1955"/>
              </a:spcBef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Serial-in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Serial-out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(SISO)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serially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“IN”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“OUT”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register, </a:t>
            </a:r>
            <a:r>
              <a:rPr sz="16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267835" algn="just">
              <a:lnSpc>
                <a:spcPct val="100000"/>
              </a:lnSpc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Serial-in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Parallel-out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(SIPO)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252595" algn="just">
              <a:lnSpc>
                <a:spcPct val="10000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Parallel-in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Serial-out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(PISO)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loaded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serially one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sz="16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313555" algn="just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Parallel-in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Parallel-out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(PIPO)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loaded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register, </a:t>
            </a:r>
            <a:r>
              <a:rPr sz="16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together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447739"/>
            <a:ext cx="5105401" cy="627918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83051" y="-76200"/>
            <a:ext cx="2977896" cy="697230"/>
          </a:xfrm>
        </p:spPr>
        <p:txBody>
          <a:bodyPr/>
          <a:lstStyle/>
          <a:p>
            <a:r>
              <a:rPr lang="en-US" dirty="0" smtClean="0"/>
              <a:t>SISO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2" y="496230"/>
            <a:ext cx="4835237" cy="62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0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1078</Words>
  <Application>Microsoft Office PowerPoint</Application>
  <PresentationFormat>On-screen Show (4:3)</PresentationFormat>
  <Paragraphs>165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</vt:lpstr>
      <vt:lpstr>Calibri</vt:lpstr>
      <vt:lpstr>Open Sans</vt:lpstr>
      <vt:lpstr>Times New Roman</vt:lpstr>
      <vt:lpstr>Wingdings</vt:lpstr>
      <vt:lpstr>Office Theme</vt:lpstr>
      <vt:lpstr>Unit-5:  Sequential Logic Circuits Applications  Register</vt:lpstr>
      <vt:lpstr>Register</vt:lpstr>
      <vt:lpstr>PowerPoint Presentation</vt:lpstr>
      <vt:lpstr>Shift Registers</vt:lpstr>
      <vt:lpstr>Application of shift register</vt:lpstr>
      <vt:lpstr>Shift Registers</vt:lpstr>
      <vt:lpstr>The Shift Register</vt:lpstr>
      <vt:lpstr>SISO</vt:lpstr>
      <vt:lpstr>PowerPoint Presentation</vt:lpstr>
      <vt:lpstr>Serial-in to Serial-out (SISO) Shift Register</vt:lpstr>
      <vt:lpstr>MCQ</vt:lpstr>
      <vt:lpstr>MCQ</vt:lpstr>
      <vt:lpstr>MCQ</vt:lpstr>
      <vt:lpstr>MCQ</vt:lpstr>
      <vt:lpstr>4-bit Serial-in to Parallel-out Shift Register</vt:lpstr>
      <vt:lpstr>MCQ</vt:lpstr>
      <vt:lpstr>4-bit Parallel-in to Parallel-out Shift  Register</vt:lpstr>
      <vt:lpstr>PISO Shift Register</vt:lpstr>
      <vt:lpstr>Bidirectional shift-register</vt:lpstr>
      <vt:lpstr>Bidirectional shift-register</vt:lpstr>
      <vt:lpstr>Universal Shift Register</vt:lpstr>
      <vt:lpstr>Universal Shift Register</vt:lpstr>
      <vt:lpstr>PowerPoint Presentation</vt:lpstr>
      <vt:lpstr>Ring Counter</vt:lpstr>
      <vt:lpstr>Ring Counter</vt:lpstr>
      <vt:lpstr>PowerPoint Presentation</vt:lpstr>
      <vt:lpstr>MCQ</vt:lpstr>
      <vt:lpstr>MCQ</vt:lpstr>
      <vt:lpstr>Johnson or Twisting Ring Counter</vt:lpstr>
      <vt:lpstr>PowerPoint Presentation</vt:lpstr>
      <vt:lpstr>MCQ</vt:lpstr>
      <vt:lpstr>MCQ</vt:lpstr>
      <vt:lpstr>MCQ</vt:lpstr>
      <vt:lpstr>MCQ</vt:lpstr>
      <vt:lpstr>MCQ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pk</cp:lastModifiedBy>
  <cp:revision>91</cp:revision>
  <dcterms:created xsi:type="dcterms:W3CDTF">2021-04-01T04:30:11Z</dcterms:created>
  <dcterms:modified xsi:type="dcterms:W3CDTF">2021-04-19T07:53:43Z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2021-04-01T00:00:00Z</vt:filetime>
  </property>
</Properties>
</file>