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5"/>
  </p:notesMasterIdLst>
  <p:handoutMasterIdLst>
    <p:handoutMasterId r:id="rId36"/>
  </p:handoutMasterIdLst>
  <p:sldIdLst>
    <p:sldId id="256" r:id="rId2"/>
    <p:sldId id="257" r:id="rId3"/>
    <p:sldId id="258" r:id="rId4"/>
    <p:sldId id="290" r:id="rId5"/>
    <p:sldId id="261" r:id="rId6"/>
    <p:sldId id="305" r:id="rId7"/>
    <p:sldId id="318" r:id="rId8"/>
    <p:sldId id="264" r:id="rId9"/>
    <p:sldId id="266" r:id="rId10"/>
    <p:sldId id="315" r:id="rId11"/>
    <p:sldId id="267" r:id="rId12"/>
    <p:sldId id="269" r:id="rId13"/>
    <p:sldId id="270" r:id="rId14"/>
    <p:sldId id="271" r:id="rId15"/>
    <p:sldId id="272" r:id="rId16"/>
    <p:sldId id="273" r:id="rId17"/>
    <p:sldId id="299" r:id="rId18"/>
    <p:sldId id="298" r:id="rId19"/>
    <p:sldId id="306" r:id="rId20"/>
    <p:sldId id="317" r:id="rId21"/>
    <p:sldId id="307" r:id="rId22"/>
    <p:sldId id="278" r:id="rId23"/>
    <p:sldId id="308" r:id="rId24"/>
    <p:sldId id="279" r:id="rId25"/>
    <p:sldId id="309" r:id="rId26"/>
    <p:sldId id="291" r:id="rId27"/>
    <p:sldId id="296" r:id="rId28"/>
    <p:sldId id="293" r:id="rId29"/>
    <p:sldId id="297" r:id="rId30"/>
    <p:sldId id="295" r:id="rId31"/>
    <p:sldId id="294" r:id="rId32"/>
    <p:sldId id="292" r:id="rId33"/>
    <p:sldId id="289" r:id="rId34"/>
  </p:sldIdLst>
  <p:sldSz cx="18288000" cy="10287000"/>
  <p:notesSz cx="6858000" cy="9144000"/>
  <p:embeddedFontLst>
    <p:embeddedFont>
      <p:font typeface="Arimo" panose="020B0604020202020204" charset="0"/>
      <p:regular r:id="rId37"/>
    </p:embeddedFont>
    <p:embeddedFont>
      <p:font typeface="Calibri" panose="020F0502020204030204" pitchFamily="34" charset="0"/>
      <p:regular r:id="rId38"/>
      <p:bold r:id="rId39"/>
      <p:italic r:id="rId40"/>
      <p:boldItalic r:id="rId41"/>
    </p:embeddedFont>
    <p:embeddedFont>
      <p:font typeface="Open Sans" panose="020B0606030504020204" pitchFamily="34" charset="0"/>
      <p:regular r:id="rId42"/>
      <p:bold r:id="rId43"/>
      <p:italic r:id="rId44"/>
      <p:boldItalic r:id="rId45"/>
    </p:embeddedFont>
    <p:embeddedFont>
      <p:font typeface="Open Sans Bold" panose="020B0806030504020204" charset="0"/>
      <p:regular r:id="rId4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48" userDrawn="1">
          <p15:clr>
            <a:srgbClr val="A4A3A4"/>
          </p15:clr>
        </p15:guide>
        <p15:guide id="2" pos="3456" userDrawn="1">
          <p15:clr>
            <a:srgbClr val="A4A3A4"/>
          </p15:clr>
        </p15:guide>
        <p15:guide id="3" orient="horz" pos="1368" userDrawn="1">
          <p15:clr>
            <a:srgbClr val="A4A3A4"/>
          </p15:clr>
        </p15:guide>
        <p15:guide id="4" pos="672" userDrawn="1">
          <p15:clr>
            <a:srgbClr val="A4A3A4"/>
          </p15:clr>
        </p15:guide>
        <p15:guide id="5" orient="horz" pos="600" userDrawn="1">
          <p15:clr>
            <a:srgbClr val="A4A3A4"/>
          </p15:clr>
        </p15:guide>
        <p15:guide id="6" pos="108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03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63" autoAdjust="0"/>
    <p:restoredTop sz="94622" autoAdjust="0"/>
  </p:normalViewPr>
  <p:slideViewPr>
    <p:cSldViewPr>
      <p:cViewPr>
        <p:scale>
          <a:sx n="71" d="100"/>
          <a:sy n="71" d="100"/>
        </p:scale>
        <p:origin x="714" y="24"/>
      </p:cViewPr>
      <p:guideLst>
        <p:guide orient="horz" pos="4248"/>
        <p:guide pos="3456"/>
        <p:guide orient="horz" pos="1368"/>
        <p:guide pos="672"/>
        <p:guide orient="horz" pos="600"/>
        <p:guide pos="1084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67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7.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a:extLst>
              <a:ext uri="{FF2B5EF4-FFF2-40B4-BE49-F238E27FC236}">
                <a16:creationId xmlns:a16="http://schemas.microsoft.com/office/drawing/2014/main" id="{BF242F52-316F-4C5E-B7A0-0F3282BFA97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a:extLst>
              <a:ext uri="{FF2B5EF4-FFF2-40B4-BE49-F238E27FC236}">
                <a16:creationId xmlns:a16="http://schemas.microsoft.com/office/drawing/2014/main" id="{51EDD0AF-636D-49AC-A241-128F865388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BEED50D-22C0-4493-8C45-492FB7ECC22F}" type="datetimeFigureOut">
              <a:rPr lang="ru-RU" smtClean="0"/>
              <a:t>13.06.2021</a:t>
            </a:fld>
            <a:endParaRPr lang="ru-RU"/>
          </a:p>
        </p:txBody>
      </p:sp>
      <p:sp>
        <p:nvSpPr>
          <p:cNvPr id="4" name="Нижний колонтитул 3">
            <a:extLst>
              <a:ext uri="{FF2B5EF4-FFF2-40B4-BE49-F238E27FC236}">
                <a16:creationId xmlns:a16="http://schemas.microsoft.com/office/drawing/2014/main" id="{B79260A5-578C-4713-8196-D4739EC2F3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a:extLst>
              <a:ext uri="{FF2B5EF4-FFF2-40B4-BE49-F238E27FC236}">
                <a16:creationId xmlns:a16="http://schemas.microsoft.com/office/drawing/2014/main" id="{E250975B-B2A5-4759-864E-A21617EE96B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121D3B4-9084-46C9-8FB0-288ECA0C5C6D}" type="slidenum">
              <a:rPr lang="ru-RU" smtClean="0"/>
              <a:t>‹#›</a:t>
            </a:fld>
            <a:endParaRPr lang="ru-RU"/>
          </a:p>
        </p:txBody>
      </p:sp>
    </p:spTree>
    <p:extLst>
      <p:ext uri="{BB962C8B-B14F-4D97-AF65-F5344CB8AC3E}">
        <p14:creationId xmlns:p14="http://schemas.microsoft.com/office/powerpoint/2010/main" val="7876095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CE6E8F-0018-4077-907E-97598C68399C}" type="datetimeFigureOut">
              <a:rPr lang="ru-RU" smtClean="0"/>
              <a:t>13.06.2021</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071223-1ABE-4030-96C5-DEDAEE863833}" type="slidenum">
              <a:rPr lang="ru-RU" smtClean="0"/>
              <a:t>‹#›</a:t>
            </a:fld>
            <a:endParaRPr lang="ru-RU"/>
          </a:p>
        </p:txBody>
      </p:sp>
    </p:spTree>
    <p:extLst>
      <p:ext uri="{BB962C8B-B14F-4D97-AF65-F5344CB8AC3E}">
        <p14:creationId xmlns:p14="http://schemas.microsoft.com/office/powerpoint/2010/main" val="4923913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63071223-1ABE-4030-96C5-DEDAEE863833}" type="slidenum">
              <a:rPr lang="ru-RU" smtClean="0"/>
              <a:t>3</a:t>
            </a:fld>
            <a:endParaRPr lang="ru-RU"/>
          </a:p>
        </p:txBody>
      </p:sp>
    </p:spTree>
    <p:extLst>
      <p:ext uri="{BB962C8B-B14F-4D97-AF65-F5344CB8AC3E}">
        <p14:creationId xmlns:p14="http://schemas.microsoft.com/office/powerpoint/2010/main" val="2821253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51E9740-B8D4-4CDF-BCAD-A40E6FAADCAA}" type="slidenum">
              <a:rPr lang="ru-RU" smtClean="0"/>
              <a:t>33</a:t>
            </a:fld>
            <a:endParaRPr lang="ru-RU"/>
          </a:p>
        </p:txBody>
      </p:sp>
    </p:spTree>
    <p:extLst>
      <p:ext uri="{BB962C8B-B14F-4D97-AF65-F5344CB8AC3E}">
        <p14:creationId xmlns:p14="http://schemas.microsoft.com/office/powerpoint/2010/main" val="1922954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0"/>
            <a:ext cx="18288000" cy="10287000"/>
          </a:xfrm>
        </p:spPr>
        <p:txBody>
          <a:bodyPr anchor="ctr"/>
          <a:lstStyle>
            <a:lvl1pPr algn="ctr">
              <a:defRPr/>
            </a:lvl1pPr>
          </a:lstStyle>
          <a:p>
            <a:endParaRPr lang="en-US" dirty="0"/>
          </a:p>
        </p:txBody>
      </p:sp>
      <p:sp>
        <p:nvSpPr>
          <p:cNvPr id="2" name="Title 1"/>
          <p:cNvSpPr>
            <a:spLocks noGrp="1"/>
          </p:cNvSpPr>
          <p:nvPr>
            <p:ph type="title" hasCustomPrompt="1"/>
          </p:nvPr>
        </p:nvSpPr>
        <p:spPr>
          <a:xfrm>
            <a:off x="1486280" y="1854764"/>
            <a:ext cx="5426488" cy="3288736"/>
          </a:xfrm>
        </p:spPr>
        <p:txBody>
          <a:bodyPr anchor="t" anchorCtr="0">
            <a:normAutofit/>
          </a:bodyPr>
          <a:lstStyle>
            <a:lvl1pPr>
              <a:defRPr sz="5600" baseline="0">
                <a:solidFill>
                  <a:srgbClr val="FFFFFF"/>
                </a:solidFill>
              </a:defRPr>
            </a:lvl1pPr>
          </a:lstStyle>
          <a:p>
            <a:r>
              <a:rPr lang="ru-RU" dirty="0"/>
              <a:t>Место для заголовка</a:t>
            </a:r>
            <a:endParaRPr lang="en-US" dirty="0"/>
          </a:p>
        </p:txBody>
      </p:sp>
    </p:spTree>
    <p:extLst>
      <p:ext uri="{BB962C8B-B14F-4D97-AF65-F5344CB8AC3E}">
        <p14:creationId xmlns:p14="http://schemas.microsoft.com/office/powerpoint/2010/main" val="3007452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6.svg"/><Relationship Id="rId11" Type="http://schemas.openxmlformats.org/officeDocument/2006/relationships/image" Target="../media/image30.svg"/><Relationship Id="rId5" Type="http://schemas.openxmlformats.org/officeDocument/2006/relationships/image" Target="../media/image25.png"/><Relationship Id="rId10" Type="http://schemas.openxmlformats.org/officeDocument/2006/relationships/image" Target="../media/image29.png"/><Relationship Id="rId4" Type="http://schemas.openxmlformats.org/officeDocument/2006/relationships/image" Target="../media/image24.svg"/><Relationship Id="rId9"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3.gif"/></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rcRect l="11111" r="11111"/>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r="72136"/>
          <a:stretch>
            <a:fillRect/>
          </a:stretch>
        </p:blipFill>
        <p:spPr>
          <a:xfrm>
            <a:off x="4859347" y="1028700"/>
            <a:ext cx="1909243" cy="1289799"/>
          </a:xfrm>
          <a:prstGeom prst="rect">
            <a:avLst/>
          </a:prstGeom>
        </p:spPr>
      </p:pic>
      <p:pic>
        <p:nvPicPr>
          <p:cNvPr id="3" name="Picture 3"/>
          <p:cNvPicPr>
            <a:picLocks noChangeAspect="1"/>
          </p:cNvPicPr>
          <p:nvPr/>
        </p:nvPicPr>
        <p:blipFill>
          <a:blip r:embed="rId3"/>
          <a:srcRect l="31727" t="12369" b="43154"/>
          <a:stretch>
            <a:fillRect/>
          </a:stretch>
        </p:blipFill>
        <p:spPr>
          <a:xfrm>
            <a:off x="7145363" y="1288350"/>
            <a:ext cx="6283289" cy="770499"/>
          </a:xfrm>
          <a:prstGeom prst="rect">
            <a:avLst/>
          </a:prstGeom>
        </p:spPr>
      </p:pic>
      <p:sp>
        <p:nvSpPr>
          <p:cNvPr id="4" name="TextBox 4"/>
          <p:cNvSpPr txBox="1"/>
          <p:nvPr/>
        </p:nvSpPr>
        <p:spPr>
          <a:xfrm>
            <a:off x="1028700" y="4180840"/>
            <a:ext cx="16230600" cy="962660"/>
          </a:xfrm>
          <a:prstGeom prst="rect">
            <a:avLst/>
          </a:prstGeom>
        </p:spPr>
        <p:txBody>
          <a:bodyPr lIns="0" tIns="0" rIns="0" bIns="0" rtlCol="0" anchor="t">
            <a:spAutoFit/>
          </a:bodyPr>
          <a:lstStyle/>
          <a:p>
            <a:pPr algn="ctr">
              <a:lnSpc>
                <a:spcPts val="7839"/>
              </a:lnSpc>
              <a:spcBef>
                <a:spcPct val="0"/>
              </a:spcBef>
            </a:pPr>
            <a:r>
              <a:rPr lang="en-US" sz="5600">
                <a:solidFill>
                  <a:srgbClr val="FFFFFF"/>
                </a:solidFill>
                <a:latin typeface="Open Sans Bold"/>
              </a:rPr>
              <a:t>Итоги изучения прошивки потенциостата</a:t>
            </a:r>
          </a:p>
        </p:txBody>
      </p:sp>
      <p:sp>
        <p:nvSpPr>
          <p:cNvPr id="5" name="TextBox 5"/>
          <p:cNvSpPr txBox="1"/>
          <p:nvPr/>
        </p:nvSpPr>
        <p:spPr>
          <a:xfrm>
            <a:off x="4859347" y="6603339"/>
            <a:ext cx="3310384" cy="976630"/>
          </a:xfrm>
          <a:prstGeom prst="rect">
            <a:avLst/>
          </a:prstGeom>
        </p:spPr>
        <p:txBody>
          <a:bodyPr lIns="0" tIns="0" rIns="0" bIns="0" rtlCol="0" anchor="t">
            <a:spAutoFit/>
          </a:bodyPr>
          <a:lstStyle/>
          <a:p>
            <a:pPr>
              <a:lnSpc>
                <a:spcPts val="3919"/>
              </a:lnSpc>
            </a:pPr>
            <a:r>
              <a:rPr lang="en-US" sz="2400" dirty="0" err="1">
                <a:solidFill>
                  <a:srgbClr val="FFFFFF"/>
                </a:solidFill>
                <a:latin typeface="Open Sans"/>
              </a:rPr>
              <a:t>Ганькин</a:t>
            </a:r>
            <a:r>
              <a:rPr lang="en-US" sz="2400" dirty="0">
                <a:solidFill>
                  <a:srgbClr val="FFFFFF"/>
                </a:solidFill>
                <a:latin typeface="Open Sans"/>
              </a:rPr>
              <a:t> </a:t>
            </a:r>
            <a:r>
              <a:rPr lang="en-US" sz="2400" dirty="0" err="1">
                <a:solidFill>
                  <a:srgbClr val="FFFFFF"/>
                </a:solidFill>
                <a:latin typeface="Open Sans"/>
              </a:rPr>
              <a:t>Владимир</a:t>
            </a:r>
            <a:endParaRPr lang="en-US" sz="2400" dirty="0">
              <a:solidFill>
                <a:srgbClr val="FFFFFF"/>
              </a:solidFill>
              <a:latin typeface="Open Sans"/>
            </a:endParaRPr>
          </a:p>
          <a:p>
            <a:pPr>
              <a:lnSpc>
                <a:spcPts val="3919"/>
              </a:lnSpc>
            </a:pPr>
            <a:r>
              <a:rPr lang="en-US" sz="2400" dirty="0" err="1">
                <a:solidFill>
                  <a:srgbClr val="FFFFFF"/>
                </a:solidFill>
                <a:latin typeface="Open Sans"/>
              </a:rPr>
              <a:t>Котлярова</a:t>
            </a:r>
            <a:r>
              <a:rPr lang="en-US" sz="2400" dirty="0">
                <a:solidFill>
                  <a:srgbClr val="FFFFFF"/>
                </a:solidFill>
                <a:latin typeface="Open Sans"/>
              </a:rPr>
              <a:t> </a:t>
            </a:r>
            <a:r>
              <a:rPr lang="en-US" sz="2400" dirty="0" err="1">
                <a:solidFill>
                  <a:srgbClr val="FFFFFF"/>
                </a:solidFill>
                <a:latin typeface="Open Sans"/>
              </a:rPr>
              <a:t>Софья</a:t>
            </a:r>
            <a:endParaRPr lang="en-US" sz="2400" dirty="0">
              <a:solidFill>
                <a:srgbClr val="FFFFFF"/>
              </a:solidFill>
              <a:latin typeface="Open Sans"/>
            </a:endParaRPr>
          </a:p>
        </p:txBody>
      </p:sp>
      <p:sp>
        <p:nvSpPr>
          <p:cNvPr id="6" name="TextBox 6"/>
          <p:cNvSpPr txBox="1"/>
          <p:nvPr/>
        </p:nvSpPr>
        <p:spPr>
          <a:xfrm>
            <a:off x="10851694" y="6603339"/>
            <a:ext cx="2576959" cy="976630"/>
          </a:xfrm>
          <a:prstGeom prst="rect">
            <a:avLst/>
          </a:prstGeom>
        </p:spPr>
        <p:txBody>
          <a:bodyPr lIns="0" tIns="0" rIns="0" bIns="0" rtlCol="0" anchor="t">
            <a:spAutoFit/>
          </a:bodyPr>
          <a:lstStyle/>
          <a:p>
            <a:pPr>
              <a:lnSpc>
                <a:spcPts val="3919"/>
              </a:lnSpc>
              <a:spcBef>
                <a:spcPct val="0"/>
              </a:spcBef>
            </a:pPr>
            <a:r>
              <a:rPr lang="en-US" sz="2400" dirty="0" err="1">
                <a:solidFill>
                  <a:srgbClr val="FFFFFF"/>
                </a:solidFill>
                <a:latin typeface="Open Sans"/>
              </a:rPr>
              <a:t>Панаёт</a:t>
            </a:r>
            <a:r>
              <a:rPr lang="en-US" sz="2400" dirty="0">
                <a:solidFill>
                  <a:srgbClr val="FFFFFF"/>
                </a:solidFill>
                <a:latin typeface="Open Sans"/>
              </a:rPr>
              <a:t> </a:t>
            </a:r>
            <a:r>
              <a:rPr lang="en-US" sz="2400" dirty="0" err="1">
                <a:solidFill>
                  <a:srgbClr val="FFFFFF"/>
                </a:solidFill>
                <a:latin typeface="Open Sans"/>
              </a:rPr>
              <a:t>Виктор</a:t>
            </a:r>
            <a:endParaRPr lang="en-US" sz="2400" dirty="0">
              <a:solidFill>
                <a:srgbClr val="FFFFFF"/>
              </a:solidFill>
              <a:latin typeface="Open Sans"/>
            </a:endParaRPr>
          </a:p>
          <a:p>
            <a:pPr>
              <a:lnSpc>
                <a:spcPts val="3919"/>
              </a:lnSpc>
              <a:spcBef>
                <a:spcPct val="0"/>
              </a:spcBef>
            </a:pPr>
            <a:r>
              <a:rPr lang="en-US" sz="2400" dirty="0" err="1">
                <a:solidFill>
                  <a:srgbClr val="FFFFFF"/>
                </a:solidFill>
                <a:latin typeface="Open Sans"/>
              </a:rPr>
              <a:t>Панаёт</a:t>
            </a:r>
            <a:r>
              <a:rPr lang="en-US" sz="2400" dirty="0">
                <a:solidFill>
                  <a:srgbClr val="FFFFFF"/>
                </a:solidFill>
                <a:latin typeface="Open Sans"/>
              </a:rPr>
              <a:t> </a:t>
            </a:r>
            <a:r>
              <a:rPr lang="en-US" sz="2400" dirty="0" err="1">
                <a:solidFill>
                  <a:srgbClr val="FFFFFF"/>
                </a:solidFill>
                <a:latin typeface="Open Sans"/>
              </a:rPr>
              <a:t>Роман</a:t>
            </a:r>
            <a:endParaRPr lang="en-US" sz="2400" dirty="0">
              <a:solidFill>
                <a:srgbClr val="FFFFFF"/>
              </a:solidFill>
              <a:latin typeface="Open Sans"/>
            </a:endParaRPr>
          </a:p>
        </p:txBody>
      </p:sp>
      <p:sp>
        <p:nvSpPr>
          <p:cNvPr id="7" name="TextBox 7"/>
          <p:cNvSpPr txBox="1"/>
          <p:nvPr/>
        </p:nvSpPr>
        <p:spPr>
          <a:xfrm>
            <a:off x="7330232" y="9061132"/>
            <a:ext cx="3627537" cy="356235"/>
          </a:xfrm>
          <a:prstGeom prst="rect">
            <a:avLst/>
          </a:prstGeom>
        </p:spPr>
        <p:txBody>
          <a:bodyPr lIns="0" tIns="0" rIns="0" bIns="0" rtlCol="0" anchor="t">
            <a:spAutoFit/>
          </a:bodyPr>
          <a:lstStyle/>
          <a:p>
            <a:pPr>
              <a:lnSpc>
                <a:spcPts val="2940"/>
              </a:lnSpc>
            </a:pPr>
            <a:r>
              <a:rPr lang="en-US" sz="2100">
                <a:solidFill>
                  <a:srgbClr val="FFFFFF"/>
                </a:solidFill>
                <a:latin typeface="Open Sans"/>
              </a:rPr>
              <a:t>Санкт-Петербург, 2020-2021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19855" b="26474"/>
          <a:stretch>
            <a:fillRect/>
          </a:stretch>
        </p:blipFill>
        <p:spPr>
          <a:xfrm>
            <a:off x="5482911" y="762000"/>
            <a:ext cx="11776389" cy="854102"/>
          </a:xfrm>
          <a:prstGeom prst="rect">
            <a:avLst/>
          </a:prstGeom>
        </p:spPr>
      </p:pic>
      <p:pic>
        <p:nvPicPr>
          <p:cNvPr id="3" name="Picture 3"/>
          <p:cNvPicPr>
            <a:picLocks noChangeAspect="1"/>
          </p:cNvPicPr>
          <p:nvPr/>
        </p:nvPicPr>
        <p:blipFill>
          <a:blip r:embed="rId3"/>
          <a:srcRect/>
          <a:stretch>
            <a:fillRect/>
          </a:stretch>
        </p:blipFill>
        <p:spPr>
          <a:xfrm>
            <a:off x="15432867" y="8153164"/>
            <a:ext cx="2855133" cy="2133836"/>
          </a:xfrm>
          <a:prstGeom prst="rect">
            <a:avLst/>
          </a:prstGeom>
        </p:spPr>
      </p:pic>
      <p:sp>
        <p:nvSpPr>
          <p:cNvPr id="4" name="TextBox 4"/>
          <p:cNvSpPr txBox="1"/>
          <p:nvPr/>
        </p:nvSpPr>
        <p:spPr>
          <a:xfrm>
            <a:off x="1038815" y="991883"/>
            <a:ext cx="4454211" cy="356235"/>
          </a:xfrm>
          <a:prstGeom prst="rect">
            <a:avLst/>
          </a:prstGeom>
        </p:spPr>
        <p:txBody>
          <a:bodyPr lIns="0" tIns="0" rIns="0" bIns="0" rtlCol="0" anchor="t">
            <a:spAutoFit/>
          </a:bodyPr>
          <a:lstStyle/>
          <a:p>
            <a:pPr>
              <a:lnSpc>
                <a:spcPts val="2940"/>
              </a:lnSpc>
            </a:pPr>
            <a:r>
              <a:rPr lang="en-US" sz="2100" dirty="0" err="1">
                <a:solidFill>
                  <a:srgbClr val="F5033B"/>
                </a:solidFill>
                <a:latin typeface="Open Sans Bold"/>
              </a:rPr>
              <a:t>ps_chronoamperometry_test</a:t>
            </a:r>
            <a:endParaRPr lang="en-US" sz="2100" dirty="0">
              <a:solidFill>
                <a:srgbClr val="F5033B"/>
              </a:solidFill>
              <a:latin typeface="Open Sans Bold"/>
            </a:endParaRPr>
          </a:p>
        </p:txBody>
      </p:sp>
      <p:sp>
        <p:nvSpPr>
          <p:cNvPr id="5" name="TextBox 5"/>
          <p:cNvSpPr txBox="1"/>
          <p:nvPr/>
        </p:nvSpPr>
        <p:spPr>
          <a:xfrm>
            <a:off x="1028700" y="2210441"/>
            <a:ext cx="16230600" cy="348429"/>
          </a:xfrm>
          <a:prstGeom prst="rect">
            <a:avLst/>
          </a:prstGeom>
        </p:spPr>
        <p:txBody>
          <a:bodyPr wrap="square" lIns="0" tIns="0" rIns="0" bIns="0" rtlCol="0" anchor="t">
            <a:spAutoFit/>
          </a:bodyPr>
          <a:lstStyle/>
          <a:p>
            <a:pPr>
              <a:lnSpc>
                <a:spcPts val="2940"/>
              </a:lnSpc>
              <a:spcBef>
                <a:spcPct val="0"/>
              </a:spcBef>
            </a:pPr>
            <a:r>
              <a:rPr lang="en-US" sz="2100" dirty="0" err="1">
                <a:solidFill>
                  <a:srgbClr val="F5033B"/>
                </a:solidFill>
                <a:latin typeface="Open Sans Bold"/>
              </a:rPr>
              <a:t>ps_chronoamperometry_test</a:t>
            </a:r>
            <a:r>
              <a:rPr lang="ru-RU" sz="2100" dirty="0">
                <a:solidFill>
                  <a:srgbClr val="F5033B"/>
                </a:solidFill>
                <a:latin typeface="Open Sans Bold"/>
              </a:rPr>
              <a:t> </a:t>
            </a:r>
            <a:r>
              <a:rPr lang="en-US" sz="2100" dirty="0">
                <a:solidFill>
                  <a:srgbClr val="000000"/>
                </a:solidFill>
                <a:latin typeface="Open Sans Bold"/>
              </a:rPr>
              <a:t>–</a:t>
            </a:r>
            <a:r>
              <a:rPr lang="ru-RU" sz="2100" dirty="0">
                <a:solidFill>
                  <a:srgbClr val="000000"/>
                </a:solidFill>
                <a:latin typeface="Open Sans Bold"/>
              </a:rPr>
              <a:t> </a:t>
            </a:r>
            <a:r>
              <a:rPr lang="ru-RU" sz="2100" dirty="0">
                <a:solidFill>
                  <a:srgbClr val="000000"/>
                </a:solidFill>
                <a:latin typeface="Open Sans" panose="020B0606030504020204" pitchFamily="34" charset="0"/>
                <a:ea typeface="Open Sans" panose="020B0606030504020204" pitchFamily="34" charset="0"/>
                <a:cs typeface="Open Sans" panose="020B0606030504020204" pitchFamily="34" charset="0"/>
              </a:rPr>
              <a:t>тест, копирующий </a:t>
            </a:r>
            <a:r>
              <a:rPr lang="ru-RU" sz="21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мультистеп</a:t>
            </a:r>
            <a:r>
              <a:rPr lang="ru-RU" sz="2100" dirty="0">
                <a:solidFill>
                  <a:srgbClr val="000000"/>
                </a:solidFill>
                <a:latin typeface="Open Sans" panose="020B0606030504020204" pitchFamily="34" charset="0"/>
                <a:ea typeface="Open Sans" panose="020B0606030504020204" pitchFamily="34" charset="0"/>
                <a:cs typeface="Open Sans" panose="020B0606030504020204" pitchFamily="34" charset="0"/>
              </a:rPr>
              <a:t> тест, но имеющий два, и только два, шага</a:t>
            </a:r>
            <a:endParaRPr lang="en-US" sz="21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7" name="Таблица 6">
            <a:extLst>
              <a:ext uri="{FF2B5EF4-FFF2-40B4-BE49-F238E27FC236}">
                <a16:creationId xmlns:a16="http://schemas.microsoft.com/office/drawing/2014/main" id="{92CEC314-CE63-4804-9762-9AAD16C61B4B}"/>
              </a:ext>
            </a:extLst>
          </p:cNvPr>
          <p:cNvGraphicFramePr>
            <a:graphicFrameLocks noGrp="1"/>
          </p:cNvGraphicFramePr>
          <p:nvPr>
            <p:extLst>
              <p:ext uri="{D42A27DB-BD31-4B8C-83A1-F6EECF244321}">
                <p14:modId xmlns:p14="http://schemas.microsoft.com/office/powerpoint/2010/main" val="79164708"/>
              </p:ext>
            </p:extLst>
          </p:nvPr>
        </p:nvGraphicFramePr>
        <p:xfrm>
          <a:off x="1066800" y="3238500"/>
          <a:ext cx="4419600" cy="2784956"/>
        </p:xfrm>
        <a:graphic>
          <a:graphicData uri="http://schemas.openxmlformats.org/drawingml/2006/table">
            <a:tbl>
              <a:tblPr>
                <a:tableStyleId>{5940675A-B579-460E-94D1-54222C63F5DA}</a:tableStyleId>
              </a:tblPr>
              <a:tblGrid>
                <a:gridCol w="1676400">
                  <a:extLst>
                    <a:ext uri="{9D8B030D-6E8A-4147-A177-3AD203B41FA5}">
                      <a16:colId xmlns:a16="http://schemas.microsoft.com/office/drawing/2014/main" val="46566655"/>
                    </a:ext>
                  </a:extLst>
                </a:gridCol>
                <a:gridCol w="1219200">
                  <a:extLst>
                    <a:ext uri="{9D8B030D-6E8A-4147-A177-3AD203B41FA5}">
                      <a16:colId xmlns:a16="http://schemas.microsoft.com/office/drawing/2014/main" val="3973036877"/>
                    </a:ext>
                  </a:extLst>
                </a:gridCol>
                <a:gridCol w="1524000">
                  <a:extLst>
                    <a:ext uri="{9D8B030D-6E8A-4147-A177-3AD203B41FA5}">
                      <a16:colId xmlns:a16="http://schemas.microsoft.com/office/drawing/2014/main" val="634529408"/>
                    </a:ext>
                  </a:extLst>
                </a:gridCol>
              </a:tblGrid>
              <a:tr h="415699">
                <a:tc>
                  <a:txBody>
                    <a:bodyPr/>
                    <a:lstStyle/>
                    <a:p>
                      <a:pPr rtl="0" fontAlgn="t">
                        <a:spcBef>
                          <a:spcPts val="0"/>
                        </a:spcBef>
                        <a:spcAft>
                          <a:spcPts val="0"/>
                        </a:spcAft>
                      </a:pPr>
                      <a:r>
                        <a:rPr lang="ru-RU" sz="1600" b="1"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Параметр</a:t>
                      </a:r>
                      <a:endParaRPr lang="ru-RU" sz="1600" b="1"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fontAlgn="t">
                        <a:spcBef>
                          <a:spcPts val="0"/>
                        </a:spcBef>
                        <a:spcAft>
                          <a:spcPts val="0"/>
                        </a:spcAft>
                      </a:pPr>
                      <a:r>
                        <a:rPr lang="ru-RU" sz="1600" b="1"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Ед. </a:t>
                      </a:r>
                      <a:r>
                        <a:rPr lang="ru-RU" sz="1600" b="1"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изм</a:t>
                      </a:r>
                      <a:endParaRPr lang="ru-RU" sz="1600" b="1"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fontAlgn="t">
                        <a:spcBef>
                          <a:spcPts val="0"/>
                        </a:spcBef>
                        <a:spcAft>
                          <a:spcPts val="0"/>
                        </a:spcAft>
                      </a:pPr>
                      <a:r>
                        <a:rPr lang="ru-RU" sz="1600" b="1"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Тип данных</a:t>
                      </a:r>
                      <a:endParaRPr lang="ru-RU" sz="1600" b="1"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85990386"/>
                  </a:ext>
                </a:extLst>
              </a:tr>
              <a:tr h="415699">
                <a:tc>
                  <a:txBody>
                    <a:bodyPr/>
                    <a:lstStyle/>
                    <a:p>
                      <a:pPr rtl="0" fontAlgn="t">
                        <a:spcBef>
                          <a:spcPts val="0"/>
                        </a:spcBef>
                        <a:spcAft>
                          <a:spcPts val="0"/>
                        </a:spcAft>
                      </a:pPr>
                      <a:r>
                        <a:rPr lang="ru-RU"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Время молчания</a:t>
                      </a:r>
                      <a:endParaRPr lang="ru-RU" sz="16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fontAlgn="t">
                        <a:spcBef>
                          <a:spcPts val="0"/>
                        </a:spcBef>
                        <a:spcAft>
                          <a:spcPts val="0"/>
                        </a:spcAft>
                      </a:pPr>
                      <a:r>
                        <a:rPr lang="ru-RU" sz="16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мс</a:t>
                      </a:r>
                      <a:endParaRPr lang="ru-RU" sz="160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fontAlgn="t">
                        <a:spcBef>
                          <a:spcPts val="0"/>
                        </a:spcBef>
                        <a:spcAft>
                          <a:spcPts val="0"/>
                        </a:spcAft>
                      </a:pPr>
                      <a:r>
                        <a:rPr lang="az-Latn-AZ" sz="16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uint_64</a:t>
                      </a:r>
                      <a:endParaRPr lang="az-Latn-AZ" sz="160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53465376"/>
                  </a:ext>
                </a:extLst>
              </a:tr>
              <a:tr h="652217">
                <a:tc>
                  <a:txBody>
                    <a:bodyPr/>
                    <a:lstStyle/>
                    <a:p>
                      <a:pPr rtl="0" fontAlgn="t">
                        <a:spcBef>
                          <a:spcPts val="0"/>
                        </a:spcBef>
                        <a:spcAft>
                          <a:spcPts val="0"/>
                        </a:spcAft>
                      </a:pPr>
                      <a:r>
                        <a:rPr lang="ru-RU"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Напряжение молчания</a:t>
                      </a:r>
                      <a:endParaRPr lang="ru-RU" sz="16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fontAlgn="t">
                        <a:spcBef>
                          <a:spcPts val="0"/>
                        </a:spcBef>
                        <a:spcAft>
                          <a:spcPts val="0"/>
                        </a:spcAft>
                      </a:pPr>
                      <a:r>
                        <a:rPr lang="ru-RU" sz="16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В</a:t>
                      </a:r>
                      <a:endParaRPr lang="ru-RU" sz="160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fontAlgn="t">
                        <a:spcBef>
                          <a:spcPts val="0"/>
                        </a:spcBef>
                        <a:spcAft>
                          <a:spcPts val="0"/>
                        </a:spcAft>
                      </a:pPr>
                      <a:r>
                        <a:rPr lang="az-Latn-AZ"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float</a:t>
                      </a:r>
                      <a:endParaRPr lang="az-Latn-AZ" sz="16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63876082"/>
                  </a:ext>
                </a:extLst>
              </a:tr>
              <a:tr h="652217">
                <a:tc>
                  <a:txBody>
                    <a:bodyPr/>
                    <a:lstStyle/>
                    <a:p>
                      <a:pPr rtl="0" fontAlgn="t">
                        <a:spcBef>
                          <a:spcPts val="0"/>
                        </a:spcBef>
                        <a:spcAft>
                          <a:spcPts val="0"/>
                        </a:spcAft>
                      </a:pPr>
                      <a:r>
                        <a:rPr lang="ru-RU"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Шаг* - (продолжительность, напряжение)</a:t>
                      </a:r>
                      <a:endParaRPr lang="ru-RU" sz="16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fontAlgn="t">
                        <a:spcBef>
                          <a:spcPts val="0"/>
                        </a:spcBef>
                        <a:spcAft>
                          <a:spcPts val="0"/>
                        </a:spcAft>
                      </a:pPr>
                      <a:r>
                        <a:rPr lang="ru-RU"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t>
                      </a:r>
                      <a:r>
                        <a:rPr lang="ru-RU" sz="1600" b="0"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мс</a:t>
                      </a:r>
                      <a:r>
                        <a:rPr lang="ru-RU"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В)</a:t>
                      </a:r>
                      <a:endParaRPr lang="ru-RU" sz="16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fontAlgn="t">
                        <a:spcBef>
                          <a:spcPts val="0"/>
                        </a:spcBef>
                        <a:spcAft>
                          <a:spcPts val="0"/>
                        </a:spcAft>
                      </a:pPr>
                      <a:r>
                        <a:rPr lang="az-Latn-AZ"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(uint_64, float)</a:t>
                      </a:r>
                      <a:endParaRPr lang="az-Latn-AZ" sz="16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90862129"/>
                  </a:ext>
                </a:extLst>
              </a:tr>
            </a:tbl>
          </a:graphicData>
        </a:graphic>
      </p:graphicFrame>
      <p:sp>
        <p:nvSpPr>
          <p:cNvPr id="12" name="TextBox 11">
            <a:extLst>
              <a:ext uri="{FF2B5EF4-FFF2-40B4-BE49-F238E27FC236}">
                <a16:creationId xmlns:a16="http://schemas.microsoft.com/office/drawing/2014/main" id="{CE5A5D26-9808-45CB-9059-21AB94C45752}"/>
              </a:ext>
            </a:extLst>
          </p:cNvPr>
          <p:cNvSpPr txBox="1"/>
          <p:nvPr/>
        </p:nvSpPr>
        <p:spPr>
          <a:xfrm>
            <a:off x="1143000" y="6134100"/>
            <a:ext cx="3276600" cy="369332"/>
          </a:xfrm>
          <a:prstGeom prst="rect">
            <a:avLst/>
          </a:prstGeom>
          <a:noFill/>
        </p:spPr>
        <p:txBody>
          <a:bodyPr wrap="square">
            <a:spAutoFit/>
          </a:bodyPr>
          <a:lstStyle/>
          <a:p>
            <a:pPr rtl="0">
              <a:spcBef>
                <a:spcPts val="0"/>
              </a:spcBef>
              <a:spcAft>
                <a:spcPts val="800"/>
              </a:spcAft>
            </a:pPr>
            <a:r>
              <a:rPr lang="ru-RU" sz="1800" b="0" i="0" u="none" strike="noStrike" dirty="0">
                <a:solidFill>
                  <a:srgbClr val="000000"/>
                </a:solidFill>
                <a:effectLst/>
                <a:latin typeface="Calibri" panose="020F0502020204030204" pitchFamily="34" charset="0"/>
              </a:rPr>
              <a:t>*кол-во шагов = 2</a:t>
            </a:r>
            <a:endParaRPr lang="ru-RU" dirty="0"/>
          </a:p>
        </p:txBody>
      </p:sp>
      <p:sp>
        <p:nvSpPr>
          <p:cNvPr id="11" name="TextBox 7">
            <a:extLst>
              <a:ext uri="{FF2B5EF4-FFF2-40B4-BE49-F238E27FC236}">
                <a16:creationId xmlns:a16="http://schemas.microsoft.com/office/drawing/2014/main" id="{C5683EF1-8A7F-424A-93B7-1B2A01EC7DD9}"/>
              </a:ext>
            </a:extLst>
          </p:cNvPr>
          <p:cNvSpPr txBox="1"/>
          <p:nvPr/>
        </p:nvSpPr>
        <p:spPr>
          <a:xfrm>
            <a:off x="7391400" y="6756062"/>
            <a:ext cx="4468000" cy="620683"/>
          </a:xfrm>
          <a:prstGeom prst="rect">
            <a:avLst/>
          </a:prstGeom>
        </p:spPr>
        <p:txBody>
          <a:bodyPr wrap="square" lIns="0" tIns="0" rIns="0" bIns="0" rtlCol="0" anchor="t">
            <a:spAutoFit/>
          </a:bodyPr>
          <a:lstStyle/>
          <a:p>
            <a:pPr algn="ctr">
              <a:lnSpc>
                <a:spcPts val="2520"/>
              </a:lnSpc>
            </a:pPr>
            <a:r>
              <a:rPr lang="ru-RU" i="1" dirty="0">
                <a:solidFill>
                  <a:srgbClr val="000000"/>
                </a:solidFill>
                <a:latin typeface="Open Sans"/>
              </a:rPr>
              <a:t>Рисунок</a:t>
            </a:r>
            <a:r>
              <a:rPr lang="en-US" i="1" dirty="0">
                <a:solidFill>
                  <a:srgbClr val="000000"/>
                </a:solidFill>
                <a:latin typeface="Open Sans"/>
              </a:rPr>
              <a:t> 6 - </a:t>
            </a:r>
            <a:r>
              <a:rPr lang="ru-RU" i="1" dirty="0">
                <a:solidFill>
                  <a:srgbClr val="000000"/>
                </a:solidFill>
                <a:latin typeface="Open Sans"/>
              </a:rPr>
              <a:t>Напряжение и сила тока относительно времени</a:t>
            </a:r>
            <a:endParaRPr lang="en-US" i="1" dirty="0">
              <a:solidFill>
                <a:srgbClr val="000000"/>
              </a:solidFill>
              <a:latin typeface="Open Sans"/>
            </a:endParaRPr>
          </a:p>
        </p:txBody>
      </p:sp>
      <p:sp>
        <p:nvSpPr>
          <p:cNvPr id="13" name="TextBox 7">
            <a:extLst>
              <a:ext uri="{FF2B5EF4-FFF2-40B4-BE49-F238E27FC236}">
                <a16:creationId xmlns:a16="http://schemas.microsoft.com/office/drawing/2014/main" id="{45EE22B5-AB37-4FAC-8343-5FA608EA5B6F}"/>
              </a:ext>
            </a:extLst>
          </p:cNvPr>
          <p:cNvSpPr txBox="1"/>
          <p:nvPr/>
        </p:nvSpPr>
        <p:spPr>
          <a:xfrm>
            <a:off x="12642558" y="6756061"/>
            <a:ext cx="4409426" cy="620683"/>
          </a:xfrm>
          <a:prstGeom prst="rect">
            <a:avLst/>
          </a:prstGeom>
        </p:spPr>
        <p:txBody>
          <a:bodyPr wrap="square" lIns="0" tIns="0" rIns="0" bIns="0" rtlCol="0" anchor="t">
            <a:spAutoFit/>
          </a:bodyPr>
          <a:lstStyle/>
          <a:p>
            <a:pPr algn="ctr">
              <a:lnSpc>
                <a:spcPts val="2520"/>
              </a:lnSpc>
            </a:pPr>
            <a:r>
              <a:rPr lang="ru-RU" i="1" dirty="0">
                <a:solidFill>
                  <a:srgbClr val="000000"/>
                </a:solidFill>
                <a:latin typeface="Open Sans"/>
              </a:rPr>
              <a:t>Рисунок</a:t>
            </a:r>
            <a:r>
              <a:rPr lang="en-US" i="1" dirty="0">
                <a:solidFill>
                  <a:srgbClr val="000000"/>
                </a:solidFill>
                <a:latin typeface="Open Sans"/>
              </a:rPr>
              <a:t> 7 - </a:t>
            </a:r>
            <a:r>
              <a:rPr lang="ru-RU" i="1" dirty="0">
                <a:solidFill>
                  <a:srgbClr val="000000"/>
                </a:solidFill>
                <a:latin typeface="Open Sans"/>
              </a:rPr>
              <a:t>Напряжение относительно</a:t>
            </a:r>
            <a:endParaRPr lang="en-US" i="1" dirty="0">
              <a:solidFill>
                <a:srgbClr val="000000"/>
              </a:solidFill>
              <a:latin typeface="Open Sans"/>
            </a:endParaRPr>
          </a:p>
          <a:p>
            <a:pPr algn="ctr">
              <a:lnSpc>
                <a:spcPts val="2520"/>
              </a:lnSpc>
            </a:pPr>
            <a:r>
              <a:rPr lang="ru-RU" i="1" dirty="0">
                <a:solidFill>
                  <a:srgbClr val="000000"/>
                </a:solidFill>
                <a:latin typeface="Open Sans"/>
              </a:rPr>
              <a:t> силы тока</a:t>
            </a:r>
            <a:endParaRPr lang="en-US" i="1" dirty="0">
              <a:solidFill>
                <a:srgbClr val="000000"/>
              </a:solidFill>
              <a:latin typeface="Open Sans"/>
            </a:endParaRPr>
          </a:p>
        </p:txBody>
      </p:sp>
      <p:pic>
        <p:nvPicPr>
          <p:cNvPr id="14" name="Рисунок 13">
            <a:extLst>
              <a:ext uri="{FF2B5EF4-FFF2-40B4-BE49-F238E27FC236}">
                <a16:creationId xmlns:a16="http://schemas.microsoft.com/office/drawing/2014/main" id="{321E4C70-7A46-41B3-BDAA-8EE87CF5E59A}"/>
              </a:ext>
            </a:extLst>
          </p:cNvPr>
          <p:cNvPicPr>
            <a:picLocks noChangeAspect="1"/>
          </p:cNvPicPr>
          <p:nvPr/>
        </p:nvPicPr>
        <p:blipFill rotWithShape="1">
          <a:blip r:embed="rId4">
            <a:extLst>
              <a:ext uri="{28A0092B-C50C-407E-A947-70E740481C1C}">
                <a14:useLocalDpi xmlns:a14="http://schemas.microsoft.com/office/drawing/2010/main" val="0"/>
              </a:ext>
            </a:extLst>
          </a:blip>
          <a:srcRect t="6598"/>
          <a:stretch/>
        </p:blipFill>
        <p:spPr>
          <a:xfrm>
            <a:off x="7336016" y="3153209"/>
            <a:ext cx="4578767" cy="3207518"/>
          </a:xfrm>
          <a:prstGeom prst="rect">
            <a:avLst/>
          </a:prstGeom>
        </p:spPr>
      </p:pic>
      <p:pic>
        <p:nvPicPr>
          <p:cNvPr id="15" name="Рисунок 14">
            <a:extLst>
              <a:ext uri="{FF2B5EF4-FFF2-40B4-BE49-F238E27FC236}">
                <a16:creationId xmlns:a16="http://schemas.microsoft.com/office/drawing/2014/main" id="{EE70F0B3-8023-403A-BCFB-3EF30FACC9F0}"/>
              </a:ext>
            </a:extLst>
          </p:cNvPr>
          <p:cNvPicPr>
            <a:picLocks noChangeAspect="1"/>
          </p:cNvPicPr>
          <p:nvPr/>
        </p:nvPicPr>
        <p:blipFill rotWithShape="1">
          <a:blip r:embed="rId5">
            <a:extLst>
              <a:ext uri="{28A0092B-C50C-407E-A947-70E740481C1C}">
                <a14:useLocalDpi xmlns:a14="http://schemas.microsoft.com/office/drawing/2010/main" val="0"/>
              </a:ext>
            </a:extLst>
          </a:blip>
          <a:srcRect t="6205"/>
          <a:stretch/>
        </p:blipFill>
        <p:spPr>
          <a:xfrm>
            <a:off x="12837805" y="3173507"/>
            <a:ext cx="4383395" cy="2967917"/>
          </a:xfrm>
          <a:prstGeom prst="rect">
            <a:avLst/>
          </a:prstGeom>
        </p:spPr>
      </p:pic>
      <p:grpSp>
        <p:nvGrpSpPr>
          <p:cNvPr id="16" name="Group 8">
            <a:extLst>
              <a:ext uri="{FF2B5EF4-FFF2-40B4-BE49-F238E27FC236}">
                <a16:creationId xmlns:a16="http://schemas.microsoft.com/office/drawing/2014/main" id="{86BBAD3A-6FBA-4880-B9BF-1C4D6E540DCD}"/>
              </a:ext>
            </a:extLst>
          </p:cNvPr>
          <p:cNvGrpSpPr/>
          <p:nvPr/>
        </p:nvGrpSpPr>
        <p:grpSpPr>
          <a:xfrm>
            <a:off x="17259300" y="7970149"/>
            <a:ext cx="650497" cy="650497"/>
            <a:chOff x="0" y="0"/>
            <a:chExt cx="867330" cy="867330"/>
          </a:xfrm>
        </p:grpSpPr>
        <p:grpSp>
          <p:nvGrpSpPr>
            <p:cNvPr id="17" name="Group 9">
              <a:extLst>
                <a:ext uri="{FF2B5EF4-FFF2-40B4-BE49-F238E27FC236}">
                  <a16:creationId xmlns:a16="http://schemas.microsoft.com/office/drawing/2014/main" id="{79D10256-BC36-4024-A4AB-D2EC4AFF403B}"/>
                </a:ext>
              </a:extLst>
            </p:cNvPr>
            <p:cNvGrpSpPr/>
            <p:nvPr/>
          </p:nvGrpSpPr>
          <p:grpSpPr>
            <a:xfrm>
              <a:off x="0" y="0"/>
              <a:ext cx="867330" cy="867330"/>
              <a:chOff x="0" y="0"/>
              <a:chExt cx="6350000" cy="6350000"/>
            </a:xfrm>
          </p:grpSpPr>
          <p:sp>
            <p:nvSpPr>
              <p:cNvPr id="19" name="Freeform 10">
                <a:extLst>
                  <a:ext uri="{FF2B5EF4-FFF2-40B4-BE49-F238E27FC236}">
                    <a16:creationId xmlns:a16="http://schemas.microsoft.com/office/drawing/2014/main" id="{324288CE-FFD0-4DCB-94A4-938D1113DDD2}"/>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5033B"/>
              </a:solidFill>
            </p:spPr>
          </p:sp>
        </p:grpSp>
        <p:sp>
          <p:nvSpPr>
            <p:cNvPr id="18" name="TextBox 11">
              <a:extLst>
                <a:ext uri="{FF2B5EF4-FFF2-40B4-BE49-F238E27FC236}">
                  <a16:creationId xmlns:a16="http://schemas.microsoft.com/office/drawing/2014/main" id="{8ACA7880-B986-430E-86CD-2CD9C3654ECE}"/>
                </a:ext>
              </a:extLst>
            </p:cNvPr>
            <p:cNvSpPr txBox="1"/>
            <p:nvPr/>
          </p:nvSpPr>
          <p:spPr>
            <a:xfrm>
              <a:off x="179663" y="201377"/>
              <a:ext cx="508002" cy="464572"/>
            </a:xfrm>
            <a:prstGeom prst="rect">
              <a:avLst/>
            </a:prstGeom>
          </p:spPr>
          <p:txBody>
            <a:bodyPr wrap="square" lIns="0" tIns="0" rIns="0" bIns="0" rtlCol="0" anchor="t">
              <a:spAutoFit/>
            </a:bodyPr>
            <a:lstStyle/>
            <a:p>
              <a:pPr algn="ctr">
                <a:lnSpc>
                  <a:spcPts val="2940"/>
                </a:lnSpc>
              </a:pPr>
              <a:r>
                <a:rPr lang="en-US" sz="2100" dirty="0">
                  <a:solidFill>
                    <a:srgbClr val="FFFFFF"/>
                  </a:solidFill>
                  <a:latin typeface="Open Sans Bold"/>
                </a:rPr>
                <a:t>10</a:t>
              </a:r>
            </a:p>
          </p:txBody>
        </p:sp>
      </p:grpSp>
    </p:spTree>
    <p:extLst>
      <p:ext uri="{BB962C8B-B14F-4D97-AF65-F5344CB8AC3E}">
        <p14:creationId xmlns:p14="http://schemas.microsoft.com/office/powerpoint/2010/main" val="1843115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19855" b="26474"/>
          <a:stretch>
            <a:fillRect/>
          </a:stretch>
        </p:blipFill>
        <p:spPr>
          <a:xfrm>
            <a:off x="5482911" y="762000"/>
            <a:ext cx="11776389" cy="854102"/>
          </a:xfrm>
          <a:prstGeom prst="rect">
            <a:avLst/>
          </a:prstGeom>
        </p:spPr>
      </p:pic>
      <p:graphicFrame>
        <p:nvGraphicFramePr>
          <p:cNvPr id="7" name="Таблица 6">
            <a:extLst>
              <a:ext uri="{FF2B5EF4-FFF2-40B4-BE49-F238E27FC236}">
                <a16:creationId xmlns:a16="http://schemas.microsoft.com/office/drawing/2014/main" id="{92CEC314-CE63-4804-9762-9AAD16C61B4B}"/>
              </a:ext>
            </a:extLst>
          </p:cNvPr>
          <p:cNvGraphicFramePr>
            <a:graphicFrameLocks noGrp="1"/>
          </p:cNvGraphicFramePr>
          <p:nvPr>
            <p:extLst>
              <p:ext uri="{D42A27DB-BD31-4B8C-83A1-F6EECF244321}">
                <p14:modId xmlns:p14="http://schemas.microsoft.com/office/powerpoint/2010/main" val="3391526422"/>
              </p:ext>
            </p:extLst>
          </p:nvPr>
        </p:nvGraphicFramePr>
        <p:xfrm>
          <a:off x="1066800" y="3695700"/>
          <a:ext cx="16154400" cy="4900094"/>
        </p:xfrm>
        <a:graphic>
          <a:graphicData uri="http://schemas.openxmlformats.org/drawingml/2006/table">
            <a:tbl>
              <a:tblPr>
                <a:tableStyleId>{5940675A-B579-460E-94D1-54222C63F5DA}</a:tableStyleId>
              </a:tblPr>
              <a:tblGrid>
                <a:gridCol w="5562600">
                  <a:extLst>
                    <a:ext uri="{9D8B030D-6E8A-4147-A177-3AD203B41FA5}">
                      <a16:colId xmlns:a16="http://schemas.microsoft.com/office/drawing/2014/main" val="46566655"/>
                    </a:ext>
                  </a:extLst>
                </a:gridCol>
                <a:gridCol w="5029200">
                  <a:extLst>
                    <a:ext uri="{9D8B030D-6E8A-4147-A177-3AD203B41FA5}">
                      <a16:colId xmlns:a16="http://schemas.microsoft.com/office/drawing/2014/main" val="3973036877"/>
                    </a:ext>
                  </a:extLst>
                </a:gridCol>
                <a:gridCol w="5562600">
                  <a:extLst>
                    <a:ext uri="{9D8B030D-6E8A-4147-A177-3AD203B41FA5}">
                      <a16:colId xmlns:a16="http://schemas.microsoft.com/office/drawing/2014/main" val="634529408"/>
                    </a:ext>
                  </a:extLst>
                </a:gridCol>
              </a:tblGrid>
              <a:tr h="543455">
                <a:tc>
                  <a:txBody>
                    <a:bodyPr/>
                    <a:lstStyle/>
                    <a:p>
                      <a:pPr rtl="0" fontAlgn="t">
                        <a:spcBef>
                          <a:spcPts val="0"/>
                        </a:spcBef>
                        <a:spcAft>
                          <a:spcPts val="0"/>
                        </a:spcAft>
                      </a:pPr>
                      <a:r>
                        <a:rPr lang="ru-RU" sz="1600" b="1"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Параметр</a:t>
                      </a:r>
                      <a:endParaRPr lang="ru-RU" sz="1600" b="1"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fontAlgn="t">
                        <a:spcBef>
                          <a:spcPts val="0"/>
                        </a:spcBef>
                        <a:spcAft>
                          <a:spcPts val="0"/>
                        </a:spcAft>
                      </a:pPr>
                      <a:r>
                        <a:rPr lang="ru-RU" sz="1600" b="1"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Ед. </a:t>
                      </a:r>
                      <a:r>
                        <a:rPr lang="ru-RU" sz="1600" b="1"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изм</a:t>
                      </a:r>
                      <a:endParaRPr lang="ru-RU" sz="1600" b="1"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fontAlgn="t">
                        <a:spcBef>
                          <a:spcPts val="0"/>
                        </a:spcBef>
                        <a:spcAft>
                          <a:spcPts val="0"/>
                        </a:spcAft>
                      </a:pPr>
                      <a:r>
                        <a:rPr lang="ru-RU" sz="1600" b="1"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Тип данных</a:t>
                      </a:r>
                      <a:endParaRPr lang="ru-RU" sz="1600" b="1"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85990386"/>
                  </a:ext>
                </a:extLst>
              </a:tr>
              <a:tr h="418353">
                <a:tc>
                  <a:txBody>
                    <a:bodyPr/>
                    <a:lstStyle/>
                    <a:p>
                      <a:pPr rtl="0" fontAlgn="t">
                        <a:spcBef>
                          <a:spcPts val="0"/>
                        </a:spcBef>
                        <a:spcAft>
                          <a:spcPts val="0"/>
                        </a:spcAft>
                      </a:pPr>
                      <a:r>
                        <a:rPr lang="ru-RU"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Время молчания</a:t>
                      </a:r>
                      <a:endParaRPr lang="ru-RU" sz="16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fontAlgn="t">
                        <a:spcBef>
                          <a:spcPts val="0"/>
                        </a:spcBef>
                        <a:spcAft>
                          <a:spcPts val="0"/>
                        </a:spcAft>
                      </a:pPr>
                      <a:r>
                        <a:rPr lang="ru-RU" sz="16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мс</a:t>
                      </a:r>
                      <a:endParaRPr lang="ru-RU" sz="160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fontAlgn="t">
                        <a:spcBef>
                          <a:spcPts val="0"/>
                        </a:spcBef>
                        <a:spcAft>
                          <a:spcPts val="0"/>
                        </a:spcAft>
                      </a:pPr>
                      <a:r>
                        <a:rPr lang="az-Latn-AZ" sz="16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uint_64</a:t>
                      </a:r>
                      <a:endParaRPr lang="az-Latn-AZ" sz="160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53465376"/>
                  </a:ext>
                </a:extLst>
              </a:tr>
              <a:tr h="656381">
                <a:tc>
                  <a:txBody>
                    <a:bodyPr/>
                    <a:lstStyle/>
                    <a:p>
                      <a:pPr rtl="0" fontAlgn="t">
                        <a:spcBef>
                          <a:spcPts val="0"/>
                        </a:spcBef>
                        <a:spcAft>
                          <a:spcPts val="0"/>
                        </a:spcAft>
                      </a:pPr>
                      <a:r>
                        <a:rPr lang="ru-RU"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Напряжение молчания</a:t>
                      </a:r>
                      <a:endParaRPr lang="ru-RU" sz="16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fontAlgn="t">
                        <a:spcBef>
                          <a:spcPts val="0"/>
                        </a:spcBef>
                        <a:spcAft>
                          <a:spcPts val="0"/>
                        </a:spcAft>
                      </a:pPr>
                      <a:r>
                        <a:rPr lang="ru-RU" sz="16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В</a:t>
                      </a:r>
                      <a:endParaRPr lang="ru-RU" sz="160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fontAlgn="t">
                        <a:spcBef>
                          <a:spcPts val="0"/>
                        </a:spcBef>
                        <a:spcAft>
                          <a:spcPts val="0"/>
                        </a:spcAft>
                      </a:pPr>
                      <a:r>
                        <a:rPr lang="az-Latn-AZ" sz="16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float</a:t>
                      </a:r>
                      <a:endParaRPr lang="az-Latn-AZ" sz="160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63876082"/>
                  </a:ext>
                </a:extLst>
              </a:tr>
              <a:tr h="656381">
                <a:tc>
                  <a:txBody>
                    <a:bodyPr/>
                    <a:lstStyle/>
                    <a:p>
                      <a:pPr rtl="0" fontAlgn="t">
                        <a:spcBef>
                          <a:spcPts val="0"/>
                        </a:spcBef>
                        <a:spcAft>
                          <a:spcPts val="0"/>
                        </a:spcAft>
                      </a:pPr>
                      <a:r>
                        <a:rPr lang="ru-RU"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Амплитуда</a:t>
                      </a:r>
                      <a:endParaRPr lang="ru-RU" sz="16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fontAlgn="t">
                        <a:spcBef>
                          <a:spcPts val="0"/>
                        </a:spcBef>
                        <a:spcAft>
                          <a:spcPts val="0"/>
                        </a:spcAft>
                      </a:pPr>
                      <a:r>
                        <a:rPr lang="ru-RU" sz="16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В</a:t>
                      </a:r>
                      <a:endParaRPr lang="ru-RU" sz="160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fontAlgn="t">
                        <a:spcBef>
                          <a:spcPts val="0"/>
                        </a:spcBef>
                        <a:spcAft>
                          <a:spcPts val="0"/>
                        </a:spcAft>
                      </a:pPr>
                      <a:r>
                        <a:rPr lang="az-Latn-AZ" sz="16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float</a:t>
                      </a:r>
                      <a:endParaRPr lang="az-Latn-AZ" sz="160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90862129"/>
                  </a:ext>
                </a:extLst>
              </a:tr>
              <a:tr h="656381">
                <a:tc>
                  <a:txBody>
                    <a:bodyPr/>
                    <a:lstStyle/>
                    <a:p>
                      <a:pPr rtl="0" fontAlgn="t">
                        <a:spcBef>
                          <a:spcPts val="0"/>
                        </a:spcBef>
                        <a:spcAft>
                          <a:spcPts val="0"/>
                        </a:spcAft>
                      </a:pPr>
                      <a:r>
                        <a:rPr lang="ru-RU"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Смещение по </a:t>
                      </a:r>
                      <a:r>
                        <a:rPr lang="en-US"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Y</a:t>
                      </a:r>
                      <a:endParaRPr lang="az-Latn-AZ" sz="16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fontAlgn="t">
                        <a:spcBef>
                          <a:spcPts val="0"/>
                        </a:spcBef>
                        <a:spcAft>
                          <a:spcPts val="0"/>
                        </a:spcAft>
                      </a:pPr>
                      <a:r>
                        <a:rPr lang="ru-RU" sz="16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В</a:t>
                      </a:r>
                      <a:endParaRPr lang="ru-RU" sz="160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fontAlgn="t">
                        <a:spcBef>
                          <a:spcPts val="0"/>
                        </a:spcBef>
                        <a:spcAft>
                          <a:spcPts val="0"/>
                        </a:spcAft>
                      </a:pPr>
                      <a:r>
                        <a:rPr lang="az-Latn-AZ" sz="16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float</a:t>
                      </a:r>
                      <a:endParaRPr lang="az-Latn-AZ" sz="160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656653"/>
                  </a:ext>
                </a:extLst>
              </a:tr>
              <a:tr h="656381">
                <a:tc>
                  <a:txBody>
                    <a:bodyPr/>
                    <a:lstStyle/>
                    <a:p>
                      <a:pPr rtl="0" fontAlgn="t">
                        <a:spcBef>
                          <a:spcPts val="0"/>
                        </a:spcBef>
                        <a:spcAft>
                          <a:spcPts val="0"/>
                        </a:spcAft>
                      </a:pPr>
                      <a:r>
                        <a:rPr lang="ru-RU"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Период</a:t>
                      </a:r>
                      <a:endParaRPr lang="ru-RU" sz="16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fontAlgn="t">
                        <a:spcBef>
                          <a:spcPts val="0"/>
                        </a:spcBef>
                        <a:spcAft>
                          <a:spcPts val="0"/>
                        </a:spcAft>
                      </a:pPr>
                      <a:r>
                        <a:rPr lang="ru-RU" sz="16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мс</a:t>
                      </a:r>
                      <a:endParaRPr lang="ru-RU" sz="160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fontAlgn="t">
                        <a:spcBef>
                          <a:spcPts val="0"/>
                        </a:spcBef>
                        <a:spcAft>
                          <a:spcPts val="0"/>
                        </a:spcAft>
                      </a:pPr>
                      <a:r>
                        <a:rPr lang="az-Latn-AZ" sz="16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uint_64</a:t>
                      </a:r>
                      <a:endParaRPr lang="az-Latn-AZ" sz="160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72601909"/>
                  </a:ext>
                </a:extLst>
              </a:tr>
              <a:tr h="656381">
                <a:tc>
                  <a:txBody>
                    <a:bodyPr/>
                    <a:lstStyle/>
                    <a:p>
                      <a:pPr rtl="0" fontAlgn="t">
                        <a:spcBef>
                          <a:spcPts val="0"/>
                        </a:spcBef>
                        <a:spcAft>
                          <a:spcPts val="0"/>
                        </a:spcAft>
                      </a:pPr>
                      <a:r>
                        <a:rPr lang="ru-RU"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Кол-во циклов</a:t>
                      </a:r>
                      <a:endParaRPr lang="ru-RU" sz="16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fontAlgn="t">
                        <a:spcBef>
                          <a:spcPts val="0"/>
                        </a:spcBef>
                        <a:spcAft>
                          <a:spcPts val="0"/>
                        </a:spcAft>
                      </a:pPr>
                      <a:r>
                        <a:rPr lang="ru-RU"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шт.</a:t>
                      </a:r>
                      <a:endParaRPr lang="ru-RU" sz="16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fontAlgn="t">
                        <a:spcBef>
                          <a:spcPts val="0"/>
                        </a:spcBef>
                        <a:spcAft>
                          <a:spcPts val="0"/>
                        </a:spcAft>
                      </a:pPr>
                      <a:r>
                        <a:rPr lang="az-Latn-AZ" sz="16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uint_32</a:t>
                      </a:r>
                      <a:endParaRPr lang="az-Latn-AZ" sz="160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55330484"/>
                  </a:ext>
                </a:extLst>
              </a:tr>
              <a:tr h="656381">
                <a:tc>
                  <a:txBody>
                    <a:bodyPr/>
                    <a:lstStyle/>
                    <a:p>
                      <a:pPr rtl="0" fontAlgn="t">
                        <a:spcBef>
                          <a:spcPts val="0"/>
                        </a:spcBef>
                        <a:spcAft>
                          <a:spcPts val="0"/>
                        </a:spcAft>
                      </a:pPr>
                      <a:r>
                        <a:rPr lang="ru-RU"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Фазовый сдвиг (смещение по x)</a:t>
                      </a:r>
                      <a:endParaRPr lang="ru-RU" sz="16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fontAlgn="t"/>
                      <a:br>
                        <a:rPr lang="ru-RU" sz="1600">
                          <a:effectLst/>
                          <a:latin typeface="Open Sans" panose="020B0606030504020204" pitchFamily="34" charset="0"/>
                          <a:ea typeface="Open Sans" panose="020B0606030504020204" pitchFamily="34" charset="0"/>
                          <a:cs typeface="Open Sans" panose="020B0606030504020204" pitchFamily="34" charset="0"/>
                        </a:rPr>
                      </a:br>
                      <a:endParaRPr lang="ru-RU" sz="160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fontAlgn="t">
                        <a:spcBef>
                          <a:spcPts val="0"/>
                        </a:spcBef>
                        <a:spcAft>
                          <a:spcPts val="0"/>
                        </a:spcAft>
                      </a:pPr>
                      <a:r>
                        <a:rPr lang="az-Latn-AZ"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float</a:t>
                      </a:r>
                      <a:endParaRPr lang="az-Latn-AZ" sz="16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18817515"/>
                  </a:ext>
                </a:extLst>
              </a:tr>
            </a:tbl>
          </a:graphicData>
        </a:graphic>
      </p:graphicFrame>
      <p:pic>
        <p:nvPicPr>
          <p:cNvPr id="3" name="Picture 3"/>
          <p:cNvPicPr>
            <a:picLocks noChangeAspect="1"/>
          </p:cNvPicPr>
          <p:nvPr/>
        </p:nvPicPr>
        <p:blipFill>
          <a:blip r:embed="rId3"/>
          <a:srcRect/>
          <a:stretch>
            <a:fillRect/>
          </a:stretch>
        </p:blipFill>
        <p:spPr>
          <a:xfrm>
            <a:off x="15432867" y="8153164"/>
            <a:ext cx="2855133" cy="2133836"/>
          </a:xfrm>
          <a:prstGeom prst="rect">
            <a:avLst/>
          </a:prstGeom>
        </p:spPr>
      </p:pic>
      <p:sp>
        <p:nvSpPr>
          <p:cNvPr id="4" name="TextBox 4"/>
          <p:cNvSpPr txBox="1"/>
          <p:nvPr/>
        </p:nvSpPr>
        <p:spPr>
          <a:xfrm>
            <a:off x="1038815" y="991883"/>
            <a:ext cx="4454211" cy="356235"/>
          </a:xfrm>
          <a:prstGeom prst="rect">
            <a:avLst/>
          </a:prstGeom>
        </p:spPr>
        <p:txBody>
          <a:bodyPr lIns="0" tIns="0" rIns="0" bIns="0" rtlCol="0" anchor="t">
            <a:spAutoFit/>
          </a:bodyPr>
          <a:lstStyle/>
          <a:p>
            <a:pPr>
              <a:lnSpc>
                <a:spcPts val="2940"/>
              </a:lnSpc>
            </a:pPr>
            <a:r>
              <a:rPr lang="en-US" sz="2100" dirty="0" err="1">
                <a:solidFill>
                  <a:srgbClr val="F5033B"/>
                </a:solidFill>
                <a:latin typeface="Open Sans Bold"/>
              </a:rPr>
              <a:t>ps_periodic_test</a:t>
            </a:r>
            <a:endParaRPr lang="en-US" sz="2100" dirty="0">
              <a:solidFill>
                <a:srgbClr val="F5033B"/>
              </a:solidFill>
              <a:latin typeface="Open Sans Bold"/>
            </a:endParaRPr>
          </a:p>
        </p:txBody>
      </p:sp>
      <p:sp>
        <p:nvSpPr>
          <p:cNvPr id="5" name="TextBox 5"/>
          <p:cNvSpPr txBox="1"/>
          <p:nvPr/>
        </p:nvSpPr>
        <p:spPr>
          <a:xfrm>
            <a:off x="1066800" y="2210441"/>
            <a:ext cx="16192500" cy="1092222"/>
          </a:xfrm>
          <a:prstGeom prst="rect">
            <a:avLst/>
          </a:prstGeom>
        </p:spPr>
        <p:txBody>
          <a:bodyPr wrap="square" lIns="0" tIns="0" rIns="0" bIns="0" rtlCol="0" anchor="t">
            <a:spAutoFit/>
          </a:bodyPr>
          <a:lstStyle/>
          <a:p>
            <a:pPr>
              <a:lnSpc>
                <a:spcPts val="2940"/>
              </a:lnSpc>
              <a:spcBef>
                <a:spcPct val="0"/>
              </a:spcBef>
            </a:pPr>
            <a:r>
              <a:rPr lang="en-US" sz="2100" dirty="0" err="1">
                <a:solidFill>
                  <a:srgbClr val="F5033B"/>
                </a:solidFill>
                <a:latin typeface="Open Sans Bold"/>
              </a:rPr>
              <a:t>ps_periodic_test</a:t>
            </a:r>
            <a:r>
              <a:rPr lang="ru-RU" sz="2100" dirty="0">
                <a:solidFill>
                  <a:srgbClr val="F5033B"/>
                </a:solidFill>
                <a:latin typeface="Open Sans Bold"/>
              </a:rPr>
              <a:t> </a:t>
            </a:r>
            <a:r>
              <a:rPr lang="en-US" sz="2100" dirty="0">
                <a:solidFill>
                  <a:srgbClr val="000000"/>
                </a:solidFill>
                <a:latin typeface="Open Sans Bold"/>
              </a:rPr>
              <a:t>–</a:t>
            </a:r>
            <a:r>
              <a:rPr lang="ru-RU" sz="2100" dirty="0">
                <a:solidFill>
                  <a:srgbClr val="000000"/>
                </a:solidFill>
                <a:latin typeface="Open Sans Bold"/>
              </a:rPr>
              <a:t> </a:t>
            </a:r>
            <a:r>
              <a:rPr lang="ru-RU" sz="2100" dirty="0">
                <a:solidFill>
                  <a:srgbClr val="000000"/>
                </a:solidFill>
                <a:latin typeface="Open Sans" panose="020B0606030504020204" pitchFamily="34" charset="0"/>
                <a:ea typeface="Open Sans" panose="020B0606030504020204" pitchFamily="34" charset="0"/>
                <a:cs typeface="Open Sans" panose="020B0606030504020204" pitchFamily="34" charset="0"/>
              </a:rPr>
              <a:t>модуль для создания основы периодических тестов. (Функция теста будет повторять свои значения через некоторый регулярный интервал аргумента). Здесь были добавлены новые важные параметры амплитуда, смещение по оси ординат, по оси абсцисс, сам период и кол-во циклов.</a:t>
            </a:r>
            <a:endParaRPr lang="en-US" sz="21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8" name="Group 8">
            <a:extLst>
              <a:ext uri="{FF2B5EF4-FFF2-40B4-BE49-F238E27FC236}">
                <a16:creationId xmlns:a16="http://schemas.microsoft.com/office/drawing/2014/main" id="{794E986E-5795-4173-BFB9-BAA54CA04088}"/>
              </a:ext>
            </a:extLst>
          </p:cNvPr>
          <p:cNvGrpSpPr/>
          <p:nvPr/>
        </p:nvGrpSpPr>
        <p:grpSpPr>
          <a:xfrm>
            <a:off x="17259300" y="7970149"/>
            <a:ext cx="650497" cy="650497"/>
            <a:chOff x="0" y="0"/>
            <a:chExt cx="867330" cy="867330"/>
          </a:xfrm>
        </p:grpSpPr>
        <p:grpSp>
          <p:nvGrpSpPr>
            <p:cNvPr id="9" name="Group 9">
              <a:extLst>
                <a:ext uri="{FF2B5EF4-FFF2-40B4-BE49-F238E27FC236}">
                  <a16:creationId xmlns:a16="http://schemas.microsoft.com/office/drawing/2014/main" id="{8A5BB530-4308-4DB5-9764-450A252556C1}"/>
                </a:ext>
              </a:extLst>
            </p:cNvPr>
            <p:cNvGrpSpPr/>
            <p:nvPr/>
          </p:nvGrpSpPr>
          <p:grpSpPr>
            <a:xfrm>
              <a:off x="0" y="0"/>
              <a:ext cx="867330" cy="867330"/>
              <a:chOff x="0" y="0"/>
              <a:chExt cx="6350000" cy="6350000"/>
            </a:xfrm>
          </p:grpSpPr>
          <p:sp>
            <p:nvSpPr>
              <p:cNvPr id="11" name="Freeform 10">
                <a:extLst>
                  <a:ext uri="{FF2B5EF4-FFF2-40B4-BE49-F238E27FC236}">
                    <a16:creationId xmlns:a16="http://schemas.microsoft.com/office/drawing/2014/main" id="{3AA40B5F-73CA-4DE7-B113-EE09F27418A1}"/>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5033B"/>
              </a:solidFill>
            </p:spPr>
          </p:sp>
        </p:grpSp>
        <p:sp>
          <p:nvSpPr>
            <p:cNvPr id="10" name="TextBox 11">
              <a:extLst>
                <a:ext uri="{FF2B5EF4-FFF2-40B4-BE49-F238E27FC236}">
                  <a16:creationId xmlns:a16="http://schemas.microsoft.com/office/drawing/2014/main" id="{762FAADB-DE3B-47FD-917D-413334D02CB5}"/>
                </a:ext>
              </a:extLst>
            </p:cNvPr>
            <p:cNvSpPr txBox="1"/>
            <p:nvPr/>
          </p:nvSpPr>
          <p:spPr>
            <a:xfrm>
              <a:off x="179663" y="201377"/>
              <a:ext cx="508002" cy="464572"/>
            </a:xfrm>
            <a:prstGeom prst="rect">
              <a:avLst/>
            </a:prstGeom>
          </p:spPr>
          <p:txBody>
            <a:bodyPr wrap="square" lIns="0" tIns="0" rIns="0" bIns="0" rtlCol="0" anchor="t">
              <a:spAutoFit/>
            </a:bodyPr>
            <a:lstStyle/>
            <a:p>
              <a:pPr algn="ctr">
                <a:lnSpc>
                  <a:spcPts val="2940"/>
                </a:lnSpc>
              </a:pPr>
              <a:r>
                <a:rPr lang="en-US" sz="2100" dirty="0">
                  <a:solidFill>
                    <a:srgbClr val="FFFFFF"/>
                  </a:solidFill>
                  <a:latin typeface="Open Sans Bold"/>
                </a:rPr>
                <a:t>11</a:t>
              </a:r>
            </a:p>
          </p:txBody>
        </p:sp>
      </p:grpSp>
    </p:spTree>
    <p:extLst>
      <p:ext uri="{BB962C8B-B14F-4D97-AF65-F5344CB8AC3E}">
        <p14:creationId xmlns:p14="http://schemas.microsoft.com/office/powerpoint/2010/main" val="3000013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19855" b="26474"/>
          <a:stretch>
            <a:fillRect/>
          </a:stretch>
        </p:blipFill>
        <p:spPr>
          <a:xfrm>
            <a:off x="5482911" y="762000"/>
            <a:ext cx="11776389" cy="854102"/>
          </a:xfrm>
          <a:prstGeom prst="rect">
            <a:avLst/>
          </a:prstGeom>
        </p:spPr>
      </p:pic>
      <p:pic>
        <p:nvPicPr>
          <p:cNvPr id="3" name="Picture 3"/>
          <p:cNvPicPr>
            <a:picLocks noChangeAspect="1"/>
          </p:cNvPicPr>
          <p:nvPr/>
        </p:nvPicPr>
        <p:blipFill>
          <a:blip r:embed="rId3"/>
          <a:srcRect/>
          <a:stretch>
            <a:fillRect/>
          </a:stretch>
        </p:blipFill>
        <p:spPr>
          <a:xfrm>
            <a:off x="15432867" y="8153164"/>
            <a:ext cx="2855133" cy="2133836"/>
          </a:xfrm>
          <a:prstGeom prst="rect">
            <a:avLst/>
          </a:prstGeom>
        </p:spPr>
      </p:pic>
      <p:sp>
        <p:nvSpPr>
          <p:cNvPr id="4" name="TextBox 4"/>
          <p:cNvSpPr txBox="1"/>
          <p:nvPr/>
        </p:nvSpPr>
        <p:spPr>
          <a:xfrm>
            <a:off x="1038815" y="991883"/>
            <a:ext cx="4454211" cy="356235"/>
          </a:xfrm>
          <a:prstGeom prst="rect">
            <a:avLst/>
          </a:prstGeom>
        </p:spPr>
        <p:txBody>
          <a:bodyPr lIns="0" tIns="0" rIns="0" bIns="0" rtlCol="0" anchor="t">
            <a:spAutoFit/>
          </a:bodyPr>
          <a:lstStyle/>
          <a:p>
            <a:pPr>
              <a:lnSpc>
                <a:spcPts val="2940"/>
              </a:lnSpc>
            </a:pPr>
            <a:r>
              <a:rPr lang="en-US" sz="2100" dirty="0" err="1">
                <a:solidFill>
                  <a:srgbClr val="F5033B"/>
                </a:solidFill>
                <a:latin typeface="Open Sans Bold"/>
              </a:rPr>
              <a:t>ps_cyclic_test</a:t>
            </a:r>
            <a:endParaRPr lang="en-US" sz="2100" dirty="0">
              <a:solidFill>
                <a:srgbClr val="F5033B"/>
              </a:solidFill>
              <a:latin typeface="Open Sans Bold"/>
            </a:endParaRPr>
          </a:p>
        </p:txBody>
      </p:sp>
      <p:sp>
        <p:nvSpPr>
          <p:cNvPr id="5" name="TextBox 5"/>
          <p:cNvSpPr txBox="1"/>
          <p:nvPr/>
        </p:nvSpPr>
        <p:spPr>
          <a:xfrm>
            <a:off x="1038814" y="2210441"/>
            <a:ext cx="16220485" cy="720325"/>
          </a:xfrm>
          <a:prstGeom prst="rect">
            <a:avLst/>
          </a:prstGeom>
        </p:spPr>
        <p:txBody>
          <a:bodyPr wrap="square" lIns="0" tIns="0" rIns="0" bIns="0" rtlCol="0" anchor="t">
            <a:spAutoFit/>
          </a:bodyPr>
          <a:lstStyle/>
          <a:p>
            <a:pPr>
              <a:lnSpc>
                <a:spcPts val="2940"/>
              </a:lnSpc>
              <a:spcBef>
                <a:spcPct val="0"/>
              </a:spcBef>
            </a:pPr>
            <a:r>
              <a:rPr lang="en-US" sz="2100" dirty="0" err="1">
                <a:solidFill>
                  <a:srgbClr val="F5033B"/>
                </a:solidFill>
                <a:latin typeface="Open Sans Bold"/>
              </a:rPr>
              <a:t>ps_cyclic_test</a:t>
            </a:r>
            <a:r>
              <a:rPr lang="ru-RU" sz="2100" dirty="0">
                <a:solidFill>
                  <a:srgbClr val="F5033B"/>
                </a:solidFill>
                <a:latin typeface="Open Sans Bold"/>
              </a:rPr>
              <a:t> </a:t>
            </a:r>
            <a:r>
              <a:rPr lang="en-US" sz="2100" dirty="0">
                <a:solidFill>
                  <a:srgbClr val="000000"/>
                </a:solidFill>
                <a:latin typeface="Open Sans Bold"/>
              </a:rPr>
              <a:t>–</a:t>
            </a:r>
            <a:r>
              <a:rPr lang="ru-RU" sz="2100" dirty="0">
                <a:solidFill>
                  <a:srgbClr val="000000"/>
                </a:solidFill>
                <a:latin typeface="Open Sans Bold"/>
              </a:rPr>
              <a:t> </a:t>
            </a:r>
            <a:r>
              <a:rPr lang="ru-RU" sz="2100" dirty="0">
                <a:solidFill>
                  <a:srgbClr val="000000"/>
                </a:solidFill>
                <a:latin typeface="Open Sans" panose="020B0606030504020204" pitchFamily="34" charset="0"/>
                <a:ea typeface="Open Sans" panose="020B0606030504020204" pitchFamily="34" charset="0"/>
                <a:cs typeface="Open Sans" panose="020B0606030504020204" pitchFamily="34" charset="0"/>
              </a:rPr>
              <a:t>наследник </a:t>
            </a:r>
            <a:r>
              <a:rPr lang="ru-RU" sz="21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periodic_test</a:t>
            </a:r>
            <a:r>
              <a:rPr lang="ru-RU" sz="2100" dirty="0">
                <a:solidFill>
                  <a:srgbClr val="000000"/>
                </a:solidFill>
                <a:latin typeface="Open Sans" panose="020B0606030504020204" pitchFamily="34" charset="0"/>
                <a:ea typeface="Open Sans" panose="020B0606030504020204" pitchFamily="34" charset="0"/>
                <a:cs typeface="Open Sans" panose="020B0606030504020204" pitchFamily="34" charset="0"/>
              </a:rPr>
              <a:t>. Тест, где потенциал между рабочим и опорным электродами циклически наращивается вверх и вниз кусочно-линейным способом - в треугольной форме волны.</a:t>
            </a:r>
            <a:endParaRPr lang="en-US" sz="21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7" name="Таблица 6">
            <a:extLst>
              <a:ext uri="{FF2B5EF4-FFF2-40B4-BE49-F238E27FC236}">
                <a16:creationId xmlns:a16="http://schemas.microsoft.com/office/drawing/2014/main" id="{92CEC314-CE63-4804-9762-9AAD16C61B4B}"/>
              </a:ext>
            </a:extLst>
          </p:cNvPr>
          <p:cNvGraphicFramePr>
            <a:graphicFrameLocks noGrp="1"/>
          </p:cNvGraphicFramePr>
          <p:nvPr>
            <p:extLst>
              <p:ext uri="{D42A27DB-BD31-4B8C-83A1-F6EECF244321}">
                <p14:modId xmlns:p14="http://schemas.microsoft.com/office/powerpoint/2010/main" val="2529844037"/>
              </p:ext>
            </p:extLst>
          </p:nvPr>
        </p:nvGraphicFramePr>
        <p:xfrm>
          <a:off x="1066800" y="3243967"/>
          <a:ext cx="16154400" cy="4909197"/>
        </p:xfrm>
        <a:graphic>
          <a:graphicData uri="http://schemas.openxmlformats.org/drawingml/2006/table">
            <a:tbl>
              <a:tblPr>
                <a:tableStyleId>{5940675A-B579-460E-94D1-54222C63F5DA}</a:tableStyleId>
              </a:tblPr>
              <a:tblGrid>
                <a:gridCol w="5562600">
                  <a:extLst>
                    <a:ext uri="{9D8B030D-6E8A-4147-A177-3AD203B41FA5}">
                      <a16:colId xmlns:a16="http://schemas.microsoft.com/office/drawing/2014/main" val="46566655"/>
                    </a:ext>
                  </a:extLst>
                </a:gridCol>
                <a:gridCol w="5029200">
                  <a:extLst>
                    <a:ext uri="{9D8B030D-6E8A-4147-A177-3AD203B41FA5}">
                      <a16:colId xmlns:a16="http://schemas.microsoft.com/office/drawing/2014/main" val="3973036877"/>
                    </a:ext>
                  </a:extLst>
                </a:gridCol>
                <a:gridCol w="5562600">
                  <a:extLst>
                    <a:ext uri="{9D8B030D-6E8A-4147-A177-3AD203B41FA5}">
                      <a16:colId xmlns:a16="http://schemas.microsoft.com/office/drawing/2014/main" val="634529408"/>
                    </a:ext>
                  </a:extLst>
                </a:gridCol>
              </a:tblGrid>
              <a:tr h="552558">
                <a:tc>
                  <a:txBody>
                    <a:bodyPr/>
                    <a:lstStyle/>
                    <a:p>
                      <a:pPr rtl="0" fontAlgn="t">
                        <a:spcBef>
                          <a:spcPts val="0"/>
                        </a:spcBef>
                        <a:spcAft>
                          <a:spcPts val="0"/>
                        </a:spcAft>
                      </a:pPr>
                      <a:r>
                        <a:rPr lang="ru-RU" sz="1600" b="1"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Параметр</a:t>
                      </a:r>
                      <a:endParaRPr lang="ru-RU" sz="1600" b="1"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fontAlgn="t">
                        <a:spcBef>
                          <a:spcPts val="0"/>
                        </a:spcBef>
                        <a:spcAft>
                          <a:spcPts val="0"/>
                        </a:spcAft>
                      </a:pPr>
                      <a:r>
                        <a:rPr lang="ru-RU" sz="1600" b="1"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Ед. изм</a:t>
                      </a:r>
                      <a:endParaRPr lang="ru-RU" sz="1600" b="1">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fontAlgn="t">
                        <a:spcBef>
                          <a:spcPts val="0"/>
                        </a:spcBef>
                        <a:spcAft>
                          <a:spcPts val="0"/>
                        </a:spcAft>
                      </a:pPr>
                      <a:r>
                        <a:rPr lang="ru-RU" sz="1600" b="1"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Тип данных</a:t>
                      </a:r>
                      <a:endParaRPr lang="ru-RU" sz="1600" b="1"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85990386"/>
                  </a:ext>
                </a:extLst>
              </a:tr>
              <a:tr h="418353">
                <a:tc>
                  <a:txBody>
                    <a:bodyPr/>
                    <a:lstStyle/>
                    <a:p>
                      <a:pPr rtl="0" fontAlgn="t">
                        <a:spcBef>
                          <a:spcPts val="0"/>
                        </a:spcBef>
                        <a:spcAft>
                          <a:spcPts val="0"/>
                        </a:spcAft>
                      </a:pPr>
                      <a:r>
                        <a:rPr lang="ru-RU"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Время молчания</a:t>
                      </a:r>
                      <a:endParaRPr lang="ru-RU" sz="16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fontAlgn="t">
                        <a:spcBef>
                          <a:spcPts val="0"/>
                        </a:spcBef>
                        <a:spcAft>
                          <a:spcPts val="0"/>
                        </a:spcAft>
                      </a:pPr>
                      <a:r>
                        <a:rPr lang="ru-RU" sz="16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мс</a:t>
                      </a:r>
                      <a:endParaRPr lang="ru-RU" sz="160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fontAlgn="t">
                        <a:spcBef>
                          <a:spcPts val="0"/>
                        </a:spcBef>
                        <a:spcAft>
                          <a:spcPts val="0"/>
                        </a:spcAft>
                      </a:pPr>
                      <a:r>
                        <a:rPr lang="az-Latn-AZ" sz="16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uint_64</a:t>
                      </a:r>
                      <a:endParaRPr lang="az-Latn-AZ" sz="160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53465376"/>
                  </a:ext>
                </a:extLst>
              </a:tr>
              <a:tr h="656381">
                <a:tc>
                  <a:txBody>
                    <a:bodyPr/>
                    <a:lstStyle/>
                    <a:p>
                      <a:pPr rtl="0" fontAlgn="t">
                        <a:spcBef>
                          <a:spcPts val="0"/>
                        </a:spcBef>
                        <a:spcAft>
                          <a:spcPts val="0"/>
                        </a:spcAft>
                      </a:pPr>
                      <a:r>
                        <a:rPr lang="ru-RU"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Напряжение молчания</a:t>
                      </a:r>
                      <a:endParaRPr lang="ru-RU" sz="16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fontAlgn="t">
                        <a:spcBef>
                          <a:spcPts val="0"/>
                        </a:spcBef>
                        <a:spcAft>
                          <a:spcPts val="0"/>
                        </a:spcAft>
                      </a:pPr>
                      <a:r>
                        <a:rPr lang="ru-RU" sz="16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В</a:t>
                      </a:r>
                      <a:endParaRPr lang="ru-RU" sz="160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fontAlgn="t">
                        <a:spcBef>
                          <a:spcPts val="0"/>
                        </a:spcBef>
                        <a:spcAft>
                          <a:spcPts val="0"/>
                        </a:spcAft>
                      </a:pPr>
                      <a:r>
                        <a:rPr lang="az-Latn-AZ"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float</a:t>
                      </a:r>
                      <a:endParaRPr lang="az-Latn-AZ" sz="16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63876082"/>
                  </a:ext>
                </a:extLst>
              </a:tr>
              <a:tr h="656381">
                <a:tc>
                  <a:txBody>
                    <a:bodyPr/>
                    <a:lstStyle/>
                    <a:p>
                      <a:pPr rtl="0" fontAlgn="t">
                        <a:spcBef>
                          <a:spcPts val="0"/>
                        </a:spcBef>
                        <a:spcAft>
                          <a:spcPts val="0"/>
                        </a:spcAft>
                      </a:pPr>
                      <a:r>
                        <a:rPr lang="ru-RU"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Амплитуда</a:t>
                      </a:r>
                      <a:endParaRPr lang="ru-RU" sz="16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fontAlgn="t">
                        <a:spcBef>
                          <a:spcPts val="0"/>
                        </a:spcBef>
                        <a:spcAft>
                          <a:spcPts val="0"/>
                        </a:spcAft>
                      </a:pPr>
                      <a:r>
                        <a:rPr lang="ru-RU" sz="16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В</a:t>
                      </a:r>
                      <a:endParaRPr lang="ru-RU" sz="160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fontAlgn="t">
                        <a:spcBef>
                          <a:spcPts val="0"/>
                        </a:spcBef>
                        <a:spcAft>
                          <a:spcPts val="0"/>
                        </a:spcAft>
                      </a:pPr>
                      <a:r>
                        <a:rPr lang="az-Latn-AZ" sz="16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float</a:t>
                      </a:r>
                      <a:endParaRPr lang="az-Latn-AZ" sz="160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90862129"/>
                  </a:ext>
                </a:extLst>
              </a:tr>
              <a:tr h="656381">
                <a:tc>
                  <a:txBody>
                    <a:bodyPr/>
                    <a:lstStyle/>
                    <a:p>
                      <a:pPr rtl="0" fontAlgn="t">
                        <a:spcBef>
                          <a:spcPts val="0"/>
                        </a:spcBef>
                        <a:spcAft>
                          <a:spcPts val="0"/>
                        </a:spcAft>
                      </a:pPr>
                      <a:r>
                        <a:rPr lang="ru-RU"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Смещение по </a:t>
                      </a:r>
                      <a:r>
                        <a:rPr lang="az-Latn-AZ"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y</a:t>
                      </a:r>
                      <a:endParaRPr lang="az-Latn-AZ" sz="16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fontAlgn="t">
                        <a:spcBef>
                          <a:spcPts val="0"/>
                        </a:spcBef>
                        <a:spcAft>
                          <a:spcPts val="0"/>
                        </a:spcAft>
                      </a:pPr>
                      <a:r>
                        <a:rPr lang="ru-RU" sz="16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В</a:t>
                      </a:r>
                      <a:endParaRPr lang="ru-RU" sz="160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fontAlgn="t">
                        <a:spcBef>
                          <a:spcPts val="0"/>
                        </a:spcBef>
                        <a:spcAft>
                          <a:spcPts val="0"/>
                        </a:spcAft>
                      </a:pPr>
                      <a:r>
                        <a:rPr lang="az-Latn-AZ" sz="16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float</a:t>
                      </a:r>
                      <a:endParaRPr lang="az-Latn-AZ" sz="160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656653"/>
                  </a:ext>
                </a:extLst>
              </a:tr>
              <a:tr h="656381">
                <a:tc>
                  <a:txBody>
                    <a:bodyPr/>
                    <a:lstStyle/>
                    <a:p>
                      <a:pPr rtl="0" fontAlgn="t">
                        <a:spcBef>
                          <a:spcPts val="0"/>
                        </a:spcBef>
                        <a:spcAft>
                          <a:spcPts val="0"/>
                        </a:spcAft>
                      </a:pPr>
                      <a:r>
                        <a:rPr lang="ru-RU"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Период</a:t>
                      </a:r>
                      <a:endParaRPr lang="ru-RU" sz="16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fontAlgn="t">
                        <a:spcBef>
                          <a:spcPts val="0"/>
                        </a:spcBef>
                        <a:spcAft>
                          <a:spcPts val="0"/>
                        </a:spcAft>
                      </a:pPr>
                      <a:r>
                        <a:rPr lang="ru-RU" sz="16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мс</a:t>
                      </a:r>
                      <a:endParaRPr lang="ru-RU" sz="160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fontAlgn="t">
                        <a:spcBef>
                          <a:spcPts val="0"/>
                        </a:spcBef>
                        <a:spcAft>
                          <a:spcPts val="0"/>
                        </a:spcAft>
                      </a:pPr>
                      <a:r>
                        <a:rPr lang="az-Latn-AZ" sz="16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uint_64</a:t>
                      </a:r>
                      <a:endParaRPr lang="az-Latn-AZ" sz="160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72601909"/>
                  </a:ext>
                </a:extLst>
              </a:tr>
              <a:tr h="656381">
                <a:tc>
                  <a:txBody>
                    <a:bodyPr/>
                    <a:lstStyle/>
                    <a:p>
                      <a:pPr rtl="0" fontAlgn="t">
                        <a:spcBef>
                          <a:spcPts val="0"/>
                        </a:spcBef>
                        <a:spcAft>
                          <a:spcPts val="0"/>
                        </a:spcAft>
                      </a:pPr>
                      <a:r>
                        <a:rPr lang="ru-RU"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Кол-во циклов</a:t>
                      </a:r>
                      <a:endParaRPr lang="ru-RU" sz="16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fontAlgn="t">
                        <a:spcBef>
                          <a:spcPts val="0"/>
                        </a:spcBef>
                        <a:spcAft>
                          <a:spcPts val="0"/>
                        </a:spcAft>
                      </a:pPr>
                      <a:r>
                        <a:rPr lang="ru-RU" sz="16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шт.</a:t>
                      </a:r>
                      <a:endParaRPr lang="ru-RU" sz="160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fontAlgn="t">
                        <a:spcBef>
                          <a:spcPts val="0"/>
                        </a:spcBef>
                        <a:spcAft>
                          <a:spcPts val="0"/>
                        </a:spcAft>
                      </a:pPr>
                      <a:r>
                        <a:rPr lang="az-Latn-AZ" sz="16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uint_32</a:t>
                      </a:r>
                      <a:endParaRPr lang="az-Latn-AZ" sz="160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55330484"/>
                  </a:ext>
                </a:extLst>
              </a:tr>
              <a:tr h="656381">
                <a:tc>
                  <a:txBody>
                    <a:bodyPr/>
                    <a:lstStyle/>
                    <a:p>
                      <a:pPr rtl="0" fontAlgn="t">
                        <a:spcBef>
                          <a:spcPts val="0"/>
                        </a:spcBef>
                        <a:spcAft>
                          <a:spcPts val="0"/>
                        </a:spcAft>
                      </a:pPr>
                      <a:r>
                        <a:rPr lang="ru-RU"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Фазовый сдвиг (смещение по x)</a:t>
                      </a:r>
                      <a:endParaRPr lang="ru-RU" sz="16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fontAlgn="t"/>
                      <a:br>
                        <a:rPr lang="ru-RU" sz="1600">
                          <a:effectLst/>
                          <a:latin typeface="Open Sans" panose="020B0606030504020204" pitchFamily="34" charset="0"/>
                          <a:ea typeface="Open Sans" panose="020B0606030504020204" pitchFamily="34" charset="0"/>
                          <a:cs typeface="Open Sans" panose="020B0606030504020204" pitchFamily="34" charset="0"/>
                        </a:rPr>
                      </a:br>
                      <a:endParaRPr lang="ru-RU" sz="160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fontAlgn="t">
                        <a:spcBef>
                          <a:spcPts val="0"/>
                        </a:spcBef>
                        <a:spcAft>
                          <a:spcPts val="0"/>
                        </a:spcAft>
                      </a:pPr>
                      <a:r>
                        <a:rPr lang="az-Latn-AZ"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float</a:t>
                      </a:r>
                      <a:endParaRPr lang="az-Latn-AZ" sz="16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18817515"/>
                  </a:ext>
                </a:extLst>
              </a:tr>
            </a:tbl>
          </a:graphicData>
        </a:graphic>
      </p:graphicFrame>
      <p:grpSp>
        <p:nvGrpSpPr>
          <p:cNvPr id="8" name="Group 8">
            <a:extLst>
              <a:ext uri="{FF2B5EF4-FFF2-40B4-BE49-F238E27FC236}">
                <a16:creationId xmlns:a16="http://schemas.microsoft.com/office/drawing/2014/main" id="{C88B6B14-60B1-4E6B-B722-BC3D8CB2B3FF}"/>
              </a:ext>
            </a:extLst>
          </p:cNvPr>
          <p:cNvGrpSpPr/>
          <p:nvPr/>
        </p:nvGrpSpPr>
        <p:grpSpPr>
          <a:xfrm>
            <a:off x="17259300" y="7970149"/>
            <a:ext cx="650497" cy="650497"/>
            <a:chOff x="0" y="0"/>
            <a:chExt cx="867330" cy="867330"/>
          </a:xfrm>
        </p:grpSpPr>
        <p:grpSp>
          <p:nvGrpSpPr>
            <p:cNvPr id="9" name="Group 9">
              <a:extLst>
                <a:ext uri="{FF2B5EF4-FFF2-40B4-BE49-F238E27FC236}">
                  <a16:creationId xmlns:a16="http://schemas.microsoft.com/office/drawing/2014/main" id="{D475E6A4-460F-47CC-A317-605E7DB2C03B}"/>
                </a:ext>
              </a:extLst>
            </p:cNvPr>
            <p:cNvGrpSpPr/>
            <p:nvPr/>
          </p:nvGrpSpPr>
          <p:grpSpPr>
            <a:xfrm>
              <a:off x="0" y="0"/>
              <a:ext cx="867330" cy="867330"/>
              <a:chOff x="0" y="0"/>
              <a:chExt cx="6350000" cy="6350000"/>
            </a:xfrm>
          </p:grpSpPr>
          <p:sp>
            <p:nvSpPr>
              <p:cNvPr id="11" name="Freeform 10">
                <a:extLst>
                  <a:ext uri="{FF2B5EF4-FFF2-40B4-BE49-F238E27FC236}">
                    <a16:creationId xmlns:a16="http://schemas.microsoft.com/office/drawing/2014/main" id="{71C48DC0-03BF-49FC-BCBA-643C53C4C0D2}"/>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5033B"/>
              </a:solidFill>
            </p:spPr>
          </p:sp>
        </p:grpSp>
        <p:sp>
          <p:nvSpPr>
            <p:cNvPr id="10" name="TextBox 11">
              <a:extLst>
                <a:ext uri="{FF2B5EF4-FFF2-40B4-BE49-F238E27FC236}">
                  <a16:creationId xmlns:a16="http://schemas.microsoft.com/office/drawing/2014/main" id="{5DE6BB17-F1C8-4C14-94DC-F562F45ACA1C}"/>
                </a:ext>
              </a:extLst>
            </p:cNvPr>
            <p:cNvSpPr txBox="1"/>
            <p:nvPr/>
          </p:nvSpPr>
          <p:spPr>
            <a:xfrm>
              <a:off x="179663" y="201377"/>
              <a:ext cx="508002" cy="464572"/>
            </a:xfrm>
            <a:prstGeom prst="rect">
              <a:avLst/>
            </a:prstGeom>
          </p:spPr>
          <p:txBody>
            <a:bodyPr wrap="square" lIns="0" tIns="0" rIns="0" bIns="0" rtlCol="0" anchor="t">
              <a:spAutoFit/>
            </a:bodyPr>
            <a:lstStyle/>
            <a:p>
              <a:pPr algn="ctr">
                <a:lnSpc>
                  <a:spcPts val="2940"/>
                </a:lnSpc>
              </a:pPr>
              <a:r>
                <a:rPr lang="en-US" sz="2100" dirty="0">
                  <a:solidFill>
                    <a:srgbClr val="FFFFFF"/>
                  </a:solidFill>
                  <a:latin typeface="Open Sans Bold"/>
                </a:rPr>
                <a:t>12</a:t>
              </a:r>
            </a:p>
          </p:txBody>
        </p:sp>
      </p:grpSp>
    </p:spTree>
    <p:extLst>
      <p:ext uri="{BB962C8B-B14F-4D97-AF65-F5344CB8AC3E}">
        <p14:creationId xmlns:p14="http://schemas.microsoft.com/office/powerpoint/2010/main" val="3567708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19855" b="26474"/>
          <a:stretch>
            <a:fillRect/>
          </a:stretch>
        </p:blipFill>
        <p:spPr>
          <a:xfrm>
            <a:off x="5482911" y="762000"/>
            <a:ext cx="11776389" cy="854102"/>
          </a:xfrm>
          <a:prstGeom prst="rect">
            <a:avLst/>
          </a:prstGeom>
        </p:spPr>
      </p:pic>
      <p:pic>
        <p:nvPicPr>
          <p:cNvPr id="3" name="Picture 3"/>
          <p:cNvPicPr>
            <a:picLocks noChangeAspect="1"/>
          </p:cNvPicPr>
          <p:nvPr/>
        </p:nvPicPr>
        <p:blipFill>
          <a:blip r:embed="rId3"/>
          <a:srcRect/>
          <a:stretch>
            <a:fillRect/>
          </a:stretch>
        </p:blipFill>
        <p:spPr>
          <a:xfrm>
            <a:off x="15432867" y="8153164"/>
            <a:ext cx="2855133" cy="2133836"/>
          </a:xfrm>
          <a:prstGeom prst="rect">
            <a:avLst/>
          </a:prstGeom>
        </p:spPr>
      </p:pic>
      <p:sp>
        <p:nvSpPr>
          <p:cNvPr id="4" name="TextBox 4"/>
          <p:cNvSpPr txBox="1"/>
          <p:nvPr/>
        </p:nvSpPr>
        <p:spPr>
          <a:xfrm>
            <a:off x="1038815" y="991883"/>
            <a:ext cx="4454211" cy="356235"/>
          </a:xfrm>
          <a:prstGeom prst="rect">
            <a:avLst/>
          </a:prstGeom>
        </p:spPr>
        <p:txBody>
          <a:bodyPr lIns="0" tIns="0" rIns="0" bIns="0" rtlCol="0" anchor="t">
            <a:spAutoFit/>
          </a:bodyPr>
          <a:lstStyle/>
          <a:p>
            <a:pPr>
              <a:lnSpc>
                <a:spcPts val="2940"/>
              </a:lnSpc>
            </a:pPr>
            <a:r>
              <a:rPr lang="en-US" sz="2100" dirty="0" err="1">
                <a:solidFill>
                  <a:srgbClr val="F5033B"/>
                </a:solidFill>
                <a:latin typeface="Open Sans Bold"/>
              </a:rPr>
              <a:t>ps_cyclic_test</a:t>
            </a:r>
            <a:endParaRPr lang="en-US" sz="2100" dirty="0">
              <a:solidFill>
                <a:srgbClr val="F5033B"/>
              </a:solidFill>
              <a:latin typeface="Open Sans Bold"/>
            </a:endParaRPr>
          </a:p>
        </p:txBody>
      </p:sp>
      <p:pic>
        <p:nvPicPr>
          <p:cNvPr id="7" name="Рисунок 6">
            <a:extLst>
              <a:ext uri="{FF2B5EF4-FFF2-40B4-BE49-F238E27FC236}">
                <a16:creationId xmlns:a16="http://schemas.microsoft.com/office/drawing/2014/main" id="{6CF716D4-228C-4F06-B039-5E875415A985}"/>
              </a:ext>
            </a:extLst>
          </p:cNvPr>
          <p:cNvPicPr>
            <a:picLocks noChangeAspect="1"/>
          </p:cNvPicPr>
          <p:nvPr/>
        </p:nvPicPr>
        <p:blipFill rotWithShape="1">
          <a:blip r:embed="rId4">
            <a:extLst>
              <a:ext uri="{28A0092B-C50C-407E-A947-70E740481C1C}">
                <a14:useLocalDpi xmlns:a14="http://schemas.microsoft.com/office/drawing/2010/main" val="0"/>
              </a:ext>
            </a:extLst>
          </a:blip>
          <a:srcRect t="7772"/>
          <a:stretch/>
        </p:blipFill>
        <p:spPr>
          <a:xfrm>
            <a:off x="10555797" y="2171701"/>
            <a:ext cx="6679675" cy="4572000"/>
          </a:xfrm>
          <a:prstGeom prst="rect">
            <a:avLst/>
          </a:prstGeom>
        </p:spPr>
      </p:pic>
      <p:pic>
        <p:nvPicPr>
          <p:cNvPr id="10" name="Рисунок 9">
            <a:extLst>
              <a:ext uri="{FF2B5EF4-FFF2-40B4-BE49-F238E27FC236}">
                <a16:creationId xmlns:a16="http://schemas.microsoft.com/office/drawing/2014/main" id="{3F295C5C-A17B-492D-9465-707D25B53759}"/>
              </a:ext>
            </a:extLst>
          </p:cNvPr>
          <p:cNvPicPr>
            <a:picLocks noChangeAspect="1"/>
          </p:cNvPicPr>
          <p:nvPr/>
        </p:nvPicPr>
        <p:blipFill rotWithShape="1">
          <a:blip r:embed="rId5">
            <a:extLst>
              <a:ext uri="{28A0092B-C50C-407E-A947-70E740481C1C}">
                <a14:useLocalDpi xmlns:a14="http://schemas.microsoft.com/office/drawing/2010/main" val="0"/>
              </a:ext>
            </a:extLst>
          </a:blip>
          <a:srcRect t="7986"/>
          <a:stretch/>
        </p:blipFill>
        <p:spPr>
          <a:xfrm>
            <a:off x="1066799" y="2171700"/>
            <a:ext cx="6651959" cy="4590535"/>
          </a:xfrm>
          <a:prstGeom prst="rect">
            <a:avLst/>
          </a:prstGeom>
        </p:spPr>
      </p:pic>
      <p:sp>
        <p:nvSpPr>
          <p:cNvPr id="9" name="TextBox 7">
            <a:extLst>
              <a:ext uri="{FF2B5EF4-FFF2-40B4-BE49-F238E27FC236}">
                <a16:creationId xmlns:a16="http://schemas.microsoft.com/office/drawing/2014/main" id="{9B40852D-BEF7-46D6-B23C-9846C0A3563D}"/>
              </a:ext>
            </a:extLst>
          </p:cNvPr>
          <p:cNvSpPr txBox="1"/>
          <p:nvPr/>
        </p:nvSpPr>
        <p:spPr>
          <a:xfrm>
            <a:off x="2158778" y="7122819"/>
            <a:ext cx="4468000" cy="620683"/>
          </a:xfrm>
          <a:prstGeom prst="rect">
            <a:avLst/>
          </a:prstGeom>
        </p:spPr>
        <p:txBody>
          <a:bodyPr wrap="square" lIns="0" tIns="0" rIns="0" bIns="0" rtlCol="0" anchor="t">
            <a:spAutoFit/>
          </a:bodyPr>
          <a:lstStyle/>
          <a:p>
            <a:pPr algn="ctr">
              <a:lnSpc>
                <a:spcPts val="2520"/>
              </a:lnSpc>
            </a:pPr>
            <a:r>
              <a:rPr lang="ru-RU" i="1" dirty="0">
                <a:solidFill>
                  <a:srgbClr val="000000"/>
                </a:solidFill>
                <a:latin typeface="Open Sans"/>
              </a:rPr>
              <a:t>Рисунок</a:t>
            </a:r>
            <a:r>
              <a:rPr lang="en-US" i="1" dirty="0">
                <a:solidFill>
                  <a:srgbClr val="000000"/>
                </a:solidFill>
                <a:latin typeface="Open Sans"/>
              </a:rPr>
              <a:t> 8 - </a:t>
            </a:r>
            <a:r>
              <a:rPr lang="ru-RU" i="1" dirty="0">
                <a:solidFill>
                  <a:srgbClr val="000000"/>
                </a:solidFill>
                <a:latin typeface="Open Sans"/>
              </a:rPr>
              <a:t>Напряжение и сила тока относительно времени</a:t>
            </a:r>
            <a:endParaRPr lang="en-US" i="1" dirty="0">
              <a:solidFill>
                <a:srgbClr val="000000"/>
              </a:solidFill>
              <a:latin typeface="Open Sans"/>
            </a:endParaRPr>
          </a:p>
        </p:txBody>
      </p:sp>
      <p:sp>
        <p:nvSpPr>
          <p:cNvPr id="13" name="TextBox 7">
            <a:extLst>
              <a:ext uri="{FF2B5EF4-FFF2-40B4-BE49-F238E27FC236}">
                <a16:creationId xmlns:a16="http://schemas.microsoft.com/office/drawing/2014/main" id="{32E2AA13-0643-421F-8B49-4B8E8CC39B5B}"/>
              </a:ext>
            </a:extLst>
          </p:cNvPr>
          <p:cNvSpPr txBox="1"/>
          <p:nvPr/>
        </p:nvSpPr>
        <p:spPr>
          <a:xfrm>
            <a:off x="11690921" y="7102648"/>
            <a:ext cx="4409426" cy="620683"/>
          </a:xfrm>
          <a:prstGeom prst="rect">
            <a:avLst/>
          </a:prstGeom>
        </p:spPr>
        <p:txBody>
          <a:bodyPr wrap="square" lIns="0" tIns="0" rIns="0" bIns="0" rtlCol="0" anchor="t">
            <a:spAutoFit/>
          </a:bodyPr>
          <a:lstStyle/>
          <a:p>
            <a:pPr algn="ctr">
              <a:lnSpc>
                <a:spcPts val="2520"/>
              </a:lnSpc>
            </a:pPr>
            <a:r>
              <a:rPr lang="ru-RU" i="1" dirty="0">
                <a:solidFill>
                  <a:srgbClr val="000000"/>
                </a:solidFill>
                <a:latin typeface="Open Sans"/>
              </a:rPr>
              <a:t>Рисунок</a:t>
            </a:r>
            <a:r>
              <a:rPr lang="en-US" i="1" dirty="0">
                <a:solidFill>
                  <a:srgbClr val="000000"/>
                </a:solidFill>
                <a:latin typeface="Open Sans"/>
              </a:rPr>
              <a:t> 9 - </a:t>
            </a:r>
            <a:r>
              <a:rPr lang="ru-RU" i="1" dirty="0">
                <a:solidFill>
                  <a:srgbClr val="000000"/>
                </a:solidFill>
                <a:latin typeface="Open Sans"/>
              </a:rPr>
              <a:t>Напряжение относительно</a:t>
            </a:r>
            <a:endParaRPr lang="en-US" i="1" dirty="0">
              <a:solidFill>
                <a:srgbClr val="000000"/>
              </a:solidFill>
              <a:latin typeface="Open Sans"/>
            </a:endParaRPr>
          </a:p>
          <a:p>
            <a:pPr algn="ctr">
              <a:lnSpc>
                <a:spcPts val="2520"/>
              </a:lnSpc>
            </a:pPr>
            <a:r>
              <a:rPr lang="ru-RU" i="1" dirty="0">
                <a:solidFill>
                  <a:srgbClr val="000000"/>
                </a:solidFill>
                <a:latin typeface="Open Sans"/>
              </a:rPr>
              <a:t> силы тока</a:t>
            </a:r>
            <a:endParaRPr lang="en-US" i="1" dirty="0">
              <a:solidFill>
                <a:srgbClr val="000000"/>
              </a:solidFill>
              <a:latin typeface="Open Sans"/>
            </a:endParaRPr>
          </a:p>
        </p:txBody>
      </p:sp>
      <p:grpSp>
        <p:nvGrpSpPr>
          <p:cNvPr id="14" name="Group 8">
            <a:extLst>
              <a:ext uri="{FF2B5EF4-FFF2-40B4-BE49-F238E27FC236}">
                <a16:creationId xmlns:a16="http://schemas.microsoft.com/office/drawing/2014/main" id="{100DF445-A0C0-4CE7-B5B2-D1B2B4F19148}"/>
              </a:ext>
            </a:extLst>
          </p:cNvPr>
          <p:cNvGrpSpPr/>
          <p:nvPr/>
        </p:nvGrpSpPr>
        <p:grpSpPr>
          <a:xfrm>
            <a:off x="17259300" y="7970149"/>
            <a:ext cx="650497" cy="650497"/>
            <a:chOff x="0" y="0"/>
            <a:chExt cx="867330" cy="867330"/>
          </a:xfrm>
        </p:grpSpPr>
        <p:grpSp>
          <p:nvGrpSpPr>
            <p:cNvPr id="15" name="Group 9">
              <a:extLst>
                <a:ext uri="{FF2B5EF4-FFF2-40B4-BE49-F238E27FC236}">
                  <a16:creationId xmlns:a16="http://schemas.microsoft.com/office/drawing/2014/main" id="{A295A35D-B81F-493B-A1FC-FA8564A4B3C1}"/>
                </a:ext>
              </a:extLst>
            </p:cNvPr>
            <p:cNvGrpSpPr/>
            <p:nvPr/>
          </p:nvGrpSpPr>
          <p:grpSpPr>
            <a:xfrm>
              <a:off x="0" y="0"/>
              <a:ext cx="867330" cy="867330"/>
              <a:chOff x="0" y="0"/>
              <a:chExt cx="6350000" cy="6350000"/>
            </a:xfrm>
          </p:grpSpPr>
          <p:sp>
            <p:nvSpPr>
              <p:cNvPr id="17" name="Freeform 10">
                <a:extLst>
                  <a:ext uri="{FF2B5EF4-FFF2-40B4-BE49-F238E27FC236}">
                    <a16:creationId xmlns:a16="http://schemas.microsoft.com/office/drawing/2014/main" id="{129FC209-6182-43BF-BF7D-63D52FF67AC2}"/>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5033B"/>
              </a:solidFill>
            </p:spPr>
          </p:sp>
        </p:grpSp>
        <p:sp>
          <p:nvSpPr>
            <p:cNvPr id="16" name="TextBox 11">
              <a:extLst>
                <a:ext uri="{FF2B5EF4-FFF2-40B4-BE49-F238E27FC236}">
                  <a16:creationId xmlns:a16="http://schemas.microsoft.com/office/drawing/2014/main" id="{714EFC18-E7E0-417A-A0A5-AEE819CF6D61}"/>
                </a:ext>
              </a:extLst>
            </p:cNvPr>
            <p:cNvSpPr txBox="1"/>
            <p:nvPr/>
          </p:nvSpPr>
          <p:spPr>
            <a:xfrm>
              <a:off x="179663" y="201377"/>
              <a:ext cx="508002" cy="464572"/>
            </a:xfrm>
            <a:prstGeom prst="rect">
              <a:avLst/>
            </a:prstGeom>
          </p:spPr>
          <p:txBody>
            <a:bodyPr wrap="square" lIns="0" tIns="0" rIns="0" bIns="0" rtlCol="0" anchor="t">
              <a:spAutoFit/>
            </a:bodyPr>
            <a:lstStyle/>
            <a:p>
              <a:pPr algn="ctr">
                <a:lnSpc>
                  <a:spcPts val="2940"/>
                </a:lnSpc>
              </a:pPr>
              <a:r>
                <a:rPr lang="en-US" sz="2100" dirty="0">
                  <a:solidFill>
                    <a:srgbClr val="FFFFFF"/>
                  </a:solidFill>
                  <a:latin typeface="Open Sans Bold"/>
                </a:rPr>
                <a:t>13</a:t>
              </a:r>
            </a:p>
          </p:txBody>
        </p:sp>
      </p:grpSp>
    </p:spTree>
    <p:extLst>
      <p:ext uri="{BB962C8B-B14F-4D97-AF65-F5344CB8AC3E}">
        <p14:creationId xmlns:p14="http://schemas.microsoft.com/office/powerpoint/2010/main" val="3225444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Рисунок 11">
            <a:extLst>
              <a:ext uri="{FF2B5EF4-FFF2-40B4-BE49-F238E27FC236}">
                <a16:creationId xmlns:a16="http://schemas.microsoft.com/office/drawing/2014/main" id="{AB148AFB-68A9-473C-BD1D-C9643A9413BE}"/>
              </a:ext>
            </a:extLst>
          </p:cNvPr>
          <p:cNvPicPr>
            <a:picLocks noChangeAspect="1"/>
          </p:cNvPicPr>
          <p:nvPr/>
        </p:nvPicPr>
        <p:blipFill rotWithShape="1">
          <a:blip r:embed="rId2">
            <a:extLst>
              <a:ext uri="{28A0092B-C50C-407E-A947-70E740481C1C}">
                <a14:useLocalDpi xmlns:a14="http://schemas.microsoft.com/office/drawing/2010/main" val="0"/>
              </a:ext>
            </a:extLst>
          </a:blip>
          <a:srcRect t="6558"/>
          <a:stretch/>
        </p:blipFill>
        <p:spPr>
          <a:xfrm>
            <a:off x="7391400" y="3173508"/>
            <a:ext cx="4547846" cy="3187220"/>
          </a:xfrm>
          <a:prstGeom prst="rect">
            <a:avLst/>
          </a:prstGeom>
        </p:spPr>
      </p:pic>
      <p:pic>
        <p:nvPicPr>
          <p:cNvPr id="2" name="Picture 2"/>
          <p:cNvPicPr>
            <a:picLocks noChangeAspect="1"/>
          </p:cNvPicPr>
          <p:nvPr/>
        </p:nvPicPr>
        <p:blipFill>
          <a:blip r:embed="rId3"/>
          <a:srcRect t="19855" b="26474"/>
          <a:stretch>
            <a:fillRect/>
          </a:stretch>
        </p:blipFill>
        <p:spPr>
          <a:xfrm>
            <a:off x="5482911" y="762000"/>
            <a:ext cx="11776389" cy="854102"/>
          </a:xfrm>
          <a:prstGeom prst="rect">
            <a:avLst/>
          </a:prstGeom>
        </p:spPr>
      </p:pic>
      <p:pic>
        <p:nvPicPr>
          <p:cNvPr id="3" name="Picture 3"/>
          <p:cNvPicPr>
            <a:picLocks noChangeAspect="1"/>
          </p:cNvPicPr>
          <p:nvPr/>
        </p:nvPicPr>
        <p:blipFill>
          <a:blip r:embed="rId4"/>
          <a:srcRect/>
          <a:stretch>
            <a:fillRect/>
          </a:stretch>
        </p:blipFill>
        <p:spPr>
          <a:xfrm>
            <a:off x="15432867" y="8153164"/>
            <a:ext cx="2855133" cy="2133836"/>
          </a:xfrm>
          <a:prstGeom prst="rect">
            <a:avLst/>
          </a:prstGeom>
        </p:spPr>
      </p:pic>
      <p:sp>
        <p:nvSpPr>
          <p:cNvPr id="4" name="TextBox 4"/>
          <p:cNvSpPr txBox="1"/>
          <p:nvPr/>
        </p:nvSpPr>
        <p:spPr>
          <a:xfrm>
            <a:off x="1038815" y="991883"/>
            <a:ext cx="4454211" cy="356235"/>
          </a:xfrm>
          <a:prstGeom prst="rect">
            <a:avLst/>
          </a:prstGeom>
        </p:spPr>
        <p:txBody>
          <a:bodyPr lIns="0" tIns="0" rIns="0" bIns="0" rtlCol="0" anchor="t">
            <a:spAutoFit/>
          </a:bodyPr>
          <a:lstStyle/>
          <a:p>
            <a:pPr>
              <a:lnSpc>
                <a:spcPts val="2940"/>
              </a:lnSpc>
            </a:pPr>
            <a:r>
              <a:rPr lang="en-US" sz="2100" dirty="0" err="1">
                <a:solidFill>
                  <a:srgbClr val="F5033B"/>
                </a:solidFill>
                <a:latin typeface="Open Sans Bold"/>
              </a:rPr>
              <a:t>ps_linearsweep_test</a:t>
            </a:r>
            <a:endParaRPr lang="en-US" sz="2100" dirty="0">
              <a:solidFill>
                <a:srgbClr val="F5033B"/>
              </a:solidFill>
              <a:latin typeface="Open Sans Bold"/>
            </a:endParaRPr>
          </a:p>
        </p:txBody>
      </p:sp>
      <p:sp>
        <p:nvSpPr>
          <p:cNvPr id="5" name="TextBox 5"/>
          <p:cNvSpPr txBox="1"/>
          <p:nvPr/>
        </p:nvSpPr>
        <p:spPr>
          <a:xfrm>
            <a:off x="1038814" y="2210441"/>
            <a:ext cx="16220485" cy="348429"/>
          </a:xfrm>
          <a:prstGeom prst="rect">
            <a:avLst/>
          </a:prstGeom>
        </p:spPr>
        <p:txBody>
          <a:bodyPr wrap="square" lIns="0" tIns="0" rIns="0" bIns="0" rtlCol="0" anchor="t">
            <a:spAutoFit/>
          </a:bodyPr>
          <a:lstStyle/>
          <a:p>
            <a:pPr>
              <a:lnSpc>
                <a:spcPts val="2940"/>
              </a:lnSpc>
              <a:spcBef>
                <a:spcPct val="0"/>
              </a:spcBef>
            </a:pPr>
            <a:r>
              <a:rPr lang="en-US" sz="2100" dirty="0" err="1">
                <a:solidFill>
                  <a:srgbClr val="F5033B"/>
                </a:solidFill>
                <a:latin typeface="Open Sans Bold"/>
              </a:rPr>
              <a:t>ps_linearsweep_test</a:t>
            </a:r>
            <a:r>
              <a:rPr lang="ru-RU" sz="2100" dirty="0">
                <a:solidFill>
                  <a:srgbClr val="F5033B"/>
                </a:solidFill>
                <a:latin typeface="Open Sans Bold"/>
              </a:rPr>
              <a:t> </a:t>
            </a:r>
            <a:r>
              <a:rPr lang="en-US" sz="2100" dirty="0">
                <a:solidFill>
                  <a:srgbClr val="000000"/>
                </a:solidFill>
                <a:latin typeface="Open Sans Bold"/>
              </a:rPr>
              <a:t>–</a:t>
            </a:r>
            <a:r>
              <a:rPr lang="ru-RU" sz="2100" dirty="0">
                <a:solidFill>
                  <a:srgbClr val="000000"/>
                </a:solidFill>
                <a:latin typeface="Open Sans Bold"/>
              </a:rPr>
              <a:t> </a:t>
            </a:r>
            <a:r>
              <a:rPr lang="ru-RU" sz="2100" dirty="0">
                <a:solidFill>
                  <a:srgbClr val="000000"/>
                </a:solidFill>
                <a:latin typeface="Open Sans" panose="020B0606030504020204" pitchFamily="34" charset="0"/>
                <a:ea typeface="Open Sans" panose="020B0606030504020204" pitchFamily="34" charset="0"/>
                <a:cs typeface="Open Sans" panose="020B0606030504020204" pitchFamily="34" charset="0"/>
              </a:rPr>
              <a:t>тест линейной развертки</a:t>
            </a:r>
            <a:endParaRPr lang="en-US" sz="21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7" name="Таблица 6">
            <a:extLst>
              <a:ext uri="{FF2B5EF4-FFF2-40B4-BE49-F238E27FC236}">
                <a16:creationId xmlns:a16="http://schemas.microsoft.com/office/drawing/2014/main" id="{92CEC314-CE63-4804-9762-9AAD16C61B4B}"/>
              </a:ext>
            </a:extLst>
          </p:cNvPr>
          <p:cNvGraphicFramePr>
            <a:graphicFrameLocks noGrp="1"/>
          </p:cNvGraphicFramePr>
          <p:nvPr>
            <p:extLst>
              <p:ext uri="{D42A27DB-BD31-4B8C-83A1-F6EECF244321}">
                <p14:modId xmlns:p14="http://schemas.microsoft.com/office/powerpoint/2010/main" val="538327516"/>
              </p:ext>
            </p:extLst>
          </p:nvPr>
        </p:nvGraphicFramePr>
        <p:xfrm>
          <a:off x="1066800" y="3338515"/>
          <a:ext cx="4419600" cy="2345795"/>
        </p:xfrm>
        <a:graphic>
          <a:graphicData uri="http://schemas.openxmlformats.org/drawingml/2006/table">
            <a:tbl>
              <a:tblPr>
                <a:tableStyleId>{5940675A-B579-460E-94D1-54222C63F5DA}</a:tableStyleId>
              </a:tblPr>
              <a:tblGrid>
                <a:gridCol w="1769382">
                  <a:extLst>
                    <a:ext uri="{9D8B030D-6E8A-4147-A177-3AD203B41FA5}">
                      <a16:colId xmlns:a16="http://schemas.microsoft.com/office/drawing/2014/main" val="46566655"/>
                    </a:ext>
                  </a:extLst>
                </a:gridCol>
                <a:gridCol w="1135808">
                  <a:extLst>
                    <a:ext uri="{9D8B030D-6E8A-4147-A177-3AD203B41FA5}">
                      <a16:colId xmlns:a16="http://schemas.microsoft.com/office/drawing/2014/main" val="3973036877"/>
                    </a:ext>
                  </a:extLst>
                </a:gridCol>
                <a:gridCol w="1514410">
                  <a:extLst>
                    <a:ext uri="{9D8B030D-6E8A-4147-A177-3AD203B41FA5}">
                      <a16:colId xmlns:a16="http://schemas.microsoft.com/office/drawing/2014/main" val="634529408"/>
                    </a:ext>
                  </a:extLst>
                </a:gridCol>
              </a:tblGrid>
              <a:tr h="418353">
                <a:tc>
                  <a:txBody>
                    <a:bodyPr/>
                    <a:lstStyle/>
                    <a:p>
                      <a:pPr rtl="0" fontAlgn="t">
                        <a:spcBef>
                          <a:spcPts val="0"/>
                        </a:spcBef>
                        <a:spcAft>
                          <a:spcPts val="0"/>
                        </a:spcAft>
                      </a:pPr>
                      <a:r>
                        <a:rPr lang="ru-RU" sz="1600" b="1"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Параметр</a:t>
                      </a:r>
                      <a:endParaRPr lang="ru-RU" sz="1600" b="1"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fontAlgn="t">
                        <a:spcBef>
                          <a:spcPts val="0"/>
                        </a:spcBef>
                        <a:spcAft>
                          <a:spcPts val="0"/>
                        </a:spcAft>
                      </a:pPr>
                      <a:r>
                        <a:rPr lang="ru-RU" sz="1600" b="1"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Ед. </a:t>
                      </a:r>
                      <a:r>
                        <a:rPr lang="ru-RU" sz="1600" b="1"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изм</a:t>
                      </a:r>
                      <a:endParaRPr lang="ru-RU" sz="1600" b="1"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fontAlgn="t">
                        <a:spcBef>
                          <a:spcPts val="0"/>
                        </a:spcBef>
                        <a:spcAft>
                          <a:spcPts val="0"/>
                        </a:spcAft>
                      </a:pPr>
                      <a:r>
                        <a:rPr lang="ru-RU" sz="1600" b="1"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Тип данных</a:t>
                      </a:r>
                      <a:endParaRPr lang="ru-RU" sz="1600" b="1"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85990386"/>
                  </a:ext>
                </a:extLst>
              </a:tr>
              <a:tr h="418353">
                <a:tc>
                  <a:txBody>
                    <a:bodyPr/>
                    <a:lstStyle/>
                    <a:p>
                      <a:pPr rtl="0" fontAlgn="t">
                        <a:spcBef>
                          <a:spcPts val="0"/>
                        </a:spcBef>
                        <a:spcAft>
                          <a:spcPts val="0"/>
                        </a:spcAft>
                      </a:pPr>
                      <a:r>
                        <a:rPr lang="ru-RU"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Стартовое значение</a:t>
                      </a:r>
                      <a:endParaRPr lang="ru-RU" sz="16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fontAlgn="t">
                        <a:spcBef>
                          <a:spcPts val="0"/>
                        </a:spcBef>
                        <a:spcAft>
                          <a:spcPts val="0"/>
                        </a:spcAft>
                      </a:pPr>
                      <a:r>
                        <a:rPr lang="ru-RU" sz="16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В.</a:t>
                      </a:r>
                      <a:endParaRPr lang="ru-RU" sz="160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fontAlgn="t">
                        <a:spcBef>
                          <a:spcPts val="0"/>
                        </a:spcBef>
                        <a:spcAft>
                          <a:spcPts val="0"/>
                        </a:spcAft>
                      </a:pPr>
                      <a:r>
                        <a:rPr lang="az-Latn-AZ"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float</a:t>
                      </a:r>
                      <a:endParaRPr lang="az-Latn-AZ" sz="16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53465376"/>
                  </a:ext>
                </a:extLst>
              </a:tr>
              <a:tr h="656381">
                <a:tc>
                  <a:txBody>
                    <a:bodyPr/>
                    <a:lstStyle/>
                    <a:p>
                      <a:pPr rtl="0" fontAlgn="t">
                        <a:spcBef>
                          <a:spcPts val="0"/>
                        </a:spcBef>
                        <a:spcAft>
                          <a:spcPts val="0"/>
                        </a:spcAft>
                      </a:pPr>
                      <a:r>
                        <a:rPr lang="ru-RU"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Финальное значение</a:t>
                      </a:r>
                      <a:endParaRPr lang="ru-RU" sz="16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fontAlgn="t">
                        <a:spcBef>
                          <a:spcPts val="0"/>
                        </a:spcBef>
                        <a:spcAft>
                          <a:spcPts val="0"/>
                        </a:spcAft>
                      </a:pPr>
                      <a:r>
                        <a:rPr lang="ru-RU" sz="16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В.</a:t>
                      </a:r>
                      <a:endParaRPr lang="ru-RU" sz="160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fontAlgn="t">
                        <a:spcBef>
                          <a:spcPts val="0"/>
                        </a:spcBef>
                        <a:spcAft>
                          <a:spcPts val="0"/>
                        </a:spcAft>
                      </a:pPr>
                      <a:r>
                        <a:rPr lang="az-Latn-AZ" sz="16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float</a:t>
                      </a:r>
                      <a:endParaRPr lang="az-Latn-AZ" sz="160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63876082"/>
                  </a:ext>
                </a:extLst>
              </a:tr>
              <a:tr h="656381">
                <a:tc>
                  <a:txBody>
                    <a:bodyPr/>
                    <a:lstStyle/>
                    <a:p>
                      <a:pPr rtl="0" fontAlgn="t">
                        <a:spcBef>
                          <a:spcPts val="0"/>
                        </a:spcBef>
                        <a:spcAft>
                          <a:spcPts val="0"/>
                        </a:spcAft>
                      </a:pPr>
                      <a:r>
                        <a:rPr lang="ru-RU"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продолжительность теста</a:t>
                      </a:r>
                      <a:endParaRPr lang="ru-RU" sz="16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fontAlgn="t">
                        <a:spcBef>
                          <a:spcPts val="0"/>
                        </a:spcBef>
                        <a:spcAft>
                          <a:spcPts val="0"/>
                        </a:spcAft>
                      </a:pPr>
                      <a:r>
                        <a:rPr lang="ru-RU"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Сек.</a:t>
                      </a:r>
                      <a:endParaRPr lang="ru-RU" sz="16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fontAlgn="t">
                        <a:spcBef>
                          <a:spcPts val="0"/>
                        </a:spcBef>
                        <a:spcAft>
                          <a:spcPts val="0"/>
                        </a:spcAft>
                      </a:pPr>
                      <a:r>
                        <a:rPr lang="az-Latn-AZ"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uint_64</a:t>
                      </a:r>
                      <a:endParaRPr lang="az-Latn-AZ" sz="16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90862129"/>
                  </a:ext>
                </a:extLst>
              </a:tr>
            </a:tbl>
          </a:graphicData>
        </a:graphic>
      </p:graphicFrame>
      <p:sp>
        <p:nvSpPr>
          <p:cNvPr id="8" name="TextBox 7">
            <a:extLst>
              <a:ext uri="{FF2B5EF4-FFF2-40B4-BE49-F238E27FC236}">
                <a16:creationId xmlns:a16="http://schemas.microsoft.com/office/drawing/2014/main" id="{CDC49EE2-0A29-4FE5-A67C-0C9E68ADF8EA}"/>
              </a:ext>
            </a:extLst>
          </p:cNvPr>
          <p:cNvSpPr txBox="1"/>
          <p:nvPr/>
        </p:nvSpPr>
        <p:spPr>
          <a:xfrm>
            <a:off x="7391400" y="6756062"/>
            <a:ext cx="4468000" cy="620683"/>
          </a:xfrm>
          <a:prstGeom prst="rect">
            <a:avLst/>
          </a:prstGeom>
        </p:spPr>
        <p:txBody>
          <a:bodyPr wrap="square" lIns="0" tIns="0" rIns="0" bIns="0" rtlCol="0" anchor="t">
            <a:spAutoFit/>
          </a:bodyPr>
          <a:lstStyle/>
          <a:p>
            <a:pPr algn="ctr">
              <a:lnSpc>
                <a:spcPts val="2520"/>
              </a:lnSpc>
            </a:pPr>
            <a:r>
              <a:rPr lang="ru-RU" i="1" dirty="0">
                <a:solidFill>
                  <a:srgbClr val="000000"/>
                </a:solidFill>
                <a:latin typeface="Open Sans"/>
              </a:rPr>
              <a:t>Рисунок</a:t>
            </a:r>
            <a:r>
              <a:rPr lang="en-US" i="1" dirty="0">
                <a:solidFill>
                  <a:srgbClr val="000000"/>
                </a:solidFill>
                <a:latin typeface="Open Sans"/>
              </a:rPr>
              <a:t> 10 - </a:t>
            </a:r>
            <a:r>
              <a:rPr lang="ru-RU" i="1" dirty="0">
                <a:solidFill>
                  <a:srgbClr val="000000"/>
                </a:solidFill>
                <a:latin typeface="Open Sans"/>
              </a:rPr>
              <a:t>Напряжение и сила тока относительно времени</a:t>
            </a:r>
            <a:endParaRPr lang="en-US" i="1" dirty="0">
              <a:solidFill>
                <a:srgbClr val="000000"/>
              </a:solidFill>
              <a:latin typeface="Open Sans"/>
            </a:endParaRPr>
          </a:p>
        </p:txBody>
      </p:sp>
      <p:sp>
        <p:nvSpPr>
          <p:cNvPr id="9" name="TextBox 7">
            <a:extLst>
              <a:ext uri="{FF2B5EF4-FFF2-40B4-BE49-F238E27FC236}">
                <a16:creationId xmlns:a16="http://schemas.microsoft.com/office/drawing/2014/main" id="{1FCB0C9E-53A4-4144-9B15-902348D3CA8D}"/>
              </a:ext>
            </a:extLst>
          </p:cNvPr>
          <p:cNvSpPr txBox="1"/>
          <p:nvPr/>
        </p:nvSpPr>
        <p:spPr>
          <a:xfrm>
            <a:off x="12642558" y="6756061"/>
            <a:ext cx="4409426" cy="620683"/>
          </a:xfrm>
          <a:prstGeom prst="rect">
            <a:avLst/>
          </a:prstGeom>
        </p:spPr>
        <p:txBody>
          <a:bodyPr wrap="square" lIns="0" tIns="0" rIns="0" bIns="0" rtlCol="0" anchor="t">
            <a:spAutoFit/>
          </a:bodyPr>
          <a:lstStyle/>
          <a:p>
            <a:pPr algn="ctr">
              <a:lnSpc>
                <a:spcPts val="2520"/>
              </a:lnSpc>
            </a:pPr>
            <a:r>
              <a:rPr lang="ru-RU" i="1" dirty="0">
                <a:solidFill>
                  <a:srgbClr val="000000"/>
                </a:solidFill>
                <a:latin typeface="Open Sans"/>
              </a:rPr>
              <a:t>Рисунок</a:t>
            </a:r>
            <a:r>
              <a:rPr lang="en-US" i="1" dirty="0">
                <a:solidFill>
                  <a:srgbClr val="000000"/>
                </a:solidFill>
                <a:latin typeface="Open Sans"/>
              </a:rPr>
              <a:t> 11 - </a:t>
            </a:r>
            <a:r>
              <a:rPr lang="ru-RU" i="1" dirty="0">
                <a:solidFill>
                  <a:srgbClr val="000000"/>
                </a:solidFill>
                <a:latin typeface="Open Sans"/>
              </a:rPr>
              <a:t>Напряжение относительно</a:t>
            </a:r>
            <a:endParaRPr lang="en-US" i="1" dirty="0">
              <a:solidFill>
                <a:srgbClr val="000000"/>
              </a:solidFill>
              <a:latin typeface="Open Sans"/>
            </a:endParaRPr>
          </a:p>
          <a:p>
            <a:pPr algn="ctr">
              <a:lnSpc>
                <a:spcPts val="2520"/>
              </a:lnSpc>
            </a:pPr>
            <a:r>
              <a:rPr lang="ru-RU" i="1" dirty="0">
                <a:solidFill>
                  <a:srgbClr val="000000"/>
                </a:solidFill>
                <a:latin typeface="Open Sans"/>
              </a:rPr>
              <a:t> силы тока</a:t>
            </a:r>
            <a:endParaRPr lang="en-US" i="1" dirty="0">
              <a:solidFill>
                <a:srgbClr val="000000"/>
              </a:solidFill>
              <a:latin typeface="Open Sans"/>
            </a:endParaRPr>
          </a:p>
        </p:txBody>
      </p:sp>
      <p:pic>
        <p:nvPicPr>
          <p:cNvPr id="13" name="Рисунок 12">
            <a:extLst>
              <a:ext uri="{FF2B5EF4-FFF2-40B4-BE49-F238E27FC236}">
                <a16:creationId xmlns:a16="http://schemas.microsoft.com/office/drawing/2014/main" id="{F5EA183F-89E6-45C8-A74B-6CE7A637163F}"/>
              </a:ext>
            </a:extLst>
          </p:cNvPr>
          <p:cNvPicPr>
            <a:picLocks noChangeAspect="1"/>
          </p:cNvPicPr>
          <p:nvPr/>
        </p:nvPicPr>
        <p:blipFill rotWithShape="1">
          <a:blip r:embed="rId5">
            <a:extLst>
              <a:ext uri="{28A0092B-C50C-407E-A947-70E740481C1C}">
                <a14:useLocalDpi xmlns:a14="http://schemas.microsoft.com/office/drawing/2010/main" val="0"/>
              </a:ext>
            </a:extLst>
          </a:blip>
          <a:srcRect t="6558"/>
          <a:stretch/>
        </p:blipFill>
        <p:spPr>
          <a:xfrm>
            <a:off x="12837806" y="3173508"/>
            <a:ext cx="4234921" cy="2967916"/>
          </a:xfrm>
          <a:prstGeom prst="rect">
            <a:avLst/>
          </a:prstGeom>
        </p:spPr>
      </p:pic>
      <p:grpSp>
        <p:nvGrpSpPr>
          <p:cNvPr id="14" name="Group 8">
            <a:extLst>
              <a:ext uri="{FF2B5EF4-FFF2-40B4-BE49-F238E27FC236}">
                <a16:creationId xmlns:a16="http://schemas.microsoft.com/office/drawing/2014/main" id="{DBE95A6F-1C8C-4FEC-B1E4-760C6290A1E4}"/>
              </a:ext>
            </a:extLst>
          </p:cNvPr>
          <p:cNvGrpSpPr/>
          <p:nvPr/>
        </p:nvGrpSpPr>
        <p:grpSpPr>
          <a:xfrm>
            <a:off x="17259300" y="7970149"/>
            <a:ext cx="650497" cy="650497"/>
            <a:chOff x="0" y="0"/>
            <a:chExt cx="867330" cy="867330"/>
          </a:xfrm>
        </p:grpSpPr>
        <p:grpSp>
          <p:nvGrpSpPr>
            <p:cNvPr id="15" name="Group 9">
              <a:extLst>
                <a:ext uri="{FF2B5EF4-FFF2-40B4-BE49-F238E27FC236}">
                  <a16:creationId xmlns:a16="http://schemas.microsoft.com/office/drawing/2014/main" id="{A53962EB-414E-4EF1-AE2B-EB36A1CAA817}"/>
                </a:ext>
              </a:extLst>
            </p:cNvPr>
            <p:cNvGrpSpPr/>
            <p:nvPr/>
          </p:nvGrpSpPr>
          <p:grpSpPr>
            <a:xfrm>
              <a:off x="0" y="0"/>
              <a:ext cx="867330" cy="867330"/>
              <a:chOff x="0" y="0"/>
              <a:chExt cx="6350000" cy="6350000"/>
            </a:xfrm>
          </p:grpSpPr>
          <p:sp>
            <p:nvSpPr>
              <p:cNvPr id="17" name="Freeform 10">
                <a:extLst>
                  <a:ext uri="{FF2B5EF4-FFF2-40B4-BE49-F238E27FC236}">
                    <a16:creationId xmlns:a16="http://schemas.microsoft.com/office/drawing/2014/main" id="{0125E332-3573-4002-B705-810A5110573D}"/>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5033B"/>
              </a:solidFill>
            </p:spPr>
          </p:sp>
        </p:grpSp>
        <p:sp>
          <p:nvSpPr>
            <p:cNvPr id="16" name="TextBox 11">
              <a:extLst>
                <a:ext uri="{FF2B5EF4-FFF2-40B4-BE49-F238E27FC236}">
                  <a16:creationId xmlns:a16="http://schemas.microsoft.com/office/drawing/2014/main" id="{8E039E83-4FF2-4208-ABFD-65B6BB4CDB81}"/>
                </a:ext>
              </a:extLst>
            </p:cNvPr>
            <p:cNvSpPr txBox="1"/>
            <p:nvPr/>
          </p:nvSpPr>
          <p:spPr>
            <a:xfrm>
              <a:off x="179663" y="201377"/>
              <a:ext cx="508002" cy="464572"/>
            </a:xfrm>
            <a:prstGeom prst="rect">
              <a:avLst/>
            </a:prstGeom>
          </p:spPr>
          <p:txBody>
            <a:bodyPr wrap="square" lIns="0" tIns="0" rIns="0" bIns="0" rtlCol="0" anchor="t">
              <a:spAutoFit/>
            </a:bodyPr>
            <a:lstStyle/>
            <a:p>
              <a:pPr algn="ctr">
                <a:lnSpc>
                  <a:spcPts val="2940"/>
                </a:lnSpc>
              </a:pPr>
              <a:r>
                <a:rPr lang="en-US" sz="2100" dirty="0">
                  <a:solidFill>
                    <a:srgbClr val="FFFFFF"/>
                  </a:solidFill>
                  <a:latin typeface="Open Sans Bold"/>
                </a:rPr>
                <a:t>14</a:t>
              </a:r>
            </a:p>
          </p:txBody>
        </p:sp>
      </p:grpSp>
    </p:spTree>
    <p:extLst>
      <p:ext uri="{BB962C8B-B14F-4D97-AF65-F5344CB8AC3E}">
        <p14:creationId xmlns:p14="http://schemas.microsoft.com/office/powerpoint/2010/main" val="1684387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19855" b="26474"/>
          <a:stretch>
            <a:fillRect/>
          </a:stretch>
        </p:blipFill>
        <p:spPr>
          <a:xfrm>
            <a:off x="5482911" y="762000"/>
            <a:ext cx="11776389" cy="854102"/>
          </a:xfrm>
          <a:prstGeom prst="rect">
            <a:avLst/>
          </a:prstGeom>
        </p:spPr>
      </p:pic>
      <p:pic>
        <p:nvPicPr>
          <p:cNvPr id="3" name="Picture 3"/>
          <p:cNvPicPr>
            <a:picLocks noChangeAspect="1"/>
          </p:cNvPicPr>
          <p:nvPr/>
        </p:nvPicPr>
        <p:blipFill>
          <a:blip r:embed="rId3"/>
          <a:srcRect/>
          <a:stretch>
            <a:fillRect/>
          </a:stretch>
        </p:blipFill>
        <p:spPr>
          <a:xfrm>
            <a:off x="15432867" y="8153164"/>
            <a:ext cx="2855133" cy="2133836"/>
          </a:xfrm>
          <a:prstGeom prst="rect">
            <a:avLst/>
          </a:prstGeom>
        </p:spPr>
      </p:pic>
      <p:sp>
        <p:nvSpPr>
          <p:cNvPr id="4" name="TextBox 4"/>
          <p:cNvSpPr txBox="1"/>
          <p:nvPr/>
        </p:nvSpPr>
        <p:spPr>
          <a:xfrm>
            <a:off x="1038815" y="991883"/>
            <a:ext cx="4454211" cy="356235"/>
          </a:xfrm>
          <a:prstGeom prst="rect">
            <a:avLst/>
          </a:prstGeom>
        </p:spPr>
        <p:txBody>
          <a:bodyPr lIns="0" tIns="0" rIns="0" bIns="0" rtlCol="0" anchor="t">
            <a:spAutoFit/>
          </a:bodyPr>
          <a:lstStyle/>
          <a:p>
            <a:pPr>
              <a:lnSpc>
                <a:spcPts val="2940"/>
              </a:lnSpc>
            </a:pPr>
            <a:r>
              <a:rPr lang="en-US" sz="2100" dirty="0" err="1">
                <a:solidFill>
                  <a:srgbClr val="F5033B"/>
                </a:solidFill>
                <a:latin typeface="Open Sans Bold"/>
              </a:rPr>
              <a:t>ps_sinusoid_test</a:t>
            </a:r>
            <a:endParaRPr lang="en-US" sz="2100" dirty="0">
              <a:solidFill>
                <a:srgbClr val="F5033B"/>
              </a:solidFill>
              <a:latin typeface="Open Sans Bold"/>
            </a:endParaRPr>
          </a:p>
        </p:txBody>
      </p:sp>
      <p:sp>
        <p:nvSpPr>
          <p:cNvPr id="5" name="TextBox 5"/>
          <p:cNvSpPr txBox="1"/>
          <p:nvPr/>
        </p:nvSpPr>
        <p:spPr>
          <a:xfrm>
            <a:off x="1038814" y="2210441"/>
            <a:ext cx="16220485" cy="348429"/>
          </a:xfrm>
          <a:prstGeom prst="rect">
            <a:avLst/>
          </a:prstGeom>
        </p:spPr>
        <p:txBody>
          <a:bodyPr wrap="square" lIns="0" tIns="0" rIns="0" bIns="0" rtlCol="0" anchor="t">
            <a:spAutoFit/>
          </a:bodyPr>
          <a:lstStyle/>
          <a:p>
            <a:pPr>
              <a:lnSpc>
                <a:spcPts val="2940"/>
              </a:lnSpc>
              <a:spcBef>
                <a:spcPct val="0"/>
              </a:spcBef>
            </a:pPr>
            <a:r>
              <a:rPr lang="en-US" sz="2100" dirty="0" err="1">
                <a:solidFill>
                  <a:srgbClr val="F5033B"/>
                </a:solidFill>
                <a:latin typeface="Open Sans Bold"/>
              </a:rPr>
              <a:t>ps_sinusoid_test</a:t>
            </a:r>
            <a:r>
              <a:rPr lang="ru-RU" sz="2100" dirty="0">
                <a:solidFill>
                  <a:srgbClr val="F5033B"/>
                </a:solidFill>
                <a:latin typeface="Open Sans Bold"/>
              </a:rPr>
              <a:t> </a:t>
            </a:r>
            <a:r>
              <a:rPr lang="en-US" sz="2100" dirty="0">
                <a:solidFill>
                  <a:srgbClr val="000000"/>
                </a:solidFill>
                <a:latin typeface="Open Sans Bold"/>
              </a:rPr>
              <a:t>–</a:t>
            </a:r>
            <a:r>
              <a:rPr lang="ru-RU" sz="2100" dirty="0">
                <a:solidFill>
                  <a:srgbClr val="000000"/>
                </a:solidFill>
                <a:latin typeface="Open Sans Bold"/>
              </a:rPr>
              <a:t> </a:t>
            </a:r>
            <a:r>
              <a:rPr lang="ru-RU" sz="2100" dirty="0">
                <a:solidFill>
                  <a:srgbClr val="000000"/>
                </a:solidFill>
                <a:latin typeface="Open Sans" panose="020B0606030504020204" pitchFamily="34" charset="0"/>
                <a:ea typeface="Open Sans" panose="020B0606030504020204" pitchFamily="34" charset="0"/>
                <a:cs typeface="Open Sans" panose="020B0606030504020204" pitchFamily="34" charset="0"/>
              </a:rPr>
              <a:t>наследник </a:t>
            </a:r>
            <a:r>
              <a:rPr lang="ru-RU" sz="21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periodic_test</a:t>
            </a:r>
            <a:r>
              <a:rPr lang="ru-RU" sz="2100" dirty="0">
                <a:solidFill>
                  <a:srgbClr val="000000"/>
                </a:solidFill>
                <a:latin typeface="Open Sans" panose="020B0606030504020204" pitchFamily="34" charset="0"/>
                <a:ea typeface="Open Sans" panose="020B0606030504020204" pitchFamily="34" charset="0"/>
                <a:cs typeface="Open Sans" panose="020B0606030504020204" pitchFamily="34" charset="0"/>
              </a:rPr>
              <a:t>. Этот тест проверяет, является ли ток в </a:t>
            </a:r>
            <a:r>
              <a:rPr lang="ru-RU" sz="21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потенциостате</a:t>
            </a:r>
            <a:r>
              <a:rPr lang="ru-RU" sz="2100" dirty="0">
                <a:solidFill>
                  <a:srgbClr val="000000"/>
                </a:solidFill>
                <a:latin typeface="Open Sans" panose="020B0606030504020204" pitchFamily="34" charset="0"/>
                <a:ea typeface="Open Sans" panose="020B0606030504020204" pitchFamily="34" charset="0"/>
                <a:cs typeface="Open Sans" panose="020B0606030504020204" pitchFamily="34" charset="0"/>
              </a:rPr>
              <a:t> синусоидальным</a:t>
            </a:r>
            <a:endParaRPr lang="en-US" sz="21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7" name="Таблица 6">
            <a:extLst>
              <a:ext uri="{FF2B5EF4-FFF2-40B4-BE49-F238E27FC236}">
                <a16:creationId xmlns:a16="http://schemas.microsoft.com/office/drawing/2014/main" id="{92CEC314-CE63-4804-9762-9AAD16C61B4B}"/>
              </a:ext>
            </a:extLst>
          </p:cNvPr>
          <p:cNvGraphicFramePr>
            <a:graphicFrameLocks noGrp="1"/>
          </p:cNvGraphicFramePr>
          <p:nvPr>
            <p:extLst>
              <p:ext uri="{D42A27DB-BD31-4B8C-83A1-F6EECF244321}">
                <p14:modId xmlns:p14="http://schemas.microsoft.com/office/powerpoint/2010/main" val="3071897543"/>
              </p:ext>
            </p:extLst>
          </p:nvPr>
        </p:nvGraphicFramePr>
        <p:xfrm>
          <a:off x="1066800" y="3155450"/>
          <a:ext cx="16154400" cy="4774992"/>
        </p:xfrm>
        <a:graphic>
          <a:graphicData uri="http://schemas.openxmlformats.org/drawingml/2006/table">
            <a:tbl>
              <a:tblPr>
                <a:tableStyleId>{5940675A-B579-460E-94D1-54222C63F5DA}</a:tableStyleId>
              </a:tblPr>
              <a:tblGrid>
                <a:gridCol w="5562600">
                  <a:extLst>
                    <a:ext uri="{9D8B030D-6E8A-4147-A177-3AD203B41FA5}">
                      <a16:colId xmlns:a16="http://schemas.microsoft.com/office/drawing/2014/main" val="46566655"/>
                    </a:ext>
                  </a:extLst>
                </a:gridCol>
                <a:gridCol w="5029200">
                  <a:extLst>
                    <a:ext uri="{9D8B030D-6E8A-4147-A177-3AD203B41FA5}">
                      <a16:colId xmlns:a16="http://schemas.microsoft.com/office/drawing/2014/main" val="3973036877"/>
                    </a:ext>
                  </a:extLst>
                </a:gridCol>
                <a:gridCol w="5562600">
                  <a:extLst>
                    <a:ext uri="{9D8B030D-6E8A-4147-A177-3AD203B41FA5}">
                      <a16:colId xmlns:a16="http://schemas.microsoft.com/office/drawing/2014/main" val="634529408"/>
                    </a:ext>
                  </a:extLst>
                </a:gridCol>
              </a:tblGrid>
              <a:tr h="418353">
                <a:tc>
                  <a:txBody>
                    <a:bodyPr/>
                    <a:lstStyle/>
                    <a:p>
                      <a:pPr algn="l" rtl="0" fontAlgn="t">
                        <a:spcBef>
                          <a:spcPts val="0"/>
                        </a:spcBef>
                        <a:spcAft>
                          <a:spcPts val="0"/>
                        </a:spcAft>
                      </a:pPr>
                      <a:r>
                        <a:rPr lang="ru-RU" sz="1600" b="1"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Параметр</a:t>
                      </a:r>
                      <a:endParaRPr lang="ru-RU" sz="1600" b="1"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t">
                        <a:spcBef>
                          <a:spcPts val="0"/>
                        </a:spcBef>
                        <a:spcAft>
                          <a:spcPts val="0"/>
                        </a:spcAft>
                      </a:pPr>
                      <a:r>
                        <a:rPr lang="ru-RU" sz="1600" b="1"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Ед. </a:t>
                      </a:r>
                      <a:r>
                        <a:rPr lang="ru-RU" sz="1600" b="1"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изм</a:t>
                      </a:r>
                      <a:endParaRPr lang="ru-RU" sz="1600" b="1"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t">
                        <a:spcBef>
                          <a:spcPts val="0"/>
                        </a:spcBef>
                        <a:spcAft>
                          <a:spcPts val="0"/>
                        </a:spcAft>
                      </a:pPr>
                      <a:r>
                        <a:rPr lang="ru-RU" sz="1600" b="1"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Тип данных</a:t>
                      </a:r>
                      <a:endParaRPr lang="ru-RU" sz="1600" b="1"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85990386"/>
                  </a:ext>
                </a:extLst>
              </a:tr>
              <a:tr h="418353">
                <a:tc>
                  <a:txBody>
                    <a:bodyPr/>
                    <a:lstStyle/>
                    <a:p>
                      <a:pPr algn="l" rtl="0" fontAlgn="t">
                        <a:spcBef>
                          <a:spcPts val="0"/>
                        </a:spcBef>
                        <a:spcAft>
                          <a:spcPts val="0"/>
                        </a:spcAft>
                      </a:pPr>
                      <a:r>
                        <a:rPr lang="ru-RU"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Время молчания</a:t>
                      </a:r>
                      <a:endParaRPr lang="ru-RU" sz="16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t">
                        <a:spcBef>
                          <a:spcPts val="0"/>
                        </a:spcBef>
                        <a:spcAft>
                          <a:spcPts val="0"/>
                        </a:spcAft>
                      </a:pPr>
                      <a:r>
                        <a:rPr lang="ru-RU" sz="16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мс</a:t>
                      </a:r>
                      <a:endParaRPr lang="ru-RU" sz="160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t">
                        <a:spcBef>
                          <a:spcPts val="0"/>
                        </a:spcBef>
                        <a:spcAft>
                          <a:spcPts val="0"/>
                        </a:spcAft>
                      </a:pPr>
                      <a:r>
                        <a:rPr lang="az-Latn-AZ"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uint_64</a:t>
                      </a:r>
                      <a:endParaRPr lang="az-Latn-AZ" sz="16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53465376"/>
                  </a:ext>
                </a:extLst>
              </a:tr>
              <a:tr h="656381">
                <a:tc>
                  <a:txBody>
                    <a:bodyPr/>
                    <a:lstStyle/>
                    <a:p>
                      <a:pPr algn="l" rtl="0" fontAlgn="t">
                        <a:spcBef>
                          <a:spcPts val="0"/>
                        </a:spcBef>
                        <a:spcAft>
                          <a:spcPts val="0"/>
                        </a:spcAft>
                      </a:pPr>
                      <a:r>
                        <a:rPr lang="ru-RU"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Напряжение молчания</a:t>
                      </a:r>
                      <a:endParaRPr lang="ru-RU" sz="16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t">
                        <a:spcBef>
                          <a:spcPts val="0"/>
                        </a:spcBef>
                        <a:spcAft>
                          <a:spcPts val="0"/>
                        </a:spcAft>
                      </a:pPr>
                      <a:r>
                        <a:rPr lang="ru-RU" sz="16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В</a:t>
                      </a:r>
                      <a:endParaRPr lang="ru-RU" sz="160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t">
                        <a:spcBef>
                          <a:spcPts val="0"/>
                        </a:spcBef>
                        <a:spcAft>
                          <a:spcPts val="0"/>
                        </a:spcAft>
                      </a:pPr>
                      <a:r>
                        <a:rPr lang="az-Latn-AZ" sz="16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float</a:t>
                      </a:r>
                      <a:endParaRPr lang="az-Latn-AZ" sz="160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63876082"/>
                  </a:ext>
                </a:extLst>
              </a:tr>
              <a:tr h="656381">
                <a:tc>
                  <a:txBody>
                    <a:bodyPr/>
                    <a:lstStyle/>
                    <a:p>
                      <a:pPr algn="l" rtl="0" fontAlgn="t">
                        <a:spcBef>
                          <a:spcPts val="0"/>
                        </a:spcBef>
                        <a:spcAft>
                          <a:spcPts val="0"/>
                        </a:spcAft>
                      </a:pPr>
                      <a:r>
                        <a:rPr lang="ru-RU"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Амплитуда</a:t>
                      </a:r>
                      <a:endParaRPr lang="ru-RU" sz="16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t">
                        <a:spcBef>
                          <a:spcPts val="0"/>
                        </a:spcBef>
                        <a:spcAft>
                          <a:spcPts val="0"/>
                        </a:spcAft>
                      </a:pPr>
                      <a:r>
                        <a:rPr lang="ru-RU" sz="16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В</a:t>
                      </a:r>
                      <a:endParaRPr lang="ru-RU" sz="160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t">
                        <a:spcBef>
                          <a:spcPts val="0"/>
                        </a:spcBef>
                        <a:spcAft>
                          <a:spcPts val="0"/>
                        </a:spcAft>
                      </a:pPr>
                      <a:r>
                        <a:rPr lang="az-Latn-AZ" sz="16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float</a:t>
                      </a:r>
                      <a:endParaRPr lang="az-Latn-AZ" sz="160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90862129"/>
                  </a:ext>
                </a:extLst>
              </a:tr>
              <a:tr h="656381">
                <a:tc>
                  <a:txBody>
                    <a:bodyPr/>
                    <a:lstStyle/>
                    <a:p>
                      <a:pPr algn="l" rtl="0" fontAlgn="t">
                        <a:spcBef>
                          <a:spcPts val="0"/>
                        </a:spcBef>
                        <a:spcAft>
                          <a:spcPts val="0"/>
                        </a:spcAft>
                      </a:pPr>
                      <a:r>
                        <a:rPr lang="ru-RU"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Смещение по </a:t>
                      </a:r>
                      <a:r>
                        <a:rPr lang="az-Latn-AZ"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y</a:t>
                      </a:r>
                      <a:endParaRPr lang="az-Latn-AZ" sz="16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t">
                        <a:spcBef>
                          <a:spcPts val="0"/>
                        </a:spcBef>
                        <a:spcAft>
                          <a:spcPts val="0"/>
                        </a:spcAft>
                      </a:pPr>
                      <a:r>
                        <a:rPr lang="ru-RU" sz="16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В</a:t>
                      </a:r>
                      <a:endParaRPr lang="ru-RU" sz="160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t">
                        <a:spcBef>
                          <a:spcPts val="0"/>
                        </a:spcBef>
                        <a:spcAft>
                          <a:spcPts val="0"/>
                        </a:spcAft>
                      </a:pPr>
                      <a:r>
                        <a:rPr lang="az-Latn-AZ" sz="16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float</a:t>
                      </a:r>
                      <a:endParaRPr lang="az-Latn-AZ" sz="160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656653"/>
                  </a:ext>
                </a:extLst>
              </a:tr>
              <a:tr h="656381">
                <a:tc>
                  <a:txBody>
                    <a:bodyPr/>
                    <a:lstStyle/>
                    <a:p>
                      <a:pPr algn="l" rtl="0" fontAlgn="t">
                        <a:spcBef>
                          <a:spcPts val="0"/>
                        </a:spcBef>
                        <a:spcAft>
                          <a:spcPts val="0"/>
                        </a:spcAft>
                      </a:pPr>
                      <a:r>
                        <a:rPr lang="ru-RU"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Период</a:t>
                      </a:r>
                      <a:endParaRPr lang="ru-RU" sz="16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t">
                        <a:spcBef>
                          <a:spcPts val="0"/>
                        </a:spcBef>
                        <a:spcAft>
                          <a:spcPts val="0"/>
                        </a:spcAft>
                      </a:pPr>
                      <a:r>
                        <a:rPr lang="ru-RU" sz="16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мс</a:t>
                      </a:r>
                      <a:endParaRPr lang="ru-RU" sz="160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t">
                        <a:spcBef>
                          <a:spcPts val="0"/>
                        </a:spcBef>
                        <a:spcAft>
                          <a:spcPts val="0"/>
                        </a:spcAft>
                      </a:pPr>
                      <a:r>
                        <a:rPr lang="az-Latn-AZ" sz="16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uint_64</a:t>
                      </a:r>
                      <a:endParaRPr lang="az-Latn-AZ" sz="160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72601909"/>
                  </a:ext>
                </a:extLst>
              </a:tr>
              <a:tr h="656381">
                <a:tc>
                  <a:txBody>
                    <a:bodyPr/>
                    <a:lstStyle/>
                    <a:p>
                      <a:pPr algn="l" rtl="0" fontAlgn="t">
                        <a:spcBef>
                          <a:spcPts val="0"/>
                        </a:spcBef>
                        <a:spcAft>
                          <a:spcPts val="0"/>
                        </a:spcAft>
                      </a:pPr>
                      <a:r>
                        <a:rPr lang="ru-RU"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Кол-во циклов</a:t>
                      </a:r>
                      <a:endParaRPr lang="ru-RU" sz="16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t">
                        <a:spcBef>
                          <a:spcPts val="0"/>
                        </a:spcBef>
                        <a:spcAft>
                          <a:spcPts val="0"/>
                        </a:spcAft>
                      </a:pPr>
                      <a:r>
                        <a:rPr lang="ru-RU" sz="16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шт.</a:t>
                      </a:r>
                      <a:endParaRPr lang="ru-RU" sz="160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t">
                        <a:spcBef>
                          <a:spcPts val="0"/>
                        </a:spcBef>
                        <a:spcAft>
                          <a:spcPts val="0"/>
                        </a:spcAft>
                      </a:pPr>
                      <a:r>
                        <a:rPr lang="az-Latn-AZ" sz="16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uint_32</a:t>
                      </a:r>
                      <a:endParaRPr lang="az-Latn-AZ" sz="160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55330484"/>
                  </a:ext>
                </a:extLst>
              </a:tr>
              <a:tr h="656381">
                <a:tc>
                  <a:txBody>
                    <a:bodyPr/>
                    <a:lstStyle/>
                    <a:p>
                      <a:pPr algn="l" rtl="0" fontAlgn="t">
                        <a:spcBef>
                          <a:spcPts val="0"/>
                        </a:spcBef>
                        <a:spcAft>
                          <a:spcPts val="0"/>
                        </a:spcAft>
                      </a:pPr>
                      <a:r>
                        <a:rPr lang="ru-RU"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Фазовый сдвиг (смещение по x)</a:t>
                      </a:r>
                      <a:endParaRPr lang="ru-RU" sz="16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t">
                        <a:spcBef>
                          <a:spcPts val="0"/>
                        </a:spcBef>
                        <a:spcAft>
                          <a:spcPts val="0"/>
                        </a:spcAft>
                      </a:pPr>
                      <a:r>
                        <a:rPr lang="ru-RU" sz="16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В</a:t>
                      </a:r>
                      <a:endParaRPr lang="ru-RU" sz="160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t">
                        <a:spcBef>
                          <a:spcPts val="0"/>
                        </a:spcBef>
                        <a:spcAft>
                          <a:spcPts val="0"/>
                        </a:spcAft>
                      </a:pPr>
                      <a:r>
                        <a:rPr lang="az-Latn-AZ"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float</a:t>
                      </a:r>
                      <a:endParaRPr lang="az-Latn-AZ" sz="16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18817515"/>
                  </a:ext>
                </a:extLst>
              </a:tr>
            </a:tbl>
          </a:graphicData>
        </a:graphic>
      </p:graphicFrame>
      <p:grpSp>
        <p:nvGrpSpPr>
          <p:cNvPr id="8" name="Group 8">
            <a:extLst>
              <a:ext uri="{FF2B5EF4-FFF2-40B4-BE49-F238E27FC236}">
                <a16:creationId xmlns:a16="http://schemas.microsoft.com/office/drawing/2014/main" id="{1DD2BCB9-FA87-496C-B7E2-9FBD4C60D256}"/>
              </a:ext>
            </a:extLst>
          </p:cNvPr>
          <p:cNvGrpSpPr/>
          <p:nvPr/>
        </p:nvGrpSpPr>
        <p:grpSpPr>
          <a:xfrm>
            <a:off x="17259300" y="7970149"/>
            <a:ext cx="650497" cy="650497"/>
            <a:chOff x="0" y="0"/>
            <a:chExt cx="867330" cy="867330"/>
          </a:xfrm>
        </p:grpSpPr>
        <p:grpSp>
          <p:nvGrpSpPr>
            <p:cNvPr id="9" name="Group 9">
              <a:extLst>
                <a:ext uri="{FF2B5EF4-FFF2-40B4-BE49-F238E27FC236}">
                  <a16:creationId xmlns:a16="http://schemas.microsoft.com/office/drawing/2014/main" id="{F675E9B3-E47E-49C7-A7C0-31145F3E31F3}"/>
                </a:ext>
              </a:extLst>
            </p:cNvPr>
            <p:cNvGrpSpPr/>
            <p:nvPr/>
          </p:nvGrpSpPr>
          <p:grpSpPr>
            <a:xfrm>
              <a:off x="0" y="0"/>
              <a:ext cx="867330" cy="867330"/>
              <a:chOff x="0" y="0"/>
              <a:chExt cx="6350000" cy="6350000"/>
            </a:xfrm>
          </p:grpSpPr>
          <p:sp>
            <p:nvSpPr>
              <p:cNvPr id="11" name="Freeform 10">
                <a:extLst>
                  <a:ext uri="{FF2B5EF4-FFF2-40B4-BE49-F238E27FC236}">
                    <a16:creationId xmlns:a16="http://schemas.microsoft.com/office/drawing/2014/main" id="{AA4CCF6A-5130-413C-8026-840A6982C67E}"/>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5033B"/>
              </a:solidFill>
            </p:spPr>
          </p:sp>
        </p:grpSp>
        <p:sp>
          <p:nvSpPr>
            <p:cNvPr id="10" name="TextBox 11">
              <a:extLst>
                <a:ext uri="{FF2B5EF4-FFF2-40B4-BE49-F238E27FC236}">
                  <a16:creationId xmlns:a16="http://schemas.microsoft.com/office/drawing/2014/main" id="{BEA6CB3F-201B-4FA3-9CC7-7F913FFBEF00}"/>
                </a:ext>
              </a:extLst>
            </p:cNvPr>
            <p:cNvSpPr txBox="1"/>
            <p:nvPr/>
          </p:nvSpPr>
          <p:spPr>
            <a:xfrm>
              <a:off x="179663" y="201377"/>
              <a:ext cx="508002" cy="464572"/>
            </a:xfrm>
            <a:prstGeom prst="rect">
              <a:avLst/>
            </a:prstGeom>
          </p:spPr>
          <p:txBody>
            <a:bodyPr wrap="square" lIns="0" tIns="0" rIns="0" bIns="0" rtlCol="0" anchor="t">
              <a:spAutoFit/>
            </a:bodyPr>
            <a:lstStyle/>
            <a:p>
              <a:pPr algn="ctr">
                <a:lnSpc>
                  <a:spcPts val="2940"/>
                </a:lnSpc>
              </a:pPr>
              <a:r>
                <a:rPr lang="en-US" sz="2100" dirty="0">
                  <a:solidFill>
                    <a:srgbClr val="FFFFFF"/>
                  </a:solidFill>
                  <a:latin typeface="Open Sans Bold"/>
                </a:rPr>
                <a:t>15</a:t>
              </a:r>
            </a:p>
          </p:txBody>
        </p:sp>
      </p:grpSp>
    </p:spTree>
    <p:extLst>
      <p:ext uri="{BB962C8B-B14F-4D97-AF65-F5344CB8AC3E}">
        <p14:creationId xmlns:p14="http://schemas.microsoft.com/office/powerpoint/2010/main" val="1237416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19855" b="26474"/>
          <a:stretch>
            <a:fillRect/>
          </a:stretch>
        </p:blipFill>
        <p:spPr>
          <a:xfrm>
            <a:off x="5482911" y="762000"/>
            <a:ext cx="11776389" cy="854102"/>
          </a:xfrm>
          <a:prstGeom prst="rect">
            <a:avLst/>
          </a:prstGeom>
        </p:spPr>
      </p:pic>
      <p:pic>
        <p:nvPicPr>
          <p:cNvPr id="3" name="Picture 3"/>
          <p:cNvPicPr>
            <a:picLocks noChangeAspect="1"/>
          </p:cNvPicPr>
          <p:nvPr/>
        </p:nvPicPr>
        <p:blipFill>
          <a:blip r:embed="rId3"/>
          <a:srcRect/>
          <a:stretch>
            <a:fillRect/>
          </a:stretch>
        </p:blipFill>
        <p:spPr>
          <a:xfrm>
            <a:off x="15432867" y="8153164"/>
            <a:ext cx="2855133" cy="2133836"/>
          </a:xfrm>
          <a:prstGeom prst="rect">
            <a:avLst/>
          </a:prstGeom>
        </p:spPr>
      </p:pic>
      <p:sp>
        <p:nvSpPr>
          <p:cNvPr id="4" name="TextBox 4"/>
          <p:cNvSpPr txBox="1"/>
          <p:nvPr/>
        </p:nvSpPr>
        <p:spPr>
          <a:xfrm>
            <a:off x="1066800" y="991883"/>
            <a:ext cx="4426226" cy="356235"/>
          </a:xfrm>
          <a:prstGeom prst="rect">
            <a:avLst/>
          </a:prstGeom>
        </p:spPr>
        <p:txBody>
          <a:bodyPr wrap="square" lIns="0" tIns="0" rIns="0" bIns="0" rtlCol="0" anchor="t">
            <a:spAutoFit/>
          </a:bodyPr>
          <a:lstStyle/>
          <a:p>
            <a:pPr>
              <a:lnSpc>
                <a:spcPts val="2940"/>
              </a:lnSpc>
            </a:pPr>
            <a:r>
              <a:rPr lang="en-US" sz="2100" dirty="0" err="1">
                <a:solidFill>
                  <a:srgbClr val="F5033B"/>
                </a:solidFill>
                <a:latin typeface="Open Sans Bold"/>
              </a:rPr>
              <a:t>ps_sinusoid_test</a:t>
            </a:r>
            <a:endParaRPr lang="en-US" sz="2100" dirty="0">
              <a:solidFill>
                <a:srgbClr val="F5033B"/>
              </a:solidFill>
              <a:latin typeface="Open Sans Bold"/>
            </a:endParaRPr>
          </a:p>
        </p:txBody>
      </p:sp>
      <p:pic>
        <p:nvPicPr>
          <p:cNvPr id="6" name="Рисунок 5">
            <a:extLst>
              <a:ext uri="{FF2B5EF4-FFF2-40B4-BE49-F238E27FC236}">
                <a16:creationId xmlns:a16="http://schemas.microsoft.com/office/drawing/2014/main" id="{ABD28A3C-1A44-4978-981E-BA855D2C6423}"/>
              </a:ext>
            </a:extLst>
          </p:cNvPr>
          <p:cNvPicPr>
            <a:picLocks noChangeAspect="1"/>
          </p:cNvPicPr>
          <p:nvPr/>
        </p:nvPicPr>
        <p:blipFill rotWithShape="1">
          <a:blip r:embed="rId4">
            <a:extLst>
              <a:ext uri="{28A0092B-C50C-407E-A947-70E740481C1C}">
                <a14:useLocalDpi xmlns:a14="http://schemas.microsoft.com/office/drawing/2010/main" val="0"/>
              </a:ext>
            </a:extLst>
          </a:blip>
          <a:srcRect t="7148"/>
          <a:stretch/>
        </p:blipFill>
        <p:spPr>
          <a:xfrm>
            <a:off x="1066800" y="2171701"/>
            <a:ext cx="6652022" cy="4572000"/>
          </a:xfrm>
          <a:prstGeom prst="rect">
            <a:avLst/>
          </a:prstGeom>
        </p:spPr>
      </p:pic>
      <p:pic>
        <p:nvPicPr>
          <p:cNvPr id="9" name="Рисунок 8">
            <a:extLst>
              <a:ext uri="{FF2B5EF4-FFF2-40B4-BE49-F238E27FC236}">
                <a16:creationId xmlns:a16="http://schemas.microsoft.com/office/drawing/2014/main" id="{CA67BCBF-1DF4-418D-838E-1CB9483F9887}"/>
              </a:ext>
            </a:extLst>
          </p:cNvPr>
          <p:cNvPicPr>
            <a:picLocks noChangeAspect="1"/>
          </p:cNvPicPr>
          <p:nvPr/>
        </p:nvPicPr>
        <p:blipFill rotWithShape="1">
          <a:blip r:embed="rId5">
            <a:extLst>
              <a:ext uri="{28A0092B-C50C-407E-A947-70E740481C1C}">
                <a14:useLocalDpi xmlns:a14="http://schemas.microsoft.com/office/drawing/2010/main" val="0"/>
              </a:ext>
            </a:extLst>
          </a:blip>
          <a:srcRect t="7148"/>
          <a:stretch/>
        </p:blipFill>
        <p:spPr>
          <a:xfrm>
            <a:off x="10820400" y="2171701"/>
            <a:ext cx="6423454" cy="4571999"/>
          </a:xfrm>
          <a:prstGeom prst="rect">
            <a:avLst/>
          </a:prstGeom>
        </p:spPr>
      </p:pic>
      <p:sp>
        <p:nvSpPr>
          <p:cNvPr id="12" name="TextBox 7">
            <a:extLst>
              <a:ext uri="{FF2B5EF4-FFF2-40B4-BE49-F238E27FC236}">
                <a16:creationId xmlns:a16="http://schemas.microsoft.com/office/drawing/2014/main" id="{8DB5FDBD-9771-4E1F-8D6C-84E9C2F00552}"/>
              </a:ext>
            </a:extLst>
          </p:cNvPr>
          <p:cNvSpPr txBox="1"/>
          <p:nvPr/>
        </p:nvSpPr>
        <p:spPr>
          <a:xfrm>
            <a:off x="2158778" y="7122819"/>
            <a:ext cx="4468000" cy="620683"/>
          </a:xfrm>
          <a:prstGeom prst="rect">
            <a:avLst/>
          </a:prstGeom>
        </p:spPr>
        <p:txBody>
          <a:bodyPr wrap="square" lIns="0" tIns="0" rIns="0" bIns="0" rtlCol="0" anchor="t">
            <a:spAutoFit/>
          </a:bodyPr>
          <a:lstStyle/>
          <a:p>
            <a:pPr algn="ctr">
              <a:lnSpc>
                <a:spcPts val="2520"/>
              </a:lnSpc>
            </a:pPr>
            <a:r>
              <a:rPr lang="ru-RU" i="1" dirty="0">
                <a:solidFill>
                  <a:srgbClr val="000000"/>
                </a:solidFill>
                <a:latin typeface="Open Sans"/>
              </a:rPr>
              <a:t>Рисунок</a:t>
            </a:r>
            <a:r>
              <a:rPr lang="en-US" i="1" dirty="0">
                <a:solidFill>
                  <a:srgbClr val="000000"/>
                </a:solidFill>
                <a:latin typeface="Open Sans"/>
              </a:rPr>
              <a:t> 12 - </a:t>
            </a:r>
            <a:r>
              <a:rPr lang="ru-RU" i="1" dirty="0">
                <a:solidFill>
                  <a:srgbClr val="000000"/>
                </a:solidFill>
                <a:latin typeface="Open Sans"/>
              </a:rPr>
              <a:t>Напряжение и сила тока относительно времени</a:t>
            </a:r>
            <a:endParaRPr lang="en-US" i="1" dirty="0">
              <a:solidFill>
                <a:srgbClr val="000000"/>
              </a:solidFill>
              <a:latin typeface="Open Sans"/>
            </a:endParaRPr>
          </a:p>
        </p:txBody>
      </p:sp>
      <p:sp>
        <p:nvSpPr>
          <p:cNvPr id="13" name="TextBox 7">
            <a:extLst>
              <a:ext uri="{FF2B5EF4-FFF2-40B4-BE49-F238E27FC236}">
                <a16:creationId xmlns:a16="http://schemas.microsoft.com/office/drawing/2014/main" id="{0748DAEF-7248-48BB-A523-3F7016EB8F2B}"/>
              </a:ext>
            </a:extLst>
          </p:cNvPr>
          <p:cNvSpPr txBox="1"/>
          <p:nvPr/>
        </p:nvSpPr>
        <p:spPr>
          <a:xfrm>
            <a:off x="11690921" y="7102648"/>
            <a:ext cx="4409426" cy="620683"/>
          </a:xfrm>
          <a:prstGeom prst="rect">
            <a:avLst/>
          </a:prstGeom>
        </p:spPr>
        <p:txBody>
          <a:bodyPr wrap="square" lIns="0" tIns="0" rIns="0" bIns="0" rtlCol="0" anchor="t">
            <a:spAutoFit/>
          </a:bodyPr>
          <a:lstStyle/>
          <a:p>
            <a:pPr algn="ctr">
              <a:lnSpc>
                <a:spcPts val="2520"/>
              </a:lnSpc>
            </a:pPr>
            <a:r>
              <a:rPr lang="ru-RU" i="1" dirty="0">
                <a:solidFill>
                  <a:srgbClr val="000000"/>
                </a:solidFill>
                <a:latin typeface="Open Sans"/>
              </a:rPr>
              <a:t>Рисунок</a:t>
            </a:r>
            <a:r>
              <a:rPr lang="en-US" i="1" dirty="0">
                <a:solidFill>
                  <a:srgbClr val="000000"/>
                </a:solidFill>
                <a:latin typeface="Open Sans"/>
              </a:rPr>
              <a:t> 13 - </a:t>
            </a:r>
            <a:r>
              <a:rPr lang="ru-RU" i="1" dirty="0">
                <a:solidFill>
                  <a:srgbClr val="000000"/>
                </a:solidFill>
                <a:latin typeface="Open Sans"/>
              </a:rPr>
              <a:t>Напряжение относительно</a:t>
            </a:r>
            <a:endParaRPr lang="en-US" i="1" dirty="0">
              <a:solidFill>
                <a:srgbClr val="000000"/>
              </a:solidFill>
              <a:latin typeface="Open Sans"/>
            </a:endParaRPr>
          </a:p>
          <a:p>
            <a:pPr algn="ctr">
              <a:lnSpc>
                <a:spcPts val="2520"/>
              </a:lnSpc>
            </a:pPr>
            <a:r>
              <a:rPr lang="ru-RU" i="1" dirty="0">
                <a:solidFill>
                  <a:srgbClr val="000000"/>
                </a:solidFill>
                <a:latin typeface="Open Sans"/>
              </a:rPr>
              <a:t> силы тока</a:t>
            </a:r>
            <a:endParaRPr lang="en-US" i="1" dirty="0">
              <a:solidFill>
                <a:srgbClr val="000000"/>
              </a:solidFill>
              <a:latin typeface="Open Sans"/>
            </a:endParaRPr>
          </a:p>
        </p:txBody>
      </p:sp>
      <p:grpSp>
        <p:nvGrpSpPr>
          <p:cNvPr id="14" name="Group 8">
            <a:extLst>
              <a:ext uri="{FF2B5EF4-FFF2-40B4-BE49-F238E27FC236}">
                <a16:creationId xmlns:a16="http://schemas.microsoft.com/office/drawing/2014/main" id="{37A6F59A-063B-402F-97A5-8E59C3C595A9}"/>
              </a:ext>
            </a:extLst>
          </p:cNvPr>
          <p:cNvGrpSpPr/>
          <p:nvPr/>
        </p:nvGrpSpPr>
        <p:grpSpPr>
          <a:xfrm>
            <a:off x="17259300" y="7970149"/>
            <a:ext cx="650497" cy="650497"/>
            <a:chOff x="0" y="0"/>
            <a:chExt cx="867330" cy="867330"/>
          </a:xfrm>
        </p:grpSpPr>
        <p:grpSp>
          <p:nvGrpSpPr>
            <p:cNvPr id="15" name="Group 9">
              <a:extLst>
                <a:ext uri="{FF2B5EF4-FFF2-40B4-BE49-F238E27FC236}">
                  <a16:creationId xmlns:a16="http://schemas.microsoft.com/office/drawing/2014/main" id="{E1B19747-5D93-4835-BFB6-36142F87786C}"/>
                </a:ext>
              </a:extLst>
            </p:cNvPr>
            <p:cNvGrpSpPr/>
            <p:nvPr/>
          </p:nvGrpSpPr>
          <p:grpSpPr>
            <a:xfrm>
              <a:off x="0" y="0"/>
              <a:ext cx="867330" cy="867330"/>
              <a:chOff x="0" y="0"/>
              <a:chExt cx="6350000" cy="6350000"/>
            </a:xfrm>
          </p:grpSpPr>
          <p:sp>
            <p:nvSpPr>
              <p:cNvPr id="17" name="Freeform 10">
                <a:extLst>
                  <a:ext uri="{FF2B5EF4-FFF2-40B4-BE49-F238E27FC236}">
                    <a16:creationId xmlns:a16="http://schemas.microsoft.com/office/drawing/2014/main" id="{F1456C66-2E97-4F77-845C-8699F27079C3}"/>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5033B"/>
              </a:solidFill>
            </p:spPr>
          </p:sp>
        </p:grpSp>
        <p:sp>
          <p:nvSpPr>
            <p:cNvPr id="16" name="TextBox 11">
              <a:extLst>
                <a:ext uri="{FF2B5EF4-FFF2-40B4-BE49-F238E27FC236}">
                  <a16:creationId xmlns:a16="http://schemas.microsoft.com/office/drawing/2014/main" id="{387AD026-2155-4B15-AD01-04908FE81E83}"/>
                </a:ext>
              </a:extLst>
            </p:cNvPr>
            <p:cNvSpPr txBox="1"/>
            <p:nvPr/>
          </p:nvSpPr>
          <p:spPr>
            <a:xfrm>
              <a:off x="179663" y="201377"/>
              <a:ext cx="508002" cy="464572"/>
            </a:xfrm>
            <a:prstGeom prst="rect">
              <a:avLst/>
            </a:prstGeom>
          </p:spPr>
          <p:txBody>
            <a:bodyPr wrap="square" lIns="0" tIns="0" rIns="0" bIns="0" rtlCol="0" anchor="t">
              <a:spAutoFit/>
            </a:bodyPr>
            <a:lstStyle/>
            <a:p>
              <a:pPr algn="ctr">
                <a:lnSpc>
                  <a:spcPts val="2940"/>
                </a:lnSpc>
              </a:pPr>
              <a:r>
                <a:rPr lang="en-US" sz="2100" dirty="0">
                  <a:solidFill>
                    <a:srgbClr val="FFFFFF"/>
                  </a:solidFill>
                  <a:latin typeface="Open Sans Bold"/>
                </a:rPr>
                <a:t>16</a:t>
              </a:r>
            </a:p>
          </p:txBody>
        </p:sp>
      </p:grpSp>
    </p:spTree>
    <p:extLst>
      <p:ext uri="{BB962C8B-B14F-4D97-AF65-F5344CB8AC3E}">
        <p14:creationId xmlns:p14="http://schemas.microsoft.com/office/powerpoint/2010/main" val="3469072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19855" b="26474"/>
          <a:stretch>
            <a:fillRect/>
          </a:stretch>
        </p:blipFill>
        <p:spPr>
          <a:xfrm>
            <a:off x="5482910" y="921067"/>
            <a:ext cx="11776389" cy="854102"/>
          </a:xfrm>
          <a:prstGeom prst="rect">
            <a:avLst/>
          </a:prstGeom>
        </p:spPr>
      </p:pic>
      <p:pic>
        <p:nvPicPr>
          <p:cNvPr id="3" name="Picture 3"/>
          <p:cNvPicPr>
            <a:picLocks noChangeAspect="1"/>
          </p:cNvPicPr>
          <p:nvPr/>
        </p:nvPicPr>
        <p:blipFill>
          <a:blip r:embed="rId3"/>
          <a:srcRect/>
          <a:stretch>
            <a:fillRect/>
          </a:stretch>
        </p:blipFill>
        <p:spPr>
          <a:xfrm>
            <a:off x="15432867" y="8153164"/>
            <a:ext cx="2855133" cy="2133836"/>
          </a:xfrm>
          <a:prstGeom prst="rect">
            <a:avLst/>
          </a:prstGeom>
        </p:spPr>
      </p:pic>
      <p:sp>
        <p:nvSpPr>
          <p:cNvPr id="4" name="TextBox 4"/>
          <p:cNvSpPr txBox="1"/>
          <p:nvPr/>
        </p:nvSpPr>
        <p:spPr>
          <a:xfrm>
            <a:off x="1038815" y="991883"/>
            <a:ext cx="4454211" cy="720325"/>
          </a:xfrm>
          <a:prstGeom prst="rect">
            <a:avLst/>
          </a:prstGeom>
        </p:spPr>
        <p:txBody>
          <a:bodyPr lIns="0" tIns="0" rIns="0" bIns="0" rtlCol="0" anchor="t">
            <a:spAutoFit/>
          </a:bodyPr>
          <a:lstStyle/>
          <a:p>
            <a:pPr>
              <a:lnSpc>
                <a:spcPts val="2940"/>
              </a:lnSpc>
            </a:pPr>
            <a:r>
              <a:rPr lang="en-US" sz="2100" dirty="0" err="1">
                <a:solidFill>
                  <a:srgbClr val="F5033B"/>
                </a:solidFill>
                <a:latin typeface="Open Sans Bold"/>
              </a:rPr>
              <a:t>ps_squarewave_test.h</a:t>
            </a:r>
            <a:r>
              <a:rPr lang="en-US" sz="2100" dirty="0">
                <a:solidFill>
                  <a:srgbClr val="F5033B"/>
                </a:solidFill>
                <a:latin typeface="Open Sans Bold"/>
              </a:rPr>
              <a:t> </a:t>
            </a:r>
            <a:r>
              <a:rPr lang="en-US" sz="2100" dirty="0" err="1">
                <a:solidFill>
                  <a:srgbClr val="F5033B"/>
                </a:solidFill>
                <a:latin typeface="Open Sans Bold"/>
              </a:rPr>
              <a:t>ps_squarewave_test</a:t>
            </a:r>
            <a:endParaRPr lang="en-US" sz="2100" dirty="0">
              <a:solidFill>
                <a:srgbClr val="F5033B"/>
              </a:solidFill>
              <a:latin typeface="Open Sans Bold"/>
            </a:endParaRPr>
          </a:p>
        </p:txBody>
      </p:sp>
      <p:sp>
        <p:nvSpPr>
          <p:cNvPr id="5" name="TextBox 5"/>
          <p:cNvSpPr txBox="1"/>
          <p:nvPr/>
        </p:nvSpPr>
        <p:spPr>
          <a:xfrm>
            <a:off x="1066800" y="2552700"/>
            <a:ext cx="16192499" cy="1464119"/>
          </a:xfrm>
          <a:prstGeom prst="rect">
            <a:avLst/>
          </a:prstGeom>
        </p:spPr>
        <p:txBody>
          <a:bodyPr wrap="square" lIns="0" tIns="0" rIns="0" bIns="0" rtlCol="0" anchor="t">
            <a:spAutoFit/>
          </a:bodyPr>
          <a:lstStyle/>
          <a:p>
            <a:pPr>
              <a:lnSpc>
                <a:spcPts val="2940"/>
              </a:lnSpc>
              <a:spcBef>
                <a:spcPct val="0"/>
              </a:spcBef>
            </a:pPr>
            <a:r>
              <a:rPr lang="ru-RU" sz="2100" dirty="0">
                <a:latin typeface="Open Sans" panose="020B0606030504020204" pitchFamily="34" charset="0"/>
                <a:ea typeface="Open Sans" panose="020B0606030504020204" pitchFamily="34" charset="0"/>
                <a:cs typeface="Open Sans" panose="020B0606030504020204" pitchFamily="34" charset="0"/>
              </a:rPr>
              <a:t>Тест прямоугольной </a:t>
            </a:r>
            <a:r>
              <a:rPr lang="ru-RU" sz="2100" dirty="0" err="1">
                <a:latin typeface="Open Sans" panose="020B0606030504020204" pitchFamily="34" charset="0"/>
                <a:ea typeface="Open Sans" panose="020B0606030504020204" pitchFamily="34" charset="0"/>
                <a:cs typeface="Open Sans" panose="020B0606030504020204" pitchFamily="34" charset="0"/>
              </a:rPr>
              <a:t>вольтамперометрии</a:t>
            </a:r>
            <a:r>
              <a:rPr lang="ru-RU" sz="2100" dirty="0">
                <a:latin typeface="Open Sans" panose="020B0606030504020204" pitchFamily="34" charset="0"/>
                <a:ea typeface="Open Sans" panose="020B0606030504020204" pitchFamily="34" charset="0"/>
                <a:cs typeface="Open Sans" panose="020B0606030504020204" pitchFamily="34" charset="0"/>
              </a:rPr>
              <a:t>. В эксперименте по </a:t>
            </a:r>
            <a:r>
              <a:rPr lang="ru-RU" sz="2100" dirty="0" err="1">
                <a:latin typeface="Open Sans" panose="020B0606030504020204" pitchFamily="34" charset="0"/>
                <a:ea typeface="Open Sans" panose="020B0606030504020204" pitchFamily="34" charset="0"/>
                <a:cs typeface="Open Sans" panose="020B0606030504020204" pitchFamily="34" charset="0"/>
              </a:rPr>
              <a:t>вольтамперометрии</a:t>
            </a:r>
            <a:r>
              <a:rPr lang="ru-RU" sz="2100" dirty="0">
                <a:latin typeface="Open Sans" panose="020B0606030504020204" pitchFamily="34" charset="0"/>
                <a:ea typeface="Open Sans" panose="020B0606030504020204" pitchFamily="34" charset="0"/>
                <a:cs typeface="Open Sans" panose="020B0606030504020204" pitchFamily="34" charset="0"/>
              </a:rPr>
              <a:t> прямоугольной формы измеряется ток на (обычно неподвижном) рабочем электроде, в то время как потенциал между рабочим электродом и электродом сравнения передается вперед и назад с постоянной частотой. Потенциальную форму волны можно рассматривать как наложение регулярной прямоугольной волны на нижележащую лестницу.</a:t>
            </a:r>
            <a:endParaRPr lang="en-US" sz="2100" dirty="0">
              <a:latin typeface="Open Sans" panose="020B0606030504020204" pitchFamily="34" charset="0"/>
              <a:ea typeface="Open Sans" panose="020B0606030504020204" pitchFamily="34" charset="0"/>
              <a:cs typeface="Open Sans" panose="020B0606030504020204" pitchFamily="34" charset="0"/>
            </a:endParaRPr>
          </a:p>
        </p:txBody>
      </p:sp>
      <p:sp>
        <p:nvSpPr>
          <p:cNvPr id="11" name="TextBox 10">
            <a:extLst>
              <a:ext uri="{FF2B5EF4-FFF2-40B4-BE49-F238E27FC236}">
                <a16:creationId xmlns:a16="http://schemas.microsoft.com/office/drawing/2014/main" id="{7E61BA28-B334-4BD3-8493-971FC2DA8E6C}"/>
              </a:ext>
            </a:extLst>
          </p:cNvPr>
          <p:cNvSpPr txBox="1"/>
          <p:nvPr/>
        </p:nvSpPr>
        <p:spPr>
          <a:xfrm>
            <a:off x="1066799" y="4958834"/>
            <a:ext cx="9116015" cy="461665"/>
          </a:xfrm>
          <a:prstGeom prst="rect">
            <a:avLst/>
          </a:prstGeom>
          <a:noFill/>
        </p:spPr>
        <p:txBody>
          <a:bodyPr wrap="square">
            <a:spAutoFit/>
          </a:bodyPr>
          <a:lstStyle/>
          <a:p>
            <a:r>
              <a:rPr lang="ru-RU" sz="2400" b="1" dirty="0">
                <a:solidFill>
                  <a:srgbClr val="F5033B"/>
                </a:solidFill>
                <a:latin typeface="Open Sans" panose="020B0606030504020204" pitchFamily="34" charset="0"/>
                <a:ea typeface="Open Sans" panose="020B0606030504020204" pitchFamily="34" charset="0"/>
                <a:cs typeface="Open Sans" panose="020B0606030504020204" pitchFamily="34" charset="0"/>
              </a:rPr>
              <a:t>Поясняющее изображение:</a:t>
            </a:r>
          </a:p>
        </p:txBody>
      </p:sp>
      <p:pic>
        <p:nvPicPr>
          <p:cNvPr id="2050" name="Picture 2">
            <a:extLst>
              <a:ext uri="{FF2B5EF4-FFF2-40B4-BE49-F238E27FC236}">
                <a16:creationId xmlns:a16="http://schemas.microsoft.com/office/drawing/2014/main" id="{93195AE2-C6FE-4C87-A703-BB2D3E0517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815" y="5904623"/>
            <a:ext cx="10075859" cy="1464119"/>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8">
            <a:extLst>
              <a:ext uri="{FF2B5EF4-FFF2-40B4-BE49-F238E27FC236}">
                <a16:creationId xmlns:a16="http://schemas.microsoft.com/office/drawing/2014/main" id="{57673729-C879-4AE7-B9FB-98B43B71E3D4}"/>
              </a:ext>
            </a:extLst>
          </p:cNvPr>
          <p:cNvGrpSpPr/>
          <p:nvPr/>
        </p:nvGrpSpPr>
        <p:grpSpPr>
          <a:xfrm>
            <a:off x="17259300" y="7970149"/>
            <a:ext cx="650497" cy="650497"/>
            <a:chOff x="0" y="0"/>
            <a:chExt cx="867330" cy="867330"/>
          </a:xfrm>
        </p:grpSpPr>
        <p:grpSp>
          <p:nvGrpSpPr>
            <p:cNvPr id="9" name="Group 9">
              <a:extLst>
                <a:ext uri="{FF2B5EF4-FFF2-40B4-BE49-F238E27FC236}">
                  <a16:creationId xmlns:a16="http://schemas.microsoft.com/office/drawing/2014/main" id="{A87E8249-EBA9-48E3-8259-08625731A17E}"/>
                </a:ext>
              </a:extLst>
            </p:cNvPr>
            <p:cNvGrpSpPr/>
            <p:nvPr/>
          </p:nvGrpSpPr>
          <p:grpSpPr>
            <a:xfrm>
              <a:off x="0" y="0"/>
              <a:ext cx="867330" cy="867330"/>
              <a:chOff x="0" y="0"/>
              <a:chExt cx="6350000" cy="6350000"/>
            </a:xfrm>
          </p:grpSpPr>
          <p:sp>
            <p:nvSpPr>
              <p:cNvPr id="12" name="Freeform 10">
                <a:extLst>
                  <a:ext uri="{FF2B5EF4-FFF2-40B4-BE49-F238E27FC236}">
                    <a16:creationId xmlns:a16="http://schemas.microsoft.com/office/drawing/2014/main" id="{946BB294-7FF5-48E5-8699-65F9507C2015}"/>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5033B"/>
              </a:solidFill>
            </p:spPr>
          </p:sp>
        </p:grpSp>
        <p:sp>
          <p:nvSpPr>
            <p:cNvPr id="10" name="TextBox 11">
              <a:extLst>
                <a:ext uri="{FF2B5EF4-FFF2-40B4-BE49-F238E27FC236}">
                  <a16:creationId xmlns:a16="http://schemas.microsoft.com/office/drawing/2014/main" id="{13899B93-2AF7-45BA-9B3D-52949F4DE47E}"/>
                </a:ext>
              </a:extLst>
            </p:cNvPr>
            <p:cNvSpPr txBox="1"/>
            <p:nvPr/>
          </p:nvSpPr>
          <p:spPr>
            <a:xfrm>
              <a:off x="179663" y="201377"/>
              <a:ext cx="508002" cy="464572"/>
            </a:xfrm>
            <a:prstGeom prst="rect">
              <a:avLst/>
            </a:prstGeom>
          </p:spPr>
          <p:txBody>
            <a:bodyPr wrap="square" lIns="0" tIns="0" rIns="0" bIns="0" rtlCol="0" anchor="t">
              <a:spAutoFit/>
            </a:bodyPr>
            <a:lstStyle/>
            <a:p>
              <a:pPr algn="ctr">
                <a:lnSpc>
                  <a:spcPts val="2940"/>
                </a:lnSpc>
              </a:pPr>
              <a:r>
                <a:rPr lang="en-US" sz="2100" dirty="0">
                  <a:solidFill>
                    <a:srgbClr val="FFFFFF"/>
                  </a:solidFill>
                  <a:latin typeface="Open Sans Bold"/>
                </a:rPr>
                <a:t>17</a:t>
              </a:r>
            </a:p>
          </p:txBody>
        </p:sp>
      </p:grpSp>
    </p:spTree>
    <p:extLst>
      <p:ext uri="{BB962C8B-B14F-4D97-AF65-F5344CB8AC3E}">
        <p14:creationId xmlns:p14="http://schemas.microsoft.com/office/powerpoint/2010/main" val="3958048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Рисунок 15">
            <a:extLst>
              <a:ext uri="{FF2B5EF4-FFF2-40B4-BE49-F238E27FC236}">
                <a16:creationId xmlns:a16="http://schemas.microsoft.com/office/drawing/2014/main" id="{6493C9DD-2E2C-41DD-8CAD-A7C2FEF77988}"/>
              </a:ext>
            </a:extLst>
          </p:cNvPr>
          <p:cNvPicPr>
            <a:picLocks noChangeAspect="1"/>
          </p:cNvPicPr>
          <p:nvPr/>
        </p:nvPicPr>
        <p:blipFill rotWithShape="1">
          <a:blip r:embed="rId2">
            <a:extLst>
              <a:ext uri="{28A0092B-C50C-407E-A947-70E740481C1C}">
                <a14:useLocalDpi xmlns:a14="http://schemas.microsoft.com/office/drawing/2010/main" val="0"/>
              </a:ext>
            </a:extLst>
          </a:blip>
          <a:srcRect t="6598"/>
          <a:stretch/>
        </p:blipFill>
        <p:spPr>
          <a:xfrm>
            <a:off x="7539873" y="2921463"/>
            <a:ext cx="4549791" cy="3187220"/>
          </a:xfrm>
          <a:prstGeom prst="rect">
            <a:avLst/>
          </a:prstGeom>
        </p:spPr>
      </p:pic>
      <p:pic>
        <p:nvPicPr>
          <p:cNvPr id="17" name="Рисунок 16">
            <a:extLst>
              <a:ext uri="{FF2B5EF4-FFF2-40B4-BE49-F238E27FC236}">
                <a16:creationId xmlns:a16="http://schemas.microsoft.com/office/drawing/2014/main" id="{2DA51578-0C07-40FA-915F-E12C4B36A4A4}"/>
              </a:ext>
            </a:extLst>
          </p:cNvPr>
          <p:cNvPicPr>
            <a:picLocks noChangeAspect="1"/>
          </p:cNvPicPr>
          <p:nvPr/>
        </p:nvPicPr>
        <p:blipFill rotWithShape="1">
          <a:blip r:embed="rId3">
            <a:extLst>
              <a:ext uri="{28A0092B-C50C-407E-A947-70E740481C1C}">
                <a14:useLocalDpi xmlns:a14="http://schemas.microsoft.com/office/drawing/2010/main" val="0"/>
              </a:ext>
            </a:extLst>
          </a:blip>
          <a:srcRect t="6598"/>
          <a:stretch/>
        </p:blipFill>
        <p:spPr>
          <a:xfrm>
            <a:off x="12986279" y="2921463"/>
            <a:ext cx="4236732" cy="2967916"/>
          </a:xfrm>
          <a:prstGeom prst="rect">
            <a:avLst/>
          </a:prstGeom>
        </p:spPr>
      </p:pic>
      <p:pic>
        <p:nvPicPr>
          <p:cNvPr id="2" name="Picture 2"/>
          <p:cNvPicPr>
            <a:picLocks noChangeAspect="1"/>
          </p:cNvPicPr>
          <p:nvPr/>
        </p:nvPicPr>
        <p:blipFill>
          <a:blip r:embed="rId4"/>
          <a:srcRect t="19855" b="26474"/>
          <a:stretch>
            <a:fillRect/>
          </a:stretch>
        </p:blipFill>
        <p:spPr>
          <a:xfrm>
            <a:off x="5482910" y="921067"/>
            <a:ext cx="11776389" cy="854102"/>
          </a:xfrm>
          <a:prstGeom prst="rect">
            <a:avLst/>
          </a:prstGeom>
        </p:spPr>
      </p:pic>
      <p:pic>
        <p:nvPicPr>
          <p:cNvPr id="3" name="Picture 3"/>
          <p:cNvPicPr>
            <a:picLocks noChangeAspect="1"/>
          </p:cNvPicPr>
          <p:nvPr/>
        </p:nvPicPr>
        <p:blipFill>
          <a:blip r:embed="rId5"/>
          <a:srcRect/>
          <a:stretch>
            <a:fillRect/>
          </a:stretch>
        </p:blipFill>
        <p:spPr>
          <a:xfrm>
            <a:off x="15432867" y="8153164"/>
            <a:ext cx="2855133" cy="2133836"/>
          </a:xfrm>
          <a:prstGeom prst="rect">
            <a:avLst/>
          </a:prstGeom>
        </p:spPr>
      </p:pic>
      <p:sp>
        <p:nvSpPr>
          <p:cNvPr id="4" name="TextBox 4"/>
          <p:cNvSpPr txBox="1"/>
          <p:nvPr/>
        </p:nvSpPr>
        <p:spPr>
          <a:xfrm>
            <a:off x="1038815" y="991883"/>
            <a:ext cx="4454211" cy="720325"/>
          </a:xfrm>
          <a:prstGeom prst="rect">
            <a:avLst/>
          </a:prstGeom>
        </p:spPr>
        <p:txBody>
          <a:bodyPr lIns="0" tIns="0" rIns="0" bIns="0" rtlCol="0" anchor="t">
            <a:spAutoFit/>
          </a:bodyPr>
          <a:lstStyle/>
          <a:p>
            <a:pPr>
              <a:lnSpc>
                <a:spcPts val="2940"/>
              </a:lnSpc>
            </a:pPr>
            <a:r>
              <a:rPr lang="en-US" sz="2100" dirty="0" err="1">
                <a:solidFill>
                  <a:srgbClr val="F5033B"/>
                </a:solidFill>
                <a:latin typeface="Open Sans Bold"/>
              </a:rPr>
              <a:t>ps_squarewave_test.h</a:t>
            </a:r>
            <a:r>
              <a:rPr lang="en-US" sz="2100" dirty="0">
                <a:solidFill>
                  <a:srgbClr val="F5033B"/>
                </a:solidFill>
                <a:latin typeface="Open Sans Bold"/>
              </a:rPr>
              <a:t> </a:t>
            </a:r>
            <a:r>
              <a:rPr lang="en-US" sz="2100" dirty="0" err="1">
                <a:solidFill>
                  <a:srgbClr val="F5033B"/>
                </a:solidFill>
                <a:latin typeface="Open Sans Bold"/>
              </a:rPr>
              <a:t>ps_squarewave_test</a:t>
            </a:r>
            <a:endParaRPr lang="en-US" sz="2100" dirty="0">
              <a:solidFill>
                <a:srgbClr val="F5033B"/>
              </a:solidFill>
              <a:latin typeface="Open Sans Bold"/>
            </a:endParaRPr>
          </a:p>
        </p:txBody>
      </p:sp>
      <p:graphicFrame>
        <p:nvGraphicFramePr>
          <p:cNvPr id="7" name="Таблица 6">
            <a:extLst>
              <a:ext uri="{FF2B5EF4-FFF2-40B4-BE49-F238E27FC236}">
                <a16:creationId xmlns:a16="http://schemas.microsoft.com/office/drawing/2014/main" id="{92CEC314-CE63-4804-9762-9AAD16C61B4B}"/>
              </a:ext>
            </a:extLst>
          </p:cNvPr>
          <p:cNvGraphicFramePr>
            <a:graphicFrameLocks noGrp="1"/>
          </p:cNvGraphicFramePr>
          <p:nvPr>
            <p:extLst>
              <p:ext uri="{D42A27DB-BD31-4B8C-83A1-F6EECF244321}">
                <p14:modId xmlns:p14="http://schemas.microsoft.com/office/powerpoint/2010/main" val="704113637"/>
              </p:ext>
            </p:extLst>
          </p:nvPr>
        </p:nvGraphicFramePr>
        <p:xfrm>
          <a:off x="1089212" y="2921463"/>
          <a:ext cx="4397188" cy="4118611"/>
        </p:xfrm>
        <a:graphic>
          <a:graphicData uri="http://schemas.openxmlformats.org/drawingml/2006/table">
            <a:tbl>
              <a:tblPr>
                <a:tableStyleId>{5940675A-B579-460E-94D1-54222C63F5DA}</a:tableStyleId>
              </a:tblPr>
              <a:tblGrid>
                <a:gridCol w="1958788">
                  <a:extLst>
                    <a:ext uri="{9D8B030D-6E8A-4147-A177-3AD203B41FA5}">
                      <a16:colId xmlns:a16="http://schemas.microsoft.com/office/drawing/2014/main" val="46566655"/>
                    </a:ext>
                  </a:extLst>
                </a:gridCol>
                <a:gridCol w="1143000">
                  <a:extLst>
                    <a:ext uri="{9D8B030D-6E8A-4147-A177-3AD203B41FA5}">
                      <a16:colId xmlns:a16="http://schemas.microsoft.com/office/drawing/2014/main" val="3973036877"/>
                    </a:ext>
                  </a:extLst>
                </a:gridCol>
                <a:gridCol w="1295400">
                  <a:extLst>
                    <a:ext uri="{9D8B030D-6E8A-4147-A177-3AD203B41FA5}">
                      <a16:colId xmlns:a16="http://schemas.microsoft.com/office/drawing/2014/main" val="634529408"/>
                    </a:ext>
                  </a:extLst>
                </a:gridCol>
              </a:tblGrid>
              <a:tr h="418353">
                <a:tc>
                  <a:txBody>
                    <a:bodyPr/>
                    <a:lstStyle/>
                    <a:p>
                      <a:pPr rtl="0" fontAlgn="t">
                        <a:spcBef>
                          <a:spcPts val="0"/>
                        </a:spcBef>
                        <a:spcAft>
                          <a:spcPts val="0"/>
                        </a:spcAft>
                      </a:pPr>
                      <a:r>
                        <a:rPr lang="ru-RU" sz="1600" b="1" i="0" u="none" strike="noStrike" dirty="0">
                          <a:solidFill>
                            <a:srgbClr val="000000"/>
                          </a:solidFill>
                          <a:effectLst/>
                          <a:latin typeface="Calibri" panose="020F0502020204030204" pitchFamily="34" charset="0"/>
                        </a:rPr>
                        <a:t>Параметр</a:t>
                      </a:r>
                      <a:endParaRPr lang="ru-RU" sz="1600" b="1" dirty="0">
                        <a:effectLst/>
                      </a:endParaRPr>
                    </a:p>
                  </a:txBody>
                  <a:tcPr marL="63500" marR="63500" marT="63500" marB="635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fontAlgn="t">
                        <a:spcBef>
                          <a:spcPts val="0"/>
                        </a:spcBef>
                        <a:spcAft>
                          <a:spcPts val="0"/>
                        </a:spcAft>
                      </a:pPr>
                      <a:r>
                        <a:rPr lang="ru-RU" sz="1600" b="1" i="0" u="none" strike="noStrike" dirty="0">
                          <a:solidFill>
                            <a:srgbClr val="000000"/>
                          </a:solidFill>
                          <a:effectLst/>
                          <a:latin typeface="Calibri" panose="020F0502020204030204" pitchFamily="34" charset="0"/>
                        </a:rPr>
                        <a:t>Ед. </a:t>
                      </a:r>
                      <a:r>
                        <a:rPr lang="ru-RU" sz="1600" b="1" i="0" u="none" strike="noStrike" dirty="0" err="1">
                          <a:solidFill>
                            <a:srgbClr val="000000"/>
                          </a:solidFill>
                          <a:effectLst/>
                          <a:latin typeface="Calibri" panose="020F0502020204030204" pitchFamily="34" charset="0"/>
                        </a:rPr>
                        <a:t>изм</a:t>
                      </a:r>
                      <a:endParaRPr lang="ru-RU" sz="1600" b="1" dirty="0">
                        <a:effectLst/>
                      </a:endParaRPr>
                    </a:p>
                  </a:txBody>
                  <a:tcPr marL="63500" marR="63500" marT="63500" marB="635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fontAlgn="t">
                        <a:spcBef>
                          <a:spcPts val="0"/>
                        </a:spcBef>
                        <a:spcAft>
                          <a:spcPts val="0"/>
                        </a:spcAft>
                      </a:pPr>
                      <a:r>
                        <a:rPr lang="ru-RU" sz="1600" b="1" i="0" u="none" strike="noStrike" dirty="0">
                          <a:solidFill>
                            <a:srgbClr val="000000"/>
                          </a:solidFill>
                          <a:effectLst/>
                          <a:latin typeface="Calibri" panose="020F0502020204030204" pitchFamily="34" charset="0"/>
                        </a:rPr>
                        <a:t>Тип данных</a:t>
                      </a:r>
                      <a:endParaRPr lang="ru-RU" sz="1600" b="1" dirty="0">
                        <a:effectLst/>
                      </a:endParaRPr>
                    </a:p>
                  </a:txBody>
                  <a:tcPr marL="63500" marR="63500" marT="63500" marB="635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85990386"/>
                  </a:ext>
                </a:extLst>
              </a:tr>
              <a:tr h="418353">
                <a:tc>
                  <a:txBody>
                    <a:bodyPr/>
                    <a:lstStyle/>
                    <a:p>
                      <a:pPr rtl="0" fontAlgn="t">
                        <a:spcBef>
                          <a:spcPts val="0"/>
                        </a:spcBef>
                        <a:spcAft>
                          <a:spcPts val="0"/>
                        </a:spcAft>
                      </a:pPr>
                      <a:r>
                        <a:rPr lang="ru-RU" sz="1600" b="0" i="0" u="none" strike="noStrike" dirty="0">
                          <a:solidFill>
                            <a:srgbClr val="000000"/>
                          </a:solidFill>
                          <a:effectLst/>
                          <a:latin typeface="Calibri" panose="020F0502020204030204" pitchFamily="34" charset="0"/>
                        </a:rPr>
                        <a:t>Стартовое значение</a:t>
                      </a:r>
                      <a:endParaRPr lang="ru-RU" sz="1600" dirty="0">
                        <a:effectLst/>
                      </a:endParaRPr>
                    </a:p>
                  </a:txBody>
                  <a:tcPr marL="63500" marR="63500" marT="63500" marB="635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fontAlgn="t">
                        <a:spcBef>
                          <a:spcPts val="0"/>
                        </a:spcBef>
                        <a:spcAft>
                          <a:spcPts val="0"/>
                        </a:spcAft>
                      </a:pPr>
                      <a:r>
                        <a:rPr lang="ru-RU" sz="1600" b="0" i="0" u="none" strike="noStrike">
                          <a:solidFill>
                            <a:srgbClr val="000000"/>
                          </a:solidFill>
                          <a:effectLst/>
                          <a:latin typeface="Calibri" panose="020F0502020204030204" pitchFamily="34" charset="0"/>
                        </a:rPr>
                        <a:t>В.</a:t>
                      </a:r>
                      <a:endParaRPr lang="ru-RU" sz="1600">
                        <a:effectLst/>
                      </a:endParaRPr>
                    </a:p>
                  </a:txBody>
                  <a:tcPr marL="63500" marR="63500" marT="63500" marB="635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fontAlgn="t">
                        <a:spcBef>
                          <a:spcPts val="0"/>
                        </a:spcBef>
                        <a:spcAft>
                          <a:spcPts val="0"/>
                        </a:spcAft>
                      </a:pPr>
                      <a:r>
                        <a:rPr lang="az-Latn-AZ" sz="1600" b="0" i="0" u="none" strike="noStrike">
                          <a:solidFill>
                            <a:srgbClr val="000000"/>
                          </a:solidFill>
                          <a:effectLst/>
                          <a:latin typeface="Calibri" panose="020F0502020204030204" pitchFamily="34" charset="0"/>
                        </a:rPr>
                        <a:t>float</a:t>
                      </a:r>
                      <a:endParaRPr lang="az-Latn-AZ" sz="1600">
                        <a:effectLst/>
                      </a:endParaRPr>
                    </a:p>
                  </a:txBody>
                  <a:tcPr marL="63500" marR="63500" marT="63500" marB="635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53465376"/>
                  </a:ext>
                </a:extLst>
              </a:tr>
              <a:tr h="656381">
                <a:tc>
                  <a:txBody>
                    <a:bodyPr/>
                    <a:lstStyle/>
                    <a:p>
                      <a:pPr rtl="0" fontAlgn="t">
                        <a:spcBef>
                          <a:spcPts val="0"/>
                        </a:spcBef>
                        <a:spcAft>
                          <a:spcPts val="0"/>
                        </a:spcAft>
                      </a:pPr>
                      <a:r>
                        <a:rPr lang="ru-RU" sz="1600" b="0" i="0" u="none" strike="noStrike" dirty="0">
                          <a:solidFill>
                            <a:srgbClr val="000000"/>
                          </a:solidFill>
                          <a:effectLst/>
                          <a:latin typeface="Calibri" panose="020F0502020204030204" pitchFamily="34" charset="0"/>
                        </a:rPr>
                        <a:t>Финальное значение</a:t>
                      </a:r>
                      <a:endParaRPr lang="ru-RU" sz="1600" dirty="0">
                        <a:effectLst/>
                      </a:endParaRPr>
                    </a:p>
                  </a:txBody>
                  <a:tcPr marL="63500" marR="63500" marT="63500" marB="635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fontAlgn="t">
                        <a:spcBef>
                          <a:spcPts val="0"/>
                        </a:spcBef>
                        <a:spcAft>
                          <a:spcPts val="0"/>
                        </a:spcAft>
                      </a:pPr>
                      <a:r>
                        <a:rPr lang="ru-RU" sz="1600" b="0" i="0" u="none" strike="noStrike">
                          <a:solidFill>
                            <a:srgbClr val="000000"/>
                          </a:solidFill>
                          <a:effectLst/>
                          <a:latin typeface="Calibri" panose="020F0502020204030204" pitchFamily="34" charset="0"/>
                        </a:rPr>
                        <a:t>В.</a:t>
                      </a:r>
                      <a:endParaRPr lang="ru-RU" sz="1600">
                        <a:effectLst/>
                      </a:endParaRPr>
                    </a:p>
                  </a:txBody>
                  <a:tcPr marL="63500" marR="63500" marT="63500" marB="635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fontAlgn="t">
                        <a:spcBef>
                          <a:spcPts val="0"/>
                        </a:spcBef>
                        <a:spcAft>
                          <a:spcPts val="0"/>
                        </a:spcAft>
                      </a:pPr>
                      <a:r>
                        <a:rPr lang="az-Latn-AZ" sz="1600" b="0" i="0" u="none" strike="noStrike">
                          <a:solidFill>
                            <a:srgbClr val="000000"/>
                          </a:solidFill>
                          <a:effectLst/>
                          <a:latin typeface="Calibri" panose="020F0502020204030204" pitchFamily="34" charset="0"/>
                        </a:rPr>
                        <a:t>float</a:t>
                      </a:r>
                      <a:endParaRPr lang="az-Latn-AZ" sz="1600">
                        <a:effectLst/>
                      </a:endParaRPr>
                    </a:p>
                  </a:txBody>
                  <a:tcPr marL="63500" marR="63500" marT="63500" marB="635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63876082"/>
                  </a:ext>
                </a:extLst>
              </a:tr>
              <a:tr h="656381">
                <a:tc>
                  <a:txBody>
                    <a:bodyPr/>
                    <a:lstStyle/>
                    <a:p>
                      <a:pPr rtl="0" fontAlgn="t">
                        <a:spcBef>
                          <a:spcPts val="0"/>
                        </a:spcBef>
                        <a:spcAft>
                          <a:spcPts val="0"/>
                        </a:spcAft>
                      </a:pPr>
                      <a:r>
                        <a:rPr lang="ru-RU" sz="1600" b="0" i="0" u="none" strike="noStrike" dirty="0">
                          <a:solidFill>
                            <a:srgbClr val="000000"/>
                          </a:solidFill>
                          <a:effectLst/>
                          <a:latin typeface="Calibri" panose="020F0502020204030204" pitchFamily="34" charset="0"/>
                        </a:rPr>
                        <a:t>Шаг</a:t>
                      </a:r>
                      <a:endParaRPr lang="ru-RU" sz="1600" dirty="0">
                        <a:effectLst/>
                      </a:endParaRPr>
                    </a:p>
                  </a:txBody>
                  <a:tcPr marL="63500" marR="63500" marT="63500" marB="635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fontAlgn="t">
                        <a:spcBef>
                          <a:spcPts val="0"/>
                        </a:spcBef>
                        <a:spcAft>
                          <a:spcPts val="0"/>
                        </a:spcAft>
                      </a:pPr>
                      <a:r>
                        <a:rPr lang="ru-RU" sz="1600" b="0" i="0" u="none" strike="noStrike">
                          <a:solidFill>
                            <a:srgbClr val="000000"/>
                          </a:solidFill>
                          <a:effectLst/>
                          <a:latin typeface="Calibri" panose="020F0502020204030204" pitchFamily="34" charset="0"/>
                        </a:rPr>
                        <a:t>(мс, В)</a:t>
                      </a:r>
                      <a:endParaRPr lang="ru-RU" sz="1600">
                        <a:effectLst/>
                      </a:endParaRPr>
                    </a:p>
                  </a:txBody>
                  <a:tcPr marL="63500" marR="63500" marT="63500" marB="635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fontAlgn="t">
                        <a:spcBef>
                          <a:spcPts val="0"/>
                        </a:spcBef>
                        <a:spcAft>
                          <a:spcPts val="0"/>
                        </a:spcAft>
                      </a:pPr>
                      <a:r>
                        <a:rPr lang="az-Latn-AZ" sz="1600" b="0" i="0" u="none" strike="noStrike">
                          <a:solidFill>
                            <a:srgbClr val="000000"/>
                          </a:solidFill>
                          <a:effectLst/>
                          <a:latin typeface="Calibri" panose="020F0502020204030204" pitchFamily="34" charset="0"/>
                        </a:rPr>
                        <a:t>float</a:t>
                      </a:r>
                      <a:endParaRPr lang="az-Latn-AZ" sz="1600">
                        <a:effectLst/>
                      </a:endParaRPr>
                    </a:p>
                  </a:txBody>
                  <a:tcPr marL="63500" marR="63500" marT="63500" marB="635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90862129"/>
                  </a:ext>
                </a:extLst>
              </a:tr>
              <a:tr h="656381">
                <a:tc>
                  <a:txBody>
                    <a:bodyPr/>
                    <a:lstStyle/>
                    <a:p>
                      <a:pPr rtl="0" fontAlgn="t">
                        <a:spcBef>
                          <a:spcPts val="0"/>
                        </a:spcBef>
                        <a:spcAft>
                          <a:spcPts val="0"/>
                        </a:spcAft>
                      </a:pPr>
                      <a:r>
                        <a:rPr lang="ru-RU" sz="1600" b="0" i="0" u="none" strike="noStrike" dirty="0">
                          <a:solidFill>
                            <a:srgbClr val="000000"/>
                          </a:solidFill>
                          <a:effectLst/>
                          <a:latin typeface="Calibri" panose="020F0502020204030204" pitchFamily="34" charset="0"/>
                        </a:rPr>
                        <a:t>Амплитуда</a:t>
                      </a:r>
                      <a:endParaRPr lang="ru-RU" sz="1600" dirty="0">
                        <a:effectLst/>
                      </a:endParaRPr>
                    </a:p>
                  </a:txBody>
                  <a:tcPr marL="63500" marR="63500" marT="63500" marB="635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fontAlgn="t">
                        <a:spcBef>
                          <a:spcPts val="0"/>
                        </a:spcBef>
                        <a:spcAft>
                          <a:spcPts val="0"/>
                        </a:spcAft>
                      </a:pPr>
                      <a:r>
                        <a:rPr lang="ru-RU" sz="1600" b="0" i="0" u="none" strike="noStrike">
                          <a:solidFill>
                            <a:srgbClr val="000000"/>
                          </a:solidFill>
                          <a:effectLst/>
                          <a:latin typeface="Calibri" panose="020F0502020204030204" pitchFamily="34" charset="0"/>
                        </a:rPr>
                        <a:t>В.</a:t>
                      </a:r>
                      <a:endParaRPr lang="ru-RU" sz="1600">
                        <a:effectLst/>
                      </a:endParaRPr>
                    </a:p>
                  </a:txBody>
                  <a:tcPr marL="63500" marR="63500" marT="63500" marB="635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fontAlgn="t">
                        <a:spcBef>
                          <a:spcPts val="0"/>
                        </a:spcBef>
                        <a:spcAft>
                          <a:spcPts val="0"/>
                        </a:spcAft>
                      </a:pPr>
                      <a:r>
                        <a:rPr lang="az-Latn-AZ" sz="1600" b="0" i="0" u="none" strike="noStrike">
                          <a:solidFill>
                            <a:srgbClr val="000000"/>
                          </a:solidFill>
                          <a:effectLst/>
                          <a:latin typeface="Calibri" panose="020F0502020204030204" pitchFamily="34" charset="0"/>
                        </a:rPr>
                        <a:t>float</a:t>
                      </a:r>
                      <a:endParaRPr lang="az-Latn-AZ" sz="1600">
                        <a:effectLst/>
                      </a:endParaRPr>
                    </a:p>
                  </a:txBody>
                  <a:tcPr marL="63500" marR="63500" marT="63500" marB="635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656653"/>
                  </a:ext>
                </a:extLst>
              </a:tr>
              <a:tr h="656381">
                <a:tc>
                  <a:txBody>
                    <a:bodyPr/>
                    <a:lstStyle/>
                    <a:p>
                      <a:pPr rtl="0" fontAlgn="t">
                        <a:spcBef>
                          <a:spcPts val="0"/>
                        </a:spcBef>
                        <a:spcAft>
                          <a:spcPts val="0"/>
                        </a:spcAft>
                      </a:pPr>
                      <a:r>
                        <a:rPr lang="ru-RU" sz="1600" b="0" i="0" u="none" strike="noStrike">
                          <a:solidFill>
                            <a:srgbClr val="000000"/>
                          </a:solidFill>
                          <a:effectLst/>
                          <a:latin typeface="Calibri" panose="020F0502020204030204" pitchFamily="34" charset="0"/>
                        </a:rPr>
                        <a:t>Окно</a:t>
                      </a:r>
                      <a:endParaRPr lang="ru-RU" sz="1600">
                        <a:effectLst/>
                      </a:endParaRPr>
                    </a:p>
                  </a:txBody>
                  <a:tcPr marL="63500" marR="63500" marT="63500" marB="635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fontAlgn="t">
                        <a:spcBef>
                          <a:spcPts val="0"/>
                        </a:spcBef>
                        <a:spcAft>
                          <a:spcPts val="0"/>
                        </a:spcAft>
                      </a:pPr>
                      <a:r>
                        <a:rPr lang="ru-RU" sz="1600" b="0" i="0" u="none" strike="noStrike" dirty="0">
                          <a:solidFill>
                            <a:srgbClr val="000000"/>
                          </a:solidFill>
                          <a:effectLst/>
                          <a:latin typeface="Calibri" panose="020F0502020204030204" pitchFamily="34" charset="0"/>
                        </a:rPr>
                        <a:t>%</a:t>
                      </a:r>
                      <a:endParaRPr lang="ru-RU" sz="1600" dirty="0">
                        <a:effectLst/>
                      </a:endParaRPr>
                    </a:p>
                  </a:txBody>
                  <a:tcPr marL="63500" marR="63500" marT="63500" marB="635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fontAlgn="t">
                        <a:spcBef>
                          <a:spcPts val="0"/>
                        </a:spcBef>
                        <a:spcAft>
                          <a:spcPts val="0"/>
                        </a:spcAft>
                      </a:pPr>
                      <a:r>
                        <a:rPr lang="az-Latn-AZ" sz="1600" b="0" i="0" u="none" strike="noStrike">
                          <a:solidFill>
                            <a:srgbClr val="000000"/>
                          </a:solidFill>
                          <a:effectLst/>
                          <a:latin typeface="Calibri" panose="020F0502020204030204" pitchFamily="34" charset="0"/>
                        </a:rPr>
                        <a:t>float</a:t>
                      </a:r>
                      <a:endParaRPr lang="az-Latn-AZ" sz="1600">
                        <a:effectLst/>
                      </a:endParaRPr>
                    </a:p>
                  </a:txBody>
                  <a:tcPr marL="63500" marR="63500" marT="63500" marB="635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72601909"/>
                  </a:ext>
                </a:extLst>
              </a:tr>
              <a:tr h="656381">
                <a:tc>
                  <a:txBody>
                    <a:bodyPr/>
                    <a:lstStyle/>
                    <a:p>
                      <a:pPr rtl="0" fontAlgn="t">
                        <a:spcBef>
                          <a:spcPts val="0"/>
                        </a:spcBef>
                        <a:spcAft>
                          <a:spcPts val="0"/>
                        </a:spcAft>
                      </a:pPr>
                      <a:r>
                        <a:rPr lang="ru-RU" sz="1600" b="0" i="0" u="none" strike="noStrike" dirty="0">
                          <a:solidFill>
                            <a:srgbClr val="000000"/>
                          </a:solidFill>
                          <a:effectLst/>
                          <a:latin typeface="Calibri" panose="020F0502020204030204" pitchFamily="34" charset="0"/>
                        </a:rPr>
                        <a:t>Продолжительность теста</a:t>
                      </a:r>
                      <a:endParaRPr lang="ru-RU" sz="1600" dirty="0">
                        <a:effectLst/>
                      </a:endParaRPr>
                    </a:p>
                  </a:txBody>
                  <a:tcPr marL="63500" marR="63500" marT="63500" marB="635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fontAlgn="t">
                        <a:spcBef>
                          <a:spcPts val="0"/>
                        </a:spcBef>
                        <a:spcAft>
                          <a:spcPts val="0"/>
                        </a:spcAft>
                      </a:pPr>
                      <a:r>
                        <a:rPr lang="ru-RU" sz="1600" b="0" i="0" u="none" strike="noStrike" dirty="0">
                          <a:solidFill>
                            <a:srgbClr val="000000"/>
                          </a:solidFill>
                          <a:effectLst/>
                          <a:latin typeface="Calibri" panose="020F0502020204030204" pitchFamily="34" charset="0"/>
                        </a:rPr>
                        <a:t>Сек.</a:t>
                      </a:r>
                      <a:endParaRPr lang="ru-RU" sz="1600" dirty="0">
                        <a:effectLst/>
                      </a:endParaRPr>
                    </a:p>
                  </a:txBody>
                  <a:tcPr marL="63500" marR="63500" marT="63500" marB="635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fontAlgn="t">
                        <a:spcBef>
                          <a:spcPts val="0"/>
                        </a:spcBef>
                        <a:spcAft>
                          <a:spcPts val="0"/>
                        </a:spcAft>
                      </a:pPr>
                      <a:r>
                        <a:rPr lang="az-Latn-AZ" sz="1600" b="0" i="0" u="none" strike="noStrike" dirty="0">
                          <a:solidFill>
                            <a:srgbClr val="000000"/>
                          </a:solidFill>
                          <a:effectLst/>
                          <a:latin typeface="Calibri" panose="020F0502020204030204" pitchFamily="34" charset="0"/>
                        </a:rPr>
                        <a:t>uint_64</a:t>
                      </a:r>
                      <a:endParaRPr lang="az-Latn-AZ" sz="1600" dirty="0">
                        <a:effectLst/>
                      </a:endParaRPr>
                    </a:p>
                  </a:txBody>
                  <a:tcPr marL="63500" marR="63500" marT="63500" marB="635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55330484"/>
                  </a:ext>
                </a:extLst>
              </a:tr>
            </a:tbl>
          </a:graphicData>
        </a:graphic>
      </p:graphicFrame>
      <p:sp>
        <p:nvSpPr>
          <p:cNvPr id="9" name="TextBox 8">
            <a:extLst>
              <a:ext uri="{FF2B5EF4-FFF2-40B4-BE49-F238E27FC236}">
                <a16:creationId xmlns:a16="http://schemas.microsoft.com/office/drawing/2014/main" id="{AE5F913D-15F7-4E08-BD51-7744906E7512}"/>
              </a:ext>
            </a:extLst>
          </p:cNvPr>
          <p:cNvSpPr txBox="1"/>
          <p:nvPr/>
        </p:nvSpPr>
        <p:spPr>
          <a:xfrm>
            <a:off x="7539873" y="6504017"/>
            <a:ext cx="4468000" cy="620683"/>
          </a:xfrm>
          <a:prstGeom prst="rect">
            <a:avLst/>
          </a:prstGeom>
        </p:spPr>
        <p:txBody>
          <a:bodyPr wrap="square" lIns="0" tIns="0" rIns="0" bIns="0" rtlCol="0" anchor="t">
            <a:spAutoFit/>
          </a:bodyPr>
          <a:lstStyle/>
          <a:p>
            <a:pPr algn="ctr">
              <a:lnSpc>
                <a:spcPts val="2520"/>
              </a:lnSpc>
            </a:pPr>
            <a:r>
              <a:rPr lang="ru-RU" i="1" dirty="0">
                <a:solidFill>
                  <a:srgbClr val="000000"/>
                </a:solidFill>
                <a:latin typeface="Open Sans"/>
              </a:rPr>
              <a:t>Рисунок</a:t>
            </a:r>
            <a:r>
              <a:rPr lang="en-US" i="1" dirty="0">
                <a:solidFill>
                  <a:srgbClr val="000000"/>
                </a:solidFill>
                <a:latin typeface="Open Sans"/>
              </a:rPr>
              <a:t> 14 - </a:t>
            </a:r>
            <a:r>
              <a:rPr lang="ru-RU" i="1" dirty="0">
                <a:solidFill>
                  <a:srgbClr val="000000"/>
                </a:solidFill>
                <a:latin typeface="Open Sans"/>
              </a:rPr>
              <a:t>Напряжение и сила тока относительно времени</a:t>
            </a:r>
            <a:endParaRPr lang="en-US" i="1" dirty="0">
              <a:solidFill>
                <a:srgbClr val="000000"/>
              </a:solidFill>
              <a:latin typeface="Open Sans"/>
            </a:endParaRPr>
          </a:p>
        </p:txBody>
      </p:sp>
      <p:sp>
        <p:nvSpPr>
          <p:cNvPr id="10" name="TextBox 7">
            <a:extLst>
              <a:ext uri="{FF2B5EF4-FFF2-40B4-BE49-F238E27FC236}">
                <a16:creationId xmlns:a16="http://schemas.microsoft.com/office/drawing/2014/main" id="{6D298E42-0FC4-4E54-A985-6437800F8ACD}"/>
              </a:ext>
            </a:extLst>
          </p:cNvPr>
          <p:cNvSpPr txBox="1"/>
          <p:nvPr/>
        </p:nvSpPr>
        <p:spPr>
          <a:xfrm>
            <a:off x="12791031" y="6504016"/>
            <a:ext cx="4409426" cy="620683"/>
          </a:xfrm>
          <a:prstGeom prst="rect">
            <a:avLst/>
          </a:prstGeom>
        </p:spPr>
        <p:txBody>
          <a:bodyPr wrap="square" lIns="0" tIns="0" rIns="0" bIns="0" rtlCol="0" anchor="t">
            <a:spAutoFit/>
          </a:bodyPr>
          <a:lstStyle/>
          <a:p>
            <a:pPr algn="ctr">
              <a:lnSpc>
                <a:spcPts val="2520"/>
              </a:lnSpc>
            </a:pPr>
            <a:r>
              <a:rPr lang="ru-RU" i="1" dirty="0">
                <a:solidFill>
                  <a:srgbClr val="000000"/>
                </a:solidFill>
                <a:latin typeface="Open Sans"/>
              </a:rPr>
              <a:t>Рисунок</a:t>
            </a:r>
            <a:r>
              <a:rPr lang="en-US" i="1" dirty="0">
                <a:solidFill>
                  <a:srgbClr val="000000"/>
                </a:solidFill>
                <a:latin typeface="Open Sans"/>
              </a:rPr>
              <a:t> 15 - </a:t>
            </a:r>
            <a:r>
              <a:rPr lang="ru-RU" i="1" dirty="0">
                <a:solidFill>
                  <a:srgbClr val="000000"/>
                </a:solidFill>
                <a:latin typeface="Open Sans"/>
              </a:rPr>
              <a:t>Напряжение относительно</a:t>
            </a:r>
            <a:endParaRPr lang="en-US" i="1" dirty="0">
              <a:solidFill>
                <a:srgbClr val="000000"/>
              </a:solidFill>
              <a:latin typeface="Open Sans"/>
            </a:endParaRPr>
          </a:p>
          <a:p>
            <a:pPr algn="ctr">
              <a:lnSpc>
                <a:spcPts val="2520"/>
              </a:lnSpc>
            </a:pPr>
            <a:r>
              <a:rPr lang="ru-RU" i="1" dirty="0">
                <a:solidFill>
                  <a:srgbClr val="000000"/>
                </a:solidFill>
                <a:latin typeface="Open Sans"/>
              </a:rPr>
              <a:t> силы тока</a:t>
            </a:r>
            <a:endParaRPr lang="en-US" i="1" dirty="0">
              <a:solidFill>
                <a:srgbClr val="000000"/>
              </a:solidFill>
              <a:latin typeface="Open Sans"/>
            </a:endParaRPr>
          </a:p>
        </p:txBody>
      </p:sp>
      <p:grpSp>
        <p:nvGrpSpPr>
          <p:cNvPr id="12" name="Group 8">
            <a:extLst>
              <a:ext uri="{FF2B5EF4-FFF2-40B4-BE49-F238E27FC236}">
                <a16:creationId xmlns:a16="http://schemas.microsoft.com/office/drawing/2014/main" id="{AF94D57C-E62D-4212-9CC4-405D5DC72279}"/>
              </a:ext>
            </a:extLst>
          </p:cNvPr>
          <p:cNvGrpSpPr/>
          <p:nvPr/>
        </p:nvGrpSpPr>
        <p:grpSpPr>
          <a:xfrm>
            <a:off x="17259300" y="7970149"/>
            <a:ext cx="650497" cy="650497"/>
            <a:chOff x="0" y="0"/>
            <a:chExt cx="867330" cy="867330"/>
          </a:xfrm>
        </p:grpSpPr>
        <p:grpSp>
          <p:nvGrpSpPr>
            <p:cNvPr id="13" name="Group 9">
              <a:extLst>
                <a:ext uri="{FF2B5EF4-FFF2-40B4-BE49-F238E27FC236}">
                  <a16:creationId xmlns:a16="http://schemas.microsoft.com/office/drawing/2014/main" id="{44F49284-7279-4A59-ACDE-35C5E555675D}"/>
                </a:ext>
              </a:extLst>
            </p:cNvPr>
            <p:cNvGrpSpPr/>
            <p:nvPr/>
          </p:nvGrpSpPr>
          <p:grpSpPr>
            <a:xfrm>
              <a:off x="0" y="0"/>
              <a:ext cx="867330" cy="867330"/>
              <a:chOff x="0" y="0"/>
              <a:chExt cx="6350000" cy="6350000"/>
            </a:xfrm>
          </p:grpSpPr>
          <p:sp>
            <p:nvSpPr>
              <p:cNvPr id="15" name="Freeform 10">
                <a:extLst>
                  <a:ext uri="{FF2B5EF4-FFF2-40B4-BE49-F238E27FC236}">
                    <a16:creationId xmlns:a16="http://schemas.microsoft.com/office/drawing/2014/main" id="{CA48F990-3E89-42FC-9230-00FFBDF77E7B}"/>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5033B"/>
              </a:solidFill>
            </p:spPr>
          </p:sp>
        </p:grpSp>
        <p:sp>
          <p:nvSpPr>
            <p:cNvPr id="14" name="TextBox 11">
              <a:extLst>
                <a:ext uri="{FF2B5EF4-FFF2-40B4-BE49-F238E27FC236}">
                  <a16:creationId xmlns:a16="http://schemas.microsoft.com/office/drawing/2014/main" id="{794317BD-5B57-4608-ABB5-9FCA0FBB8BF5}"/>
                </a:ext>
              </a:extLst>
            </p:cNvPr>
            <p:cNvSpPr txBox="1"/>
            <p:nvPr/>
          </p:nvSpPr>
          <p:spPr>
            <a:xfrm>
              <a:off x="179663" y="201377"/>
              <a:ext cx="508002" cy="464572"/>
            </a:xfrm>
            <a:prstGeom prst="rect">
              <a:avLst/>
            </a:prstGeom>
          </p:spPr>
          <p:txBody>
            <a:bodyPr wrap="square" lIns="0" tIns="0" rIns="0" bIns="0" rtlCol="0" anchor="t">
              <a:spAutoFit/>
            </a:bodyPr>
            <a:lstStyle/>
            <a:p>
              <a:pPr algn="ctr">
                <a:lnSpc>
                  <a:spcPts val="2940"/>
                </a:lnSpc>
              </a:pPr>
              <a:r>
                <a:rPr lang="en-US" sz="2100" dirty="0">
                  <a:solidFill>
                    <a:srgbClr val="FFFFFF"/>
                  </a:solidFill>
                  <a:latin typeface="Open Sans Bold"/>
                </a:rPr>
                <a:t>18</a:t>
              </a:r>
            </a:p>
          </p:txBody>
        </p:sp>
      </p:grpSp>
    </p:spTree>
    <p:extLst>
      <p:ext uri="{BB962C8B-B14F-4D97-AF65-F5344CB8AC3E}">
        <p14:creationId xmlns:p14="http://schemas.microsoft.com/office/powerpoint/2010/main" val="1258704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srcRect l="11111" r="11111"/>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r="72136"/>
          <a:stretch>
            <a:fillRect/>
          </a:stretch>
        </p:blipFill>
        <p:spPr>
          <a:xfrm>
            <a:off x="4859347" y="1028700"/>
            <a:ext cx="1909243" cy="1289799"/>
          </a:xfrm>
          <a:prstGeom prst="rect">
            <a:avLst/>
          </a:prstGeom>
        </p:spPr>
      </p:pic>
      <p:pic>
        <p:nvPicPr>
          <p:cNvPr id="3" name="Picture 3"/>
          <p:cNvPicPr>
            <a:picLocks noChangeAspect="1"/>
          </p:cNvPicPr>
          <p:nvPr/>
        </p:nvPicPr>
        <p:blipFill>
          <a:blip r:embed="rId3"/>
          <a:srcRect l="31727" t="12369" b="43154"/>
          <a:stretch>
            <a:fillRect/>
          </a:stretch>
        </p:blipFill>
        <p:spPr>
          <a:xfrm>
            <a:off x="7145363" y="1288350"/>
            <a:ext cx="6283289" cy="770499"/>
          </a:xfrm>
          <a:prstGeom prst="rect">
            <a:avLst/>
          </a:prstGeom>
        </p:spPr>
      </p:pic>
      <p:sp>
        <p:nvSpPr>
          <p:cNvPr id="4" name="TextBox 4"/>
          <p:cNvSpPr txBox="1"/>
          <p:nvPr/>
        </p:nvSpPr>
        <p:spPr>
          <a:xfrm>
            <a:off x="1028700" y="4695557"/>
            <a:ext cx="16230600" cy="895886"/>
          </a:xfrm>
          <a:prstGeom prst="rect">
            <a:avLst/>
          </a:prstGeom>
        </p:spPr>
        <p:txBody>
          <a:bodyPr lIns="0" tIns="0" rIns="0" bIns="0" rtlCol="0" anchor="t">
            <a:spAutoFit/>
          </a:bodyPr>
          <a:lstStyle/>
          <a:p>
            <a:pPr algn="ctr">
              <a:lnSpc>
                <a:spcPts val="7839"/>
              </a:lnSpc>
              <a:spcBef>
                <a:spcPct val="0"/>
              </a:spcBef>
            </a:pPr>
            <a:r>
              <a:rPr lang="ru-RU" sz="4400" dirty="0">
                <a:solidFill>
                  <a:srgbClr val="FFFFFF"/>
                </a:solidFill>
                <a:latin typeface="Open Sans Bold"/>
              </a:rPr>
              <a:t>Модули, описывающие общение с пользователем</a:t>
            </a:r>
            <a:endParaRPr lang="en-US" sz="4400" dirty="0">
              <a:solidFill>
                <a:srgbClr val="FFFFFF"/>
              </a:solidFill>
              <a:latin typeface="Open Sans Bold"/>
            </a:endParaRPr>
          </a:p>
        </p:txBody>
      </p:sp>
      <p:pic>
        <p:nvPicPr>
          <p:cNvPr id="8" name="Picture 4">
            <a:extLst>
              <a:ext uri="{FF2B5EF4-FFF2-40B4-BE49-F238E27FC236}">
                <a16:creationId xmlns:a16="http://schemas.microsoft.com/office/drawing/2014/main" id="{B22BF315-9D0C-4B7A-9DA8-E08A59EF5523}"/>
              </a:ext>
            </a:extLst>
          </p:cNvPr>
          <p:cNvPicPr>
            <a:picLocks noChangeAspect="1"/>
          </p:cNvPicPr>
          <p:nvPr/>
        </p:nvPicPr>
        <p:blipFill>
          <a:blip r:embed="rId4"/>
          <a:srcRect/>
          <a:stretch>
            <a:fillRect/>
          </a:stretch>
        </p:blipFill>
        <p:spPr>
          <a:xfrm>
            <a:off x="15432867" y="8153164"/>
            <a:ext cx="2855133" cy="2133836"/>
          </a:xfrm>
          <a:prstGeom prst="rect">
            <a:avLst/>
          </a:prstGeom>
        </p:spPr>
      </p:pic>
      <p:grpSp>
        <p:nvGrpSpPr>
          <p:cNvPr id="6" name="Group 8">
            <a:extLst>
              <a:ext uri="{FF2B5EF4-FFF2-40B4-BE49-F238E27FC236}">
                <a16:creationId xmlns:a16="http://schemas.microsoft.com/office/drawing/2014/main" id="{7B4C66D5-0836-448A-BE75-F23D0BEF1DCD}"/>
              </a:ext>
            </a:extLst>
          </p:cNvPr>
          <p:cNvGrpSpPr/>
          <p:nvPr/>
        </p:nvGrpSpPr>
        <p:grpSpPr>
          <a:xfrm>
            <a:off x="17259300" y="7970149"/>
            <a:ext cx="650497" cy="650497"/>
            <a:chOff x="0" y="0"/>
            <a:chExt cx="867330" cy="867330"/>
          </a:xfrm>
        </p:grpSpPr>
        <p:grpSp>
          <p:nvGrpSpPr>
            <p:cNvPr id="7" name="Group 9">
              <a:extLst>
                <a:ext uri="{FF2B5EF4-FFF2-40B4-BE49-F238E27FC236}">
                  <a16:creationId xmlns:a16="http://schemas.microsoft.com/office/drawing/2014/main" id="{7338C01F-CACF-4118-B949-762A067B1AAC}"/>
                </a:ext>
              </a:extLst>
            </p:cNvPr>
            <p:cNvGrpSpPr/>
            <p:nvPr/>
          </p:nvGrpSpPr>
          <p:grpSpPr>
            <a:xfrm>
              <a:off x="0" y="0"/>
              <a:ext cx="867330" cy="867330"/>
              <a:chOff x="0" y="0"/>
              <a:chExt cx="6350000" cy="6350000"/>
            </a:xfrm>
          </p:grpSpPr>
          <p:sp>
            <p:nvSpPr>
              <p:cNvPr id="10" name="Freeform 10">
                <a:extLst>
                  <a:ext uri="{FF2B5EF4-FFF2-40B4-BE49-F238E27FC236}">
                    <a16:creationId xmlns:a16="http://schemas.microsoft.com/office/drawing/2014/main" id="{23E29FEC-5EEC-43D1-92C0-22D54A42FBE4}"/>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5033B"/>
              </a:solidFill>
            </p:spPr>
          </p:sp>
        </p:grpSp>
        <p:sp>
          <p:nvSpPr>
            <p:cNvPr id="9" name="TextBox 11">
              <a:extLst>
                <a:ext uri="{FF2B5EF4-FFF2-40B4-BE49-F238E27FC236}">
                  <a16:creationId xmlns:a16="http://schemas.microsoft.com/office/drawing/2014/main" id="{4AAECC30-F4C6-4CEB-8FE7-EECD6FD0AB6F}"/>
                </a:ext>
              </a:extLst>
            </p:cNvPr>
            <p:cNvSpPr txBox="1"/>
            <p:nvPr/>
          </p:nvSpPr>
          <p:spPr>
            <a:xfrm>
              <a:off x="179663" y="201377"/>
              <a:ext cx="508002" cy="464572"/>
            </a:xfrm>
            <a:prstGeom prst="rect">
              <a:avLst/>
            </a:prstGeom>
          </p:spPr>
          <p:txBody>
            <a:bodyPr wrap="square" lIns="0" tIns="0" rIns="0" bIns="0" rtlCol="0" anchor="t">
              <a:spAutoFit/>
            </a:bodyPr>
            <a:lstStyle/>
            <a:p>
              <a:pPr algn="ctr">
                <a:lnSpc>
                  <a:spcPts val="2940"/>
                </a:lnSpc>
              </a:pPr>
              <a:r>
                <a:rPr lang="en-US" sz="2100" dirty="0">
                  <a:solidFill>
                    <a:srgbClr val="FFFFFF"/>
                  </a:solidFill>
                  <a:latin typeface="Open Sans Bold"/>
                </a:rPr>
                <a:t>19</a:t>
              </a:r>
            </a:p>
          </p:txBody>
        </p:sp>
      </p:grpSp>
    </p:spTree>
    <p:extLst>
      <p:ext uri="{BB962C8B-B14F-4D97-AF65-F5344CB8AC3E}">
        <p14:creationId xmlns:p14="http://schemas.microsoft.com/office/powerpoint/2010/main" val="1862802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19855" b="26474"/>
          <a:stretch>
            <a:fillRect/>
          </a:stretch>
        </p:blipFill>
        <p:spPr>
          <a:xfrm>
            <a:off x="5482911" y="760717"/>
            <a:ext cx="11776389" cy="854102"/>
          </a:xfrm>
          <a:prstGeom prst="rect">
            <a:avLst/>
          </a:prstGeom>
        </p:spPr>
      </p:pic>
      <p:sp>
        <p:nvSpPr>
          <p:cNvPr id="3" name="TextBox 3"/>
          <p:cNvSpPr txBox="1"/>
          <p:nvPr/>
        </p:nvSpPr>
        <p:spPr>
          <a:xfrm>
            <a:off x="1066800" y="1967444"/>
            <a:ext cx="15049500" cy="6943119"/>
          </a:xfrm>
          <a:prstGeom prst="rect">
            <a:avLst/>
          </a:prstGeom>
        </p:spPr>
        <p:txBody>
          <a:bodyPr wrap="square" lIns="0" tIns="0" rIns="0" bIns="0" rtlCol="0" anchor="t">
            <a:spAutoFit/>
          </a:bodyPr>
          <a:lstStyle/>
          <a:p>
            <a:pPr marL="816610" lvl="1" indent="-514350">
              <a:lnSpc>
                <a:spcPts val="3919"/>
              </a:lnSpc>
              <a:buFont typeface="+mj-lt"/>
              <a:buAutoNum type="arabicPeriod"/>
            </a:pPr>
            <a:r>
              <a:rPr lang="en-US" sz="2000" b="1" dirty="0" err="1">
                <a:solidFill>
                  <a:srgbClr val="000000"/>
                </a:solidFill>
                <a:latin typeface="Open Sans"/>
              </a:rPr>
              <a:t>Что</a:t>
            </a:r>
            <a:r>
              <a:rPr lang="en-US" sz="2000" b="1" dirty="0">
                <a:solidFill>
                  <a:srgbClr val="000000"/>
                </a:solidFill>
                <a:latin typeface="Open Sans"/>
              </a:rPr>
              <a:t> </a:t>
            </a:r>
            <a:r>
              <a:rPr lang="en-US" sz="2000" b="1" dirty="0" err="1">
                <a:solidFill>
                  <a:srgbClr val="000000"/>
                </a:solidFill>
                <a:latin typeface="Open Sans"/>
              </a:rPr>
              <a:t>такое</a:t>
            </a:r>
            <a:r>
              <a:rPr lang="en-US" sz="2000" b="1" dirty="0">
                <a:solidFill>
                  <a:srgbClr val="000000"/>
                </a:solidFill>
                <a:latin typeface="Open Sans"/>
              </a:rPr>
              <a:t> </a:t>
            </a:r>
            <a:r>
              <a:rPr lang="en-US" sz="2000" b="1" dirty="0" err="1">
                <a:solidFill>
                  <a:srgbClr val="000000"/>
                </a:solidFill>
                <a:latin typeface="Open Sans"/>
              </a:rPr>
              <a:t>потенциостат</a:t>
            </a:r>
            <a:r>
              <a:rPr lang="en-US" sz="2000" b="1" dirty="0">
                <a:solidFill>
                  <a:srgbClr val="000000"/>
                </a:solidFill>
                <a:latin typeface="Open Sans"/>
              </a:rPr>
              <a:t>?</a:t>
            </a:r>
          </a:p>
          <a:p>
            <a:pPr marL="816610" lvl="1" indent="-514350">
              <a:lnSpc>
                <a:spcPts val="3919"/>
              </a:lnSpc>
              <a:buFont typeface="+mj-lt"/>
              <a:buAutoNum type="arabicPeriod"/>
            </a:pPr>
            <a:r>
              <a:rPr lang="en-US" sz="2000" b="1" dirty="0" err="1">
                <a:solidFill>
                  <a:srgbClr val="000000"/>
                </a:solidFill>
                <a:latin typeface="Open Sans"/>
              </a:rPr>
              <a:t>Схема</a:t>
            </a:r>
            <a:r>
              <a:rPr lang="en-US" sz="2000" b="1" dirty="0">
                <a:solidFill>
                  <a:srgbClr val="000000"/>
                </a:solidFill>
                <a:latin typeface="Open Sans"/>
              </a:rPr>
              <a:t> </a:t>
            </a:r>
            <a:r>
              <a:rPr lang="en-US" sz="2000" b="1" dirty="0" err="1">
                <a:solidFill>
                  <a:srgbClr val="000000"/>
                </a:solidFill>
                <a:latin typeface="Open Sans"/>
              </a:rPr>
              <a:t>потенциостата</a:t>
            </a:r>
            <a:r>
              <a:rPr lang="en-US" sz="2000" b="1" dirty="0">
                <a:solidFill>
                  <a:srgbClr val="000000"/>
                </a:solidFill>
                <a:latin typeface="Open Sans"/>
              </a:rPr>
              <a:t>;</a:t>
            </a:r>
          </a:p>
          <a:p>
            <a:pPr marL="816610" lvl="1" indent="-514350">
              <a:lnSpc>
                <a:spcPts val="3919"/>
              </a:lnSpc>
              <a:buFont typeface="+mj-lt"/>
              <a:buAutoNum type="arabicPeriod"/>
            </a:pPr>
            <a:r>
              <a:rPr lang="en-US" sz="2000" b="1" dirty="0" err="1">
                <a:solidFill>
                  <a:srgbClr val="000000"/>
                </a:solidFill>
                <a:latin typeface="Open Sans"/>
              </a:rPr>
              <a:t>Функционал</a:t>
            </a:r>
            <a:r>
              <a:rPr lang="en-US" sz="2000" b="1" dirty="0">
                <a:solidFill>
                  <a:srgbClr val="000000"/>
                </a:solidFill>
                <a:latin typeface="Open Sans"/>
              </a:rPr>
              <a:t> </a:t>
            </a:r>
            <a:r>
              <a:rPr lang="en-US" sz="2000" b="1" dirty="0" err="1">
                <a:solidFill>
                  <a:srgbClr val="000000"/>
                </a:solidFill>
                <a:latin typeface="Open Sans"/>
              </a:rPr>
              <a:t>прошивки</a:t>
            </a:r>
            <a:r>
              <a:rPr lang="en-US" sz="2000" b="1" dirty="0">
                <a:solidFill>
                  <a:srgbClr val="000000"/>
                </a:solidFill>
                <a:latin typeface="Open Sans"/>
              </a:rPr>
              <a:t>;</a:t>
            </a:r>
          </a:p>
          <a:p>
            <a:pPr marL="816610" lvl="1" indent="-514350">
              <a:lnSpc>
                <a:spcPts val="3919"/>
              </a:lnSpc>
              <a:buFont typeface="+mj-lt"/>
              <a:buAutoNum type="arabicPeriod"/>
            </a:pPr>
            <a:r>
              <a:rPr lang="en-US" sz="2000" b="1" dirty="0" err="1">
                <a:solidFill>
                  <a:srgbClr val="000000"/>
                </a:solidFill>
                <a:latin typeface="Open Sans"/>
              </a:rPr>
              <a:t>Составные</a:t>
            </a:r>
            <a:r>
              <a:rPr lang="en-US" sz="2000" b="1" dirty="0">
                <a:solidFill>
                  <a:srgbClr val="000000"/>
                </a:solidFill>
                <a:latin typeface="Open Sans"/>
              </a:rPr>
              <a:t> </a:t>
            </a:r>
            <a:r>
              <a:rPr lang="en-US" sz="2000" b="1" dirty="0" err="1">
                <a:solidFill>
                  <a:srgbClr val="000000"/>
                </a:solidFill>
                <a:latin typeface="Open Sans"/>
              </a:rPr>
              <a:t>части</a:t>
            </a:r>
            <a:r>
              <a:rPr lang="en-US" sz="2000" b="1" dirty="0">
                <a:solidFill>
                  <a:srgbClr val="000000"/>
                </a:solidFill>
                <a:latin typeface="Open Sans"/>
              </a:rPr>
              <a:t> </a:t>
            </a:r>
            <a:r>
              <a:rPr lang="en-US" sz="2000" b="1" dirty="0" err="1">
                <a:solidFill>
                  <a:srgbClr val="000000"/>
                </a:solidFill>
                <a:latin typeface="Open Sans"/>
              </a:rPr>
              <a:t>прошивки</a:t>
            </a:r>
            <a:r>
              <a:rPr lang="en-US" sz="2000" b="1" dirty="0">
                <a:solidFill>
                  <a:srgbClr val="000000"/>
                </a:solidFill>
                <a:latin typeface="Open Sans"/>
              </a:rPr>
              <a:t>;</a:t>
            </a:r>
          </a:p>
          <a:p>
            <a:pPr marL="1273809" lvl="2" indent="-514350">
              <a:lnSpc>
                <a:spcPts val="3919"/>
              </a:lnSpc>
              <a:buFont typeface="Arial" panose="020B0604020202020204" pitchFamily="34" charset="0"/>
              <a:buChar char="•"/>
            </a:pPr>
            <a:r>
              <a:rPr lang="en-US" sz="2000" dirty="0" err="1">
                <a:solidFill>
                  <a:srgbClr val="000000"/>
                </a:solidFill>
                <a:latin typeface="Open Sans"/>
              </a:rPr>
              <a:t>Модули</a:t>
            </a:r>
            <a:r>
              <a:rPr lang="en-US" sz="2000" dirty="0">
                <a:solidFill>
                  <a:srgbClr val="000000"/>
                </a:solidFill>
                <a:latin typeface="Open Sans"/>
              </a:rPr>
              <a:t>, </a:t>
            </a:r>
            <a:r>
              <a:rPr lang="en-US" sz="2000" dirty="0" err="1">
                <a:solidFill>
                  <a:srgbClr val="000000"/>
                </a:solidFill>
                <a:latin typeface="Open Sans"/>
              </a:rPr>
              <a:t>описывающие</a:t>
            </a:r>
            <a:r>
              <a:rPr lang="en-US" sz="2000" dirty="0">
                <a:solidFill>
                  <a:srgbClr val="000000"/>
                </a:solidFill>
                <a:latin typeface="Open Sans"/>
              </a:rPr>
              <a:t> </a:t>
            </a:r>
            <a:r>
              <a:rPr lang="en-US" sz="2000" dirty="0" err="1">
                <a:solidFill>
                  <a:srgbClr val="000000"/>
                </a:solidFill>
                <a:latin typeface="Open Sans"/>
              </a:rPr>
              <a:t>тесты</a:t>
            </a:r>
            <a:r>
              <a:rPr lang="en-US" sz="2000" dirty="0">
                <a:solidFill>
                  <a:srgbClr val="000000"/>
                </a:solidFill>
                <a:latin typeface="Open Sans"/>
              </a:rPr>
              <a:t>, test;</a:t>
            </a:r>
          </a:p>
          <a:p>
            <a:pPr marL="1273810" lvl="2" indent="-514350">
              <a:lnSpc>
                <a:spcPts val="3919"/>
              </a:lnSpc>
              <a:buFont typeface="Arial" panose="020B0604020202020204" pitchFamily="34" charset="0"/>
              <a:buChar char="•"/>
            </a:pPr>
            <a:r>
              <a:rPr lang="en-US" sz="2000" dirty="0" err="1">
                <a:solidFill>
                  <a:srgbClr val="000000"/>
                </a:solidFill>
                <a:latin typeface="Open Sans"/>
              </a:rPr>
              <a:t>Модули</a:t>
            </a:r>
            <a:r>
              <a:rPr lang="en-US" sz="2000" dirty="0">
                <a:solidFill>
                  <a:srgbClr val="000000"/>
                </a:solidFill>
                <a:latin typeface="Open Sans"/>
              </a:rPr>
              <a:t>, </a:t>
            </a:r>
            <a:r>
              <a:rPr lang="en-US" sz="2000" dirty="0" err="1">
                <a:solidFill>
                  <a:srgbClr val="000000"/>
                </a:solidFill>
                <a:latin typeface="Open Sans"/>
              </a:rPr>
              <a:t>описывающие</a:t>
            </a:r>
            <a:r>
              <a:rPr lang="en-US" sz="2000" dirty="0">
                <a:solidFill>
                  <a:srgbClr val="000000"/>
                </a:solidFill>
                <a:latin typeface="Open Sans"/>
              </a:rPr>
              <a:t> </a:t>
            </a:r>
            <a:r>
              <a:rPr lang="en-US" sz="2000" dirty="0" err="1">
                <a:solidFill>
                  <a:srgbClr val="000000"/>
                </a:solidFill>
                <a:latin typeface="Open Sans"/>
              </a:rPr>
              <a:t>общение</a:t>
            </a:r>
            <a:r>
              <a:rPr lang="en-US" sz="2000" dirty="0">
                <a:solidFill>
                  <a:srgbClr val="000000"/>
                </a:solidFill>
                <a:latin typeface="Open Sans"/>
              </a:rPr>
              <a:t> с </a:t>
            </a:r>
            <a:r>
              <a:rPr lang="ru-RU" sz="2000" dirty="0">
                <a:solidFill>
                  <a:srgbClr val="000000"/>
                </a:solidFill>
                <a:latin typeface="Open Sans"/>
              </a:rPr>
              <a:t>пользователем</a:t>
            </a:r>
            <a:r>
              <a:rPr lang="en-US" sz="2000" dirty="0">
                <a:solidFill>
                  <a:srgbClr val="000000"/>
                </a:solidFill>
                <a:latin typeface="Open Sans"/>
              </a:rPr>
              <a:t>;</a:t>
            </a:r>
            <a:endParaRPr lang="ru-RU" sz="2000" dirty="0">
              <a:solidFill>
                <a:srgbClr val="000000"/>
              </a:solidFill>
              <a:latin typeface="Open Sans"/>
            </a:endParaRPr>
          </a:p>
          <a:p>
            <a:pPr marL="1273810" lvl="2" indent="-514350">
              <a:lnSpc>
                <a:spcPts val="3919"/>
              </a:lnSpc>
              <a:buFont typeface="Arial" panose="020B0604020202020204" pitchFamily="34" charset="0"/>
              <a:buChar char="•"/>
            </a:pPr>
            <a:r>
              <a:rPr lang="ru-RU" sz="2000" dirty="0">
                <a:solidFill>
                  <a:srgbClr val="000000"/>
                </a:solidFill>
                <a:latin typeface="Open Sans"/>
              </a:rPr>
              <a:t>Константы, описывающие состояние электросхем и электродов </a:t>
            </a:r>
            <a:r>
              <a:rPr lang="ru-RU" sz="2000" dirty="0" err="1">
                <a:solidFill>
                  <a:srgbClr val="000000"/>
                </a:solidFill>
                <a:latin typeface="Open Sans"/>
              </a:rPr>
              <a:t>потенциостата</a:t>
            </a:r>
            <a:r>
              <a:rPr lang="ru-RU" sz="2000" dirty="0">
                <a:solidFill>
                  <a:srgbClr val="000000"/>
                </a:solidFill>
                <a:latin typeface="Open Sans"/>
              </a:rPr>
              <a:t> - </a:t>
            </a:r>
            <a:r>
              <a:rPr lang="ru-RU" sz="2000" dirty="0" err="1">
                <a:solidFill>
                  <a:srgbClr val="000000"/>
                </a:solidFill>
                <a:latin typeface="Open Sans"/>
              </a:rPr>
              <a:t>constant</a:t>
            </a:r>
            <a:r>
              <a:rPr lang="ru-RU" sz="2000" dirty="0">
                <a:solidFill>
                  <a:srgbClr val="000000"/>
                </a:solidFill>
                <a:latin typeface="Open Sans"/>
              </a:rPr>
              <a:t> </a:t>
            </a:r>
            <a:r>
              <a:rPr lang="ru-RU" sz="2000" dirty="0" err="1">
                <a:solidFill>
                  <a:srgbClr val="000000"/>
                </a:solidFill>
                <a:latin typeface="Open Sans"/>
              </a:rPr>
              <a:t>and</a:t>
            </a:r>
            <a:r>
              <a:rPr lang="ru-RU" sz="2000" dirty="0">
                <a:solidFill>
                  <a:srgbClr val="000000"/>
                </a:solidFill>
                <a:latin typeface="Open Sans"/>
              </a:rPr>
              <a:t> </a:t>
            </a:r>
            <a:r>
              <a:rPr lang="ru-RU" sz="2000" dirty="0" err="1">
                <a:solidFill>
                  <a:srgbClr val="000000"/>
                </a:solidFill>
                <a:latin typeface="Open Sans"/>
              </a:rPr>
              <a:t>pin</a:t>
            </a:r>
            <a:r>
              <a:rPr lang="ru-RU" sz="2000" dirty="0">
                <a:solidFill>
                  <a:srgbClr val="000000"/>
                </a:solidFill>
                <a:latin typeface="Open Sans"/>
              </a:rPr>
              <a:t> </a:t>
            </a:r>
            <a:r>
              <a:rPr lang="ru-RU" sz="2000" dirty="0" err="1">
                <a:solidFill>
                  <a:srgbClr val="000000"/>
                </a:solidFill>
                <a:latin typeface="Open Sans"/>
              </a:rPr>
              <a:t>map</a:t>
            </a:r>
            <a:r>
              <a:rPr lang="ru-RU" sz="2000" dirty="0">
                <a:solidFill>
                  <a:srgbClr val="000000"/>
                </a:solidFill>
                <a:latin typeface="Open Sans"/>
              </a:rPr>
              <a:t>;</a:t>
            </a:r>
          </a:p>
          <a:p>
            <a:pPr marL="1273810" lvl="2" indent="-514350">
              <a:lnSpc>
                <a:spcPts val="3919"/>
              </a:lnSpc>
              <a:buFont typeface="Arial" panose="020B0604020202020204" pitchFamily="34" charset="0"/>
              <a:buChar char="•"/>
            </a:pPr>
            <a:r>
              <a:rPr lang="ru-RU" sz="2000" dirty="0">
                <a:solidFill>
                  <a:srgbClr val="000000"/>
                </a:solidFill>
                <a:latin typeface="Open Sans"/>
              </a:rPr>
              <a:t>Аналоговая подсистема;</a:t>
            </a:r>
          </a:p>
          <a:p>
            <a:pPr marL="1273810" lvl="2" indent="-514350">
              <a:lnSpc>
                <a:spcPts val="3919"/>
              </a:lnSpc>
              <a:buFont typeface="Arial" panose="020B0604020202020204" pitchFamily="34" charset="0"/>
              <a:buChar char="•"/>
            </a:pPr>
            <a:r>
              <a:rPr lang="ru-RU" sz="2000" dirty="0">
                <a:solidFill>
                  <a:srgbClr val="000000"/>
                </a:solidFill>
                <a:latin typeface="Open Sans"/>
              </a:rPr>
              <a:t>Инициализация системы;</a:t>
            </a:r>
          </a:p>
          <a:p>
            <a:pPr marL="1273810" lvl="2" indent="-514350">
              <a:lnSpc>
                <a:spcPts val="3919"/>
              </a:lnSpc>
              <a:buFont typeface="Arial" panose="020B0604020202020204" pitchFamily="34" charset="0"/>
              <a:buChar char="•"/>
            </a:pPr>
            <a:r>
              <a:rPr lang="ru-RU" sz="2000" dirty="0">
                <a:solidFill>
                  <a:srgbClr val="000000"/>
                </a:solidFill>
                <a:latin typeface="Open Sans"/>
              </a:rPr>
              <a:t>Мультиплексор;</a:t>
            </a:r>
          </a:p>
          <a:p>
            <a:pPr marL="1273810" lvl="2" indent="-514350">
              <a:lnSpc>
                <a:spcPts val="3919"/>
              </a:lnSpc>
              <a:buFont typeface="Arial" panose="020B0604020202020204" pitchFamily="34" charset="0"/>
              <a:buChar char="•"/>
            </a:pPr>
            <a:r>
              <a:rPr lang="ru-RU" sz="2000" dirty="0">
                <a:solidFill>
                  <a:srgbClr val="000000"/>
                </a:solidFill>
                <a:latin typeface="Open Sans"/>
              </a:rPr>
              <a:t>Фильтр нижних частот;</a:t>
            </a:r>
          </a:p>
          <a:p>
            <a:pPr marL="1273810" lvl="2" indent="-514350">
              <a:lnSpc>
                <a:spcPts val="3919"/>
              </a:lnSpc>
              <a:buFont typeface="Arial" panose="020B0604020202020204" pitchFamily="34" charset="0"/>
              <a:buChar char="•"/>
            </a:pPr>
            <a:r>
              <a:rPr lang="ru-RU" sz="2000" dirty="0">
                <a:solidFill>
                  <a:srgbClr val="000000"/>
                </a:solidFill>
                <a:latin typeface="Open Sans"/>
              </a:rPr>
              <a:t>Строковая презентации коэффициентов усиления;</a:t>
            </a:r>
          </a:p>
          <a:p>
            <a:pPr marL="1273810" lvl="2" indent="-514350">
              <a:lnSpc>
                <a:spcPts val="3919"/>
              </a:lnSpc>
              <a:buFont typeface="Arial" panose="020B0604020202020204" pitchFamily="34" charset="0"/>
              <a:buChar char="•"/>
            </a:pPr>
            <a:r>
              <a:rPr lang="ru-RU" sz="2000" dirty="0">
                <a:solidFill>
                  <a:srgbClr val="000000"/>
                </a:solidFill>
                <a:latin typeface="Open Sans"/>
              </a:rPr>
              <a:t>Установление </a:t>
            </a:r>
            <a:r>
              <a:rPr lang="az-Latn-AZ" sz="2000" dirty="0">
                <a:solidFill>
                  <a:srgbClr val="000000"/>
                </a:solidFill>
                <a:latin typeface="Open Sans"/>
              </a:rPr>
              <a:t>id </a:t>
            </a:r>
            <a:r>
              <a:rPr lang="ru-RU" sz="2000" dirty="0">
                <a:solidFill>
                  <a:srgbClr val="000000"/>
                </a:solidFill>
                <a:latin typeface="Open Sans"/>
              </a:rPr>
              <a:t>девайса;</a:t>
            </a:r>
          </a:p>
          <a:p>
            <a:pPr marL="816610" lvl="1" indent="-514350">
              <a:lnSpc>
                <a:spcPts val="3919"/>
              </a:lnSpc>
              <a:buFont typeface="+mj-lt"/>
              <a:buAutoNum type="arabicPeriod"/>
            </a:pPr>
            <a:r>
              <a:rPr lang="ru-RU" sz="2000" b="1" dirty="0">
                <a:solidFill>
                  <a:srgbClr val="000000"/>
                </a:solidFill>
                <a:latin typeface="Open Sans"/>
              </a:rPr>
              <a:t>Принципы написания кода прошивки</a:t>
            </a:r>
          </a:p>
        </p:txBody>
      </p:sp>
      <p:pic>
        <p:nvPicPr>
          <p:cNvPr id="4" name="Picture 4"/>
          <p:cNvPicPr>
            <a:picLocks noChangeAspect="1"/>
          </p:cNvPicPr>
          <p:nvPr/>
        </p:nvPicPr>
        <p:blipFill>
          <a:blip r:embed="rId3"/>
          <a:srcRect/>
          <a:stretch>
            <a:fillRect/>
          </a:stretch>
        </p:blipFill>
        <p:spPr>
          <a:xfrm>
            <a:off x="15432867" y="8153164"/>
            <a:ext cx="2855133" cy="2133836"/>
          </a:xfrm>
          <a:prstGeom prst="rect">
            <a:avLst/>
          </a:prstGeom>
        </p:spPr>
      </p:pic>
      <p:sp>
        <p:nvSpPr>
          <p:cNvPr id="5" name="TextBox 5"/>
          <p:cNvSpPr txBox="1"/>
          <p:nvPr/>
        </p:nvSpPr>
        <p:spPr>
          <a:xfrm>
            <a:off x="1028700" y="990600"/>
            <a:ext cx="3756124" cy="356235"/>
          </a:xfrm>
          <a:prstGeom prst="rect">
            <a:avLst/>
          </a:prstGeom>
        </p:spPr>
        <p:txBody>
          <a:bodyPr lIns="0" tIns="0" rIns="0" bIns="0" rtlCol="0" anchor="t">
            <a:spAutoFit/>
          </a:bodyPr>
          <a:lstStyle/>
          <a:p>
            <a:pPr>
              <a:lnSpc>
                <a:spcPts val="2940"/>
              </a:lnSpc>
            </a:pPr>
            <a:r>
              <a:rPr lang="en-US" sz="2100" dirty="0" err="1">
                <a:solidFill>
                  <a:srgbClr val="F5033B"/>
                </a:solidFill>
                <a:latin typeface="Open Sans Bold"/>
              </a:rPr>
              <a:t>Содержание</a:t>
            </a:r>
            <a:r>
              <a:rPr lang="en-US" sz="2100" dirty="0">
                <a:solidFill>
                  <a:srgbClr val="F5033B"/>
                </a:solidFill>
                <a:latin typeface="Open Sans Bold"/>
              </a:rPr>
              <a:t> </a:t>
            </a:r>
            <a:r>
              <a:rPr lang="en-US" sz="2100" dirty="0" err="1">
                <a:solidFill>
                  <a:srgbClr val="F5033B"/>
                </a:solidFill>
                <a:latin typeface="Open Sans Bold"/>
              </a:rPr>
              <a:t>презентации</a:t>
            </a:r>
            <a:r>
              <a:rPr lang="en-US" sz="2100" dirty="0">
                <a:solidFill>
                  <a:srgbClr val="F5033B"/>
                </a:solidFill>
                <a:latin typeface="Open Sans Bold"/>
              </a:rPr>
              <a:t> </a:t>
            </a:r>
          </a:p>
        </p:txBody>
      </p:sp>
      <p:grpSp>
        <p:nvGrpSpPr>
          <p:cNvPr id="10" name="Group 13">
            <a:extLst>
              <a:ext uri="{FF2B5EF4-FFF2-40B4-BE49-F238E27FC236}">
                <a16:creationId xmlns:a16="http://schemas.microsoft.com/office/drawing/2014/main" id="{25556761-6790-4DB5-9F0D-3965E3E7A96C}"/>
              </a:ext>
            </a:extLst>
          </p:cNvPr>
          <p:cNvGrpSpPr/>
          <p:nvPr/>
        </p:nvGrpSpPr>
        <p:grpSpPr>
          <a:xfrm>
            <a:off x="17259300" y="7970149"/>
            <a:ext cx="650497" cy="650497"/>
            <a:chOff x="0" y="0"/>
            <a:chExt cx="867330" cy="867330"/>
          </a:xfrm>
        </p:grpSpPr>
        <p:grpSp>
          <p:nvGrpSpPr>
            <p:cNvPr id="11" name="Group 14">
              <a:extLst>
                <a:ext uri="{FF2B5EF4-FFF2-40B4-BE49-F238E27FC236}">
                  <a16:creationId xmlns:a16="http://schemas.microsoft.com/office/drawing/2014/main" id="{08420162-7EEE-454F-8078-5F167416C4F6}"/>
                </a:ext>
              </a:extLst>
            </p:cNvPr>
            <p:cNvGrpSpPr/>
            <p:nvPr/>
          </p:nvGrpSpPr>
          <p:grpSpPr>
            <a:xfrm>
              <a:off x="0" y="0"/>
              <a:ext cx="867330" cy="867330"/>
              <a:chOff x="0" y="0"/>
              <a:chExt cx="6350000" cy="6350000"/>
            </a:xfrm>
          </p:grpSpPr>
          <p:sp>
            <p:nvSpPr>
              <p:cNvPr id="13" name="Freeform 15">
                <a:extLst>
                  <a:ext uri="{FF2B5EF4-FFF2-40B4-BE49-F238E27FC236}">
                    <a16:creationId xmlns:a16="http://schemas.microsoft.com/office/drawing/2014/main" id="{788DDCD4-2719-42ED-BC9D-457F0D6007B4}"/>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5033B"/>
              </a:solidFill>
            </p:spPr>
          </p:sp>
        </p:grpSp>
        <p:sp>
          <p:nvSpPr>
            <p:cNvPr id="12" name="TextBox 16">
              <a:extLst>
                <a:ext uri="{FF2B5EF4-FFF2-40B4-BE49-F238E27FC236}">
                  <a16:creationId xmlns:a16="http://schemas.microsoft.com/office/drawing/2014/main" id="{CF52EFC7-DE03-456A-8676-AC824B1BF19E}"/>
                </a:ext>
              </a:extLst>
            </p:cNvPr>
            <p:cNvSpPr txBox="1"/>
            <p:nvPr/>
          </p:nvSpPr>
          <p:spPr>
            <a:xfrm>
              <a:off x="312110" y="183475"/>
              <a:ext cx="243109" cy="462280"/>
            </a:xfrm>
            <a:prstGeom prst="rect">
              <a:avLst/>
            </a:prstGeom>
          </p:spPr>
          <p:txBody>
            <a:bodyPr lIns="0" tIns="0" rIns="0" bIns="0" rtlCol="0" anchor="t">
              <a:spAutoFit/>
            </a:bodyPr>
            <a:lstStyle/>
            <a:p>
              <a:pPr>
                <a:lnSpc>
                  <a:spcPts val="2940"/>
                </a:lnSpc>
              </a:pPr>
              <a:r>
                <a:rPr lang="ru-RU" sz="2100" dirty="0">
                  <a:solidFill>
                    <a:srgbClr val="FFFFFF"/>
                  </a:solidFill>
                  <a:latin typeface="Open Sans Bold"/>
                </a:rPr>
                <a:t>2</a:t>
              </a:r>
              <a:endParaRPr lang="en-US" sz="2100" dirty="0">
                <a:solidFill>
                  <a:srgbClr val="FFFFFF"/>
                </a:solidFill>
                <a:latin typeface="Open Sans Bold"/>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19855" b="26474"/>
          <a:stretch>
            <a:fillRect/>
          </a:stretch>
        </p:blipFill>
        <p:spPr>
          <a:xfrm>
            <a:off x="5482911" y="947738"/>
            <a:ext cx="11776389" cy="854102"/>
          </a:xfrm>
          <a:prstGeom prst="rect">
            <a:avLst/>
          </a:prstGeom>
        </p:spPr>
      </p:pic>
      <p:grpSp>
        <p:nvGrpSpPr>
          <p:cNvPr id="3" name="Group 3"/>
          <p:cNvGrpSpPr/>
          <p:nvPr/>
        </p:nvGrpSpPr>
        <p:grpSpPr>
          <a:xfrm>
            <a:off x="1028700" y="2184061"/>
            <a:ext cx="6657016" cy="7446299"/>
            <a:chOff x="0" y="0"/>
            <a:chExt cx="3348780" cy="3745825"/>
          </a:xfrm>
        </p:grpSpPr>
        <p:sp>
          <p:nvSpPr>
            <p:cNvPr id="4" name="Freeform 4"/>
            <p:cNvSpPr/>
            <p:nvPr/>
          </p:nvSpPr>
          <p:spPr>
            <a:xfrm>
              <a:off x="0" y="0"/>
              <a:ext cx="3348780" cy="3745825"/>
            </a:xfrm>
            <a:custGeom>
              <a:avLst/>
              <a:gdLst/>
              <a:ahLst/>
              <a:cxnLst/>
              <a:rect l="l" t="t" r="r" b="b"/>
              <a:pathLst>
                <a:path w="3348780" h="3745825">
                  <a:moveTo>
                    <a:pt x="3224320" y="3745825"/>
                  </a:moveTo>
                  <a:lnTo>
                    <a:pt x="124460" y="3745825"/>
                  </a:lnTo>
                  <a:cubicBezTo>
                    <a:pt x="55880" y="3745825"/>
                    <a:pt x="0" y="3689945"/>
                    <a:pt x="0" y="3621365"/>
                  </a:cubicBezTo>
                  <a:lnTo>
                    <a:pt x="0" y="124460"/>
                  </a:lnTo>
                  <a:cubicBezTo>
                    <a:pt x="0" y="55880"/>
                    <a:pt x="55880" y="0"/>
                    <a:pt x="124460" y="0"/>
                  </a:cubicBezTo>
                  <a:lnTo>
                    <a:pt x="3224320" y="0"/>
                  </a:lnTo>
                  <a:cubicBezTo>
                    <a:pt x="3292900" y="0"/>
                    <a:pt x="3348780" y="55880"/>
                    <a:pt x="3348780" y="124460"/>
                  </a:cubicBezTo>
                  <a:lnTo>
                    <a:pt x="3348780" y="3621365"/>
                  </a:lnTo>
                  <a:cubicBezTo>
                    <a:pt x="3348780" y="3689945"/>
                    <a:pt x="3292900" y="3745825"/>
                    <a:pt x="3224320" y="3745825"/>
                  </a:cubicBezTo>
                  <a:close/>
                </a:path>
              </a:pathLst>
            </a:custGeom>
            <a:solidFill>
              <a:srgbClr val="F0F8FF"/>
            </a:solidFill>
          </p:spPr>
        </p:sp>
      </p:grpSp>
      <p:sp>
        <p:nvSpPr>
          <p:cNvPr id="5" name="TextBox 5"/>
          <p:cNvSpPr txBox="1"/>
          <p:nvPr/>
        </p:nvSpPr>
        <p:spPr>
          <a:xfrm>
            <a:off x="1028700" y="991883"/>
            <a:ext cx="4454211" cy="727710"/>
          </a:xfrm>
          <a:prstGeom prst="rect">
            <a:avLst/>
          </a:prstGeom>
        </p:spPr>
        <p:txBody>
          <a:bodyPr lIns="0" tIns="0" rIns="0" bIns="0" rtlCol="0" anchor="t">
            <a:spAutoFit/>
          </a:bodyPr>
          <a:lstStyle/>
          <a:p>
            <a:pPr>
              <a:lnSpc>
                <a:spcPts val="2940"/>
              </a:lnSpc>
            </a:pPr>
            <a:r>
              <a:rPr lang="en-US" sz="2100">
                <a:solidFill>
                  <a:srgbClr val="F5033B"/>
                </a:solidFill>
                <a:latin typeface="Open Sans Bold"/>
              </a:rPr>
              <a:t>Модули, описывающие общение с пользователем</a:t>
            </a:r>
          </a:p>
        </p:txBody>
      </p:sp>
      <p:sp>
        <p:nvSpPr>
          <p:cNvPr id="6" name="TextBox 6"/>
          <p:cNvSpPr txBox="1"/>
          <p:nvPr/>
        </p:nvSpPr>
        <p:spPr>
          <a:xfrm>
            <a:off x="1490911" y="2552505"/>
            <a:ext cx="5732594" cy="6671310"/>
          </a:xfrm>
          <a:prstGeom prst="rect">
            <a:avLst/>
          </a:prstGeom>
        </p:spPr>
        <p:txBody>
          <a:bodyPr lIns="0" tIns="0" rIns="0" bIns="0" rtlCol="0" anchor="t">
            <a:spAutoFit/>
          </a:bodyPr>
          <a:lstStyle/>
          <a:p>
            <a:pPr>
              <a:lnSpc>
                <a:spcPts val="2940"/>
              </a:lnSpc>
            </a:pPr>
            <a:r>
              <a:rPr lang="en-US" sz="2100">
                <a:solidFill>
                  <a:srgbClr val="000000"/>
                </a:solidFill>
                <a:latin typeface="Open Sans Bold"/>
              </a:rPr>
              <a:t>ps_command_table</a:t>
            </a:r>
            <a:r>
              <a:rPr lang="en-US" sz="2100">
                <a:solidFill>
                  <a:srgbClr val="000000"/>
                </a:solidFill>
                <a:latin typeface="Open Sans"/>
              </a:rPr>
              <a:t> – реализация командной строки</a:t>
            </a:r>
          </a:p>
          <a:p>
            <a:pPr>
              <a:lnSpc>
                <a:spcPts val="2940"/>
              </a:lnSpc>
            </a:pPr>
            <a:endParaRPr lang="en-US" sz="2100">
              <a:solidFill>
                <a:srgbClr val="000000"/>
              </a:solidFill>
              <a:latin typeface="Open Sans"/>
            </a:endParaRPr>
          </a:p>
          <a:p>
            <a:pPr>
              <a:lnSpc>
                <a:spcPts val="2940"/>
              </a:lnSpc>
            </a:pPr>
            <a:r>
              <a:rPr lang="en-US" sz="2100">
                <a:solidFill>
                  <a:srgbClr val="000000"/>
                </a:solidFill>
                <a:latin typeface="Open Sans Bold"/>
              </a:rPr>
              <a:t>Методы:</a:t>
            </a:r>
          </a:p>
          <a:p>
            <a:pPr>
              <a:lnSpc>
                <a:spcPts val="2940"/>
              </a:lnSpc>
            </a:pPr>
            <a:endParaRPr lang="en-US" sz="2100">
              <a:solidFill>
                <a:srgbClr val="000000"/>
              </a:solidFill>
              <a:latin typeface="Open Sans Bold"/>
            </a:endParaRPr>
          </a:p>
          <a:p>
            <a:pPr marL="453390" lvl="1" indent="-226695">
              <a:lnSpc>
                <a:spcPts val="2940"/>
              </a:lnSpc>
              <a:buFont typeface="Arial"/>
              <a:buChar char="•"/>
            </a:pPr>
            <a:r>
              <a:rPr lang="en-US" sz="2100">
                <a:solidFill>
                  <a:srgbClr val="000000"/>
                </a:solidFill>
                <a:latin typeface="Open Sans"/>
              </a:rPr>
              <a:t>Table – Массив с зарегистрированными методами;</a:t>
            </a:r>
          </a:p>
          <a:p>
            <a:pPr marL="453390" lvl="1" indent="-226695">
              <a:lnSpc>
                <a:spcPts val="2940"/>
              </a:lnSpc>
              <a:buFont typeface="Arial"/>
              <a:buChar char="•"/>
            </a:pPr>
            <a:r>
              <a:rPr lang="en-US" sz="2100">
                <a:solidFill>
                  <a:srgbClr val="000000"/>
                </a:solidFill>
                <a:latin typeface="Open Sans"/>
              </a:rPr>
              <a:t>Cleartable – очистить табло;</a:t>
            </a:r>
          </a:p>
          <a:p>
            <a:pPr marL="453390" lvl="1" indent="-226695">
              <a:lnSpc>
                <a:spcPts val="2940"/>
              </a:lnSpc>
              <a:buFont typeface="Arial"/>
              <a:buChar char="•"/>
            </a:pPr>
            <a:r>
              <a:rPr lang="en-US" sz="2100">
                <a:solidFill>
                  <a:srgbClr val="000000"/>
                </a:solidFill>
                <a:latin typeface="Open Sans"/>
              </a:rPr>
              <a:t>Clear – очистить табло и клиента, создавшего табло;</a:t>
            </a:r>
          </a:p>
          <a:p>
            <a:pPr marL="453390" lvl="1" indent="-226695">
              <a:lnSpc>
                <a:spcPts val="2940"/>
              </a:lnSpc>
              <a:buFont typeface="Arial"/>
              <a:buChar char="•"/>
            </a:pPr>
            <a:r>
              <a:rPr lang="en-US" sz="2100">
                <a:solidFill>
                  <a:srgbClr val="000000"/>
                </a:solidFill>
                <a:latin typeface="Open Sans"/>
              </a:rPr>
              <a:t>Size – размер табло;</a:t>
            </a:r>
          </a:p>
          <a:p>
            <a:pPr marL="453390" lvl="1" indent="-226695">
              <a:lnSpc>
                <a:spcPts val="2940"/>
              </a:lnSpc>
              <a:buFont typeface="Arial"/>
              <a:buChar char="•"/>
            </a:pPr>
            <a:r>
              <a:rPr lang="en-US" sz="2100">
                <a:solidFill>
                  <a:srgbClr val="000000"/>
                </a:solidFill>
                <a:latin typeface="Open Sans"/>
              </a:rPr>
              <a:t>Maxsize – максимальный размер табло (установлен в коде);</a:t>
            </a:r>
          </a:p>
          <a:p>
            <a:pPr marL="453390" lvl="1" indent="-226695">
              <a:lnSpc>
                <a:spcPts val="2940"/>
              </a:lnSpc>
              <a:buFont typeface="Arial"/>
              <a:buChar char="•"/>
            </a:pPr>
            <a:r>
              <a:rPr lang="en-US" sz="2100">
                <a:solidFill>
                  <a:srgbClr val="000000"/>
                </a:solidFill>
                <a:latin typeface="Open Sans"/>
              </a:rPr>
              <a:t>Registermethod – зарегистрировать метод в табло;</a:t>
            </a:r>
          </a:p>
          <a:p>
            <a:pPr marL="453390" lvl="1" indent="-226695">
              <a:lnSpc>
                <a:spcPts val="2940"/>
              </a:lnSpc>
              <a:buFont typeface="Arial"/>
              <a:buChar char="•"/>
            </a:pPr>
            <a:r>
              <a:rPr lang="en-US" sz="2100">
                <a:solidFill>
                  <a:srgbClr val="000000"/>
                </a:solidFill>
                <a:latin typeface="Open Sans"/>
              </a:rPr>
              <a:t>Apply – получить результат команды. Прописаны следующие исключение: клиент не найден, команда не найдена.</a:t>
            </a:r>
          </a:p>
        </p:txBody>
      </p:sp>
      <p:grpSp>
        <p:nvGrpSpPr>
          <p:cNvPr id="7" name="Group 7"/>
          <p:cNvGrpSpPr/>
          <p:nvPr/>
        </p:nvGrpSpPr>
        <p:grpSpPr>
          <a:xfrm>
            <a:off x="8114728" y="2117386"/>
            <a:ext cx="8745705" cy="2396480"/>
            <a:chOff x="0" y="0"/>
            <a:chExt cx="4399485" cy="1205538"/>
          </a:xfrm>
        </p:grpSpPr>
        <p:sp>
          <p:nvSpPr>
            <p:cNvPr id="8" name="Freeform 8"/>
            <p:cNvSpPr/>
            <p:nvPr/>
          </p:nvSpPr>
          <p:spPr>
            <a:xfrm>
              <a:off x="0" y="0"/>
              <a:ext cx="4399485" cy="1205538"/>
            </a:xfrm>
            <a:custGeom>
              <a:avLst/>
              <a:gdLst/>
              <a:ahLst/>
              <a:cxnLst/>
              <a:rect l="l" t="t" r="r" b="b"/>
              <a:pathLst>
                <a:path w="4399485" h="1205538">
                  <a:moveTo>
                    <a:pt x="4275025" y="1205538"/>
                  </a:moveTo>
                  <a:lnTo>
                    <a:pt x="124460" y="1205538"/>
                  </a:lnTo>
                  <a:cubicBezTo>
                    <a:pt x="55880" y="1205538"/>
                    <a:pt x="0" y="1149658"/>
                    <a:pt x="0" y="1081078"/>
                  </a:cubicBezTo>
                  <a:lnTo>
                    <a:pt x="0" y="124460"/>
                  </a:lnTo>
                  <a:cubicBezTo>
                    <a:pt x="0" y="55880"/>
                    <a:pt x="55880" y="0"/>
                    <a:pt x="124460" y="0"/>
                  </a:cubicBezTo>
                  <a:lnTo>
                    <a:pt x="4275025" y="0"/>
                  </a:lnTo>
                  <a:cubicBezTo>
                    <a:pt x="4343605" y="0"/>
                    <a:pt x="4399485" y="55880"/>
                    <a:pt x="4399485" y="124460"/>
                  </a:cubicBezTo>
                  <a:lnTo>
                    <a:pt x="4399485" y="1081078"/>
                  </a:lnTo>
                  <a:cubicBezTo>
                    <a:pt x="4399485" y="1149658"/>
                    <a:pt x="4343605" y="1205538"/>
                    <a:pt x="4275025" y="1205538"/>
                  </a:cubicBezTo>
                  <a:close/>
                </a:path>
              </a:pathLst>
            </a:custGeom>
            <a:solidFill>
              <a:srgbClr val="FEF4F7"/>
            </a:solidFill>
          </p:spPr>
        </p:sp>
      </p:grpSp>
      <p:sp>
        <p:nvSpPr>
          <p:cNvPr id="9" name="TextBox 9"/>
          <p:cNvSpPr txBox="1"/>
          <p:nvPr/>
        </p:nvSpPr>
        <p:spPr>
          <a:xfrm>
            <a:off x="8671105" y="2412338"/>
            <a:ext cx="7632952" cy="1758950"/>
          </a:xfrm>
          <a:prstGeom prst="rect">
            <a:avLst/>
          </a:prstGeom>
        </p:spPr>
        <p:txBody>
          <a:bodyPr lIns="0" tIns="0" rIns="0" bIns="0" rtlCol="0" anchor="t">
            <a:spAutoFit/>
          </a:bodyPr>
          <a:lstStyle/>
          <a:p>
            <a:pPr>
              <a:lnSpc>
                <a:spcPts val="2800"/>
              </a:lnSpc>
              <a:spcBef>
                <a:spcPct val="0"/>
              </a:spcBef>
            </a:pPr>
            <a:r>
              <a:rPr lang="en-US" sz="2000">
                <a:solidFill>
                  <a:srgbClr val="000000"/>
                </a:solidFill>
                <a:latin typeface="Open Sans Bold"/>
              </a:rPr>
              <a:t>ps_message_parser </a:t>
            </a:r>
            <a:r>
              <a:rPr lang="en-US" sz="2000">
                <a:solidFill>
                  <a:srgbClr val="000000"/>
                </a:solidFill>
                <a:latin typeface="Open Sans"/>
              </a:rPr>
              <a:t>– класс Message parser переводит сообщение типа String  в JSON  объект;</a:t>
            </a:r>
          </a:p>
          <a:p>
            <a:pPr>
              <a:lnSpc>
                <a:spcPts val="2800"/>
              </a:lnSpc>
              <a:spcBef>
                <a:spcPct val="0"/>
              </a:spcBef>
            </a:pPr>
            <a:endParaRPr lang="en-US" sz="2000">
              <a:solidFill>
                <a:srgbClr val="000000"/>
              </a:solidFill>
              <a:latin typeface="Open Sans"/>
            </a:endParaRPr>
          </a:p>
          <a:p>
            <a:pPr>
              <a:lnSpc>
                <a:spcPts val="2800"/>
              </a:lnSpc>
              <a:spcBef>
                <a:spcPct val="0"/>
              </a:spcBef>
            </a:pPr>
            <a:r>
              <a:rPr lang="en-US" sz="2000">
                <a:solidFill>
                  <a:srgbClr val="000000"/>
                </a:solidFill>
                <a:latin typeface="Open Sans Bold"/>
              </a:rPr>
              <a:t>ps_message_sender</a:t>
            </a:r>
            <a:r>
              <a:rPr lang="en-US" sz="2000">
                <a:solidFill>
                  <a:srgbClr val="000000"/>
                </a:solidFill>
                <a:latin typeface="Open Sans"/>
              </a:rPr>
              <a:t> – класс Message sender отвечает за запись данных в JSON объект</a:t>
            </a:r>
          </a:p>
        </p:txBody>
      </p:sp>
      <p:grpSp>
        <p:nvGrpSpPr>
          <p:cNvPr id="10" name="Group 10"/>
          <p:cNvGrpSpPr/>
          <p:nvPr/>
        </p:nvGrpSpPr>
        <p:grpSpPr>
          <a:xfrm>
            <a:off x="8114728" y="4946821"/>
            <a:ext cx="8745705" cy="4750214"/>
            <a:chOff x="0" y="0"/>
            <a:chExt cx="4399485" cy="2389573"/>
          </a:xfrm>
        </p:grpSpPr>
        <p:sp>
          <p:nvSpPr>
            <p:cNvPr id="11" name="Freeform 11"/>
            <p:cNvSpPr/>
            <p:nvPr/>
          </p:nvSpPr>
          <p:spPr>
            <a:xfrm>
              <a:off x="0" y="0"/>
              <a:ext cx="4399485" cy="2389573"/>
            </a:xfrm>
            <a:custGeom>
              <a:avLst/>
              <a:gdLst/>
              <a:ahLst/>
              <a:cxnLst/>
              <a:rect l="l" t="t" r="r" b="b"/>
              <a:pathLst>
                <a:path w="4399485" h="2389573">
                  <a:moveTo>
                    <a:pt x="4275025" y="2389573"/>
                  </a:moveTo>
                  <a:lnTo>
                    <a:pt x="124460" y="2389573"/>
                  </a:lnTo>
                  <a:cubicBezTo>
                    <a:pt x="55880" y="2389573"/>
                    <a:pt x="0" y="2333692"/>
                    <a:pt x="0" y="2265113"/>
                  </a:cubicBezTo>
                  <a:lnTo>
                    <a:pt x="0" y="124460"/>
                  </a:lnTo>
                  <a:cubicBezTo>
                    <a:pt x="0" y="55880"/>
                    <a:pt x="55880" y="0"/>
                    <a:pt x="124460" y="0"/>
                  </a:cubicBezTo>
                  <a:lnTo>
                    <a:pt x="4275025" y="0"/>
                  </a:lnTo>
                  <a:cubicBezTo>
                    <a:pt x="4343605" y="0"/>
                    <a:pt x="4399485" y="55880"/>
                    <a:pt x="4399485" y="124460"/>
                  </a:cubicBezTo>
                  <a:lnTo>
                    <a:pt x="4399485" y="2265113"/>
                  </a:lnTo>
                  <a:cubicBezTo>
                    <a:pt x="4399485" y="2333693"/>
                    <a:pt x="4343605" y="2389573"/>
                    <a:pt x="4275025" y="2389573"/>
                  </a:cubicBezTo>
                  <a:close/>
                </a:path>
              </a:pathLst>
            </a:custGeom>
            <a:solidFill>
              <a:srgbClr val="F0F8FF"/>
            </a:solidFill>
          </p:spPr>
        </p:sp>
      </p:grpSp>
      <p:pic>
        <p:nvPicPr>
          <p:cNvPr id="12" name="Picture 12"/>
          <p:cNvPicPr>
            <a:picLocks noChangeAspect="1"/>
          </p:cNvPicPr>
          <p:nvPr/>
        </p:nvPicPr>
        <p:blipFill>
          <a:blip r:embed="rId3"/>
          <a:srcRect/>
          <a:stretch>
            <a:fillRect/>
          </a:stretch>
        </p:blipFill>
        <p:spPr>
          <a:xfrm>
            <a:off x="15432867" y="8153164"/>
            <a:ext cx="2855133" cy="2133836"/>
          </a:xfrm>
          <a:prstGeom prst="rect">
            <a:avLst/>
          </a:prstGeom>
        </p:spPr>
      </p:pic>
      <p:sp>
        <p:nvSpPr>
          <p:cNvPr id="13" name="TextBox 13"/>
          <p:cNvSpPr txBox="1"/>
          <p:nvPr/>
        </p:nvSpPr>
        <p:spPr>
          <a:xfrm>
            <a:off x="8671105" y="5267385"/>
            <a:ext cx="7632952" cy="4070985"/>
          </a:xfrm>
          <a:prstGeom prst="rect">
            <a:avLst/>
          </a:prstGeom>
        </p:spPr>
        <p:txBody>
          <a:bodyPr lIns="0" tIns="0" rIns="0" bIns="0" rtlCol="0" anchor="t">
            <a:spAutoFit/>
          </a:bodyPr>
          <a:lstStyle/>
          <a:p>
            <a:pPr>
              <a:lnSpc>
                <a:spcPts val="2940"/>
              </a:lnSpc>
            </a:pPr>
            <a:r>
              <a:rPr lang="en-US" sz="2100">
                <a:solidFill>
                  <a:srgbClr val="000000"/>
                </a:solidFill>
                <a:latin typeface="Open Sans Bold"/>
              </a:rPr>
              <a:t>ps_message_receiver – </a:t>
            </a:r>
            <a:r>
              <a:rPr lang="en-US" sz="2100">
                <a:solidFill>
                  <a:srgbClr val="000000"/>
                </a:solidFill>
                <a:latin typeface="Open Sans"/>
              </a:rPr>
              <a:t>класс Message receiver отвечает за принятие сообщения. Состоит из ранее упомянутого циркулярного буфера, флага заполнения и счетчика принятых сообщений без переполнения и счётчика всех принятых сообщений</a:t>
            </a:r>
          </a:p>
          <a:p>
            <a:pPr>
              <a:lnSpc>
                <a:spcPts val="2940"/>
              </a:lnSpc>
            </a:pPr>
            <a:endParaRPr lang="en-US" sz="2100">
              <a:solidFill>
                <a:srgbClr val="000000"/>
              </a:solidFill>
              <a:latin typeface="Open Sans"/>
            </a:endParaRPr>
          </a:p>
          <a:p>
            <a:pPr>
              <a:lnSpc>
                <a:spcPts val="2940"/>
              </a:lnSpc>
            </a:pPr>
            <a:r>
              <a:rPr lang="en-US" sz="2100">
                <a:solidFill>
                  <a:srgbClr val="000000"/>
                </a:solidFill>
                <a:latin typeface="Open Sans Bold"/>
              </a:rPr>
              <a:t>Функционал: </a:t>
            </a:r>
          </a:p>
          <a:p>
            <a:pPr>
              <a:lnSpc>
                <a:spcPts val="2940"/>
              </a:lnSpc>
            </a:pPr>
            <a:endParaRPr lang="en-US" sz="2100">
              <a:solidFill>
                <a:srgbClr val="000000"/>
              </a:solidFill>
              <a:latin typeface="Open Sans Bold"/>
            </a:endParaRPr>
          </a:p>
          <a:p>
            <a:pPr marL="453390" lvl="1" indent="-226695">
              <a:lnSpc>
                <a:spcPts val="2940"/>
              </a:lnSpc>
              <a:buFont typeface="Arial"/>
              <a:buChar char="•"/>
            </a:pPr>
            <a:r>
              <a:rPr lang="en-US" sz="2100">
                <a:solidFill>
                  <a:srgbClr val="000000"/>
                </a:solidFill>
                <a:latin typeface="Open Sans"/>
              </a:rPr>
              <a:t>Считать и обнулять кол-во принятых сообщений;</a:t>
            </a:r>
          </a:p>
          <a:p>
            <a:pPr marL="453390" lvl="1" indent="-226695">
              <a:lnSpc>
                <a:spcPts val="2940"/>
              </a:lnSpc>
              <a:buFont typeface="Arial"/>
              <a:buChar char="•"/>
            </a:pPr>
            <a:r>
              <a:rPr lang="en-US" sz="2100">
                <a:solidFill>
                  <a:srgbClr val="000000"/>
                </a:solidFill>
                <a:latin typeface="Open Sans"/>
              </a:rPr>
              <a:t>Посимвольно принимать строку;</a:t>
            </a:r>
          </a:p>
          <a:p>
            <a:pPr marL="453390" lvl="1" indent="-226695">
              <a:lnSpc>
                <a:spcPts val="2940"/>
              </a:lnSpc>
              <a:buFont typeface="Arial"/>
              <a:buChar char="•"/>
            </a:pPr>
            <a:r>
              <a:rPr lang="en-US" sz="2100">
                <a:solidFill>
                  <a:srgbClr val="000000"/>
                </a:solidFill>
                <a:latin typeface="Open Sans"/>
              </a:rPr>
              <a:t>Копировать данные из буфера в строку.</a:t>
            </a:r>
          </a:p>
        </p:txBody>
      </p:sp>
      <p:grpSp>
        <p:nvGrpSpPr>
          <p:cNvPr id="14" name="Group 8">
            <a:extLst>
              <a:ext uri="{FF2B5EF4-FFF2-40B4-BE49-F238E27FC236}">
                <a16:creationId xmlns:a16="http://schemas.microsoft.com/office/drawing/2014/main" id="{C7C5A8C5-4EB3-488C-96D8-E1DB5B5ACB65}"/>
              </a:ext>
            </a:extLst>
          </p:cNvPr>
          <p:cNvGrpSpPr/>
          <p:nvPr/>
        </p:nvGrpSpPr>
        <p:grpSpPr>
          <a:xfrm>
            <a:off x="17259300" y="7970149"/>
            <a:ext cx="650497" cy="650497"/>
            <a:chOff x="0" y="0"/>
            <a:chExt cx="867330" cy="867330"/>
          </a:xfrm>
        </p:grpSpPr>
        <p:grpSp>
          <p:nvGrpSpPr>
            <p:cNvPr id="15" name="Group 9">
              <a:extLst>
                <a:ext uri="{FF2B5EF4-FFF2-40B4-BE49-F238E27FC236}">
                  <a16:creationId xmlns:a16="http://schemas.microsoft.com/office/drawing/2014/main" id="{09503884-761B-4589-A7A1-C077528FB5D7}"/>
                </a:ext>
              </a:extLst>
            </p:cNvPr>
            <p:cNvGrpSpPr/>
            <p:nvPr/>
          </p:nvGrpSpPr>
          <p:grpSpPr>
            <a:xfrm>
              <a:off x="0" y="0"/>
              <a:ext cx="867330" cy="867330"/>
              <a:chOff x="0" y="0"/>
              <a:chExt cx="6350000" cy="6350000"/>
            </a:xfrm>
          </p:grpSpPr>
          <p:sp>
            <p:nvSpPr>
              <p:cNvPr id="17" name="Freeform 10">
                <a:extLst>
                  <a:ext uri="{FF2B5EF4-FFF2-40B4-BE49-F238E27FC236}">
                    <a16:creationId xmlns:a16="http://schemas.microsoft.com/office/drawing/2014/main" id="{00E9032C-1C80-453E-BDC2-0DED8C5480F7}"/>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5033B"/>
              </a:solidFill>
            </p:spPr>
          </p:sp>
        </p:grpSp>
        <p:sp>
          <p:nvSpPr>
            <p:cNvPr id="16" name="TextBox 11">
              <a:extLst>
                <a:ext uri="{FF2B5EF4-FFF2-40B4-BE49-F238E27FC236}">
                  <a16:creationId xmlns:a16="http://schemas.microsoft.com/office/drawing/2014/main" id="{E10CC534-7B1D-4C9A-82CE-2F134860EF09}"/>
                </a:ext>
              </a:extLst>
            </p:cNvPr>
            <p:cNvSpPr txBox="1"/>
            <p:nvPr/>
          </p:nvSpPr>
          <p:spPr>
            <a:xfrm>
              <a:off x="179663" y="201377"/>
              <a:ext cx="508002" cy="464572"/>
            </a:xfrm>
            <a:prstGeom prst="rect">
              <a:avLst/>
            </a:prstGeom>
          </p:spPr>
          <p:txBody>
            <a:bodyPr wrap="square" lIns="0" tIns="0" rIns="0" bIns="0" rtlCol="0" anchor="t">
              <a:spAutoFit/>
            </a:bodyPr>
            <a:lstStyle/>
            <a:p>
              <a:pPr algn="ctr">
                <a:lnSpc>
                  <a:spcPts val="2940"/>
                </a:lnSpc>
              </a:pPr>
              <a:r>
                <a:rPr lang="en-US" sz="2100" dirty="0">
                  <a:solidFill>
                    <a:srgbClr val="FFFFFF"/>
                  </a:solidFill>
                  <a:latin typeface="Open Sans Bold"/>
                </a:rPr>
                <a:t>20</a:t>
              </a: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srcRect l="11111" r="11111"/>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r="72136"/>
          <a:stretch>
            <a:fillRect/>
          </a:stretch>
        </p:blipFill>
        <p:spPr>
          <a:xfrm>
            <a:off x="4859347" y="1028700"/>
            <a:ext cx="1909243" cy="1289799"/>
          </a:xfrm>
          <a:prstGeom prst="rect">
            <a:avLst/>
          </a:prstGeom>
        </p:spPr>
      </p:pic>
      <p:pic>
        <p:nvPicPr>
          <p:cNvPr id="3" name="Picture 3"/>
          <p:cNvPicPr>
            <a:picLocks noChangeAspect="1"/>
          </p:cNvPicPr>
          <p:nvPr/>
        </p:nvPicPr>
        <p:blipFill>
          <a:blip r:embed="rId3"/>
          <a:srcRect l="31727" t="12369" b="43154"/>
          <a:stretch>
            <a:fillRect/>
          </a:stretch>
        </p:blipFill>
        <p:spPr>
          <a:xfrm>
            <a:off x="7145363" y="1288350"/>
            <a:ext cx="6283289" cy="770499"/>
          </a:xfrm>
          <a:prstGeom prst="rect">
            <a:avLst/>
          </a:prstGeom>
        </p:spPr>
      </p:pic>
      <p:sp>
        <p:nvSpPr>
          <p:cNvPr id="4" name="TextBox 4"/>
          <p:cNvSpPr txBox="1"/>
          <p:nvPr/>
        </p:nvSpPr>
        <p:spPr>
          <a:xfrm>
            <a:off x="1028700" y="4195420"/>
            <a:ext cx="16230600" cy="1896160"/>
          </a:xfrm>
          <a:prstGeom prst="rect">
            <a:avLst/>
          </a:prstGeom>
        </p:spPr>
        <p:txBody>
          <a:bodyPr lIns="0" tIns="0" rIns="0" bIns="0" rtlCol="0" anchor="t">
            <a:spAutoFit/>
          </a:bodyPr>
          <a:lstStyle/>
          <a:p>
            <a:pPr algn="ctr">
              <a:lnSpc>
                <a:spcPts val="7839"/>
              </a:lnSpc>
              <a:spcBef>
                <a:spcPct val="0"/>
              </a:spcBef>
            </a:pPr>
            <a:r>
              <a:rPr lang="ru-RU" sz="4400" dirty="0">
                <a:solidFill>
                  <a:srgbClr val="FFFFFF"/>
                </a:solidFill>
                <a:latin typeface="Open Sans Bold"/>
              </a:rPr>
              <a:t>Константы, описывающие состояние</a:t>
            </a:r>
            <a:endParaRPr lang="en-US" sz="4400" dirty="0">
              <a:solidFill>
                <a:srgbClr val="FFFFFF"/>
              </a:solidFill>
              <a:latin typeface="Open Sans Bold"/>
            </a:endParaRPr>
          </a:p>
          <a:p>
            <a:pPr algn="ctr">
              <a:lnSpc>
                <a:spcPts val="7839"/>
              </a:lnSpc>
              <a:spcBef>
                <a:spcPct val="0"/>
              </a:spcBef>
            </a:pPr>
            <a:r>
              <a:rPr lang="ru-RU" sz="4400" dirty="0">
                <a:solidFill>
                  <a:srgbClr val="FFFFFF"/>
                </a:solidFill>
                <a:latin typeface="Open Sans Bold"/>
              </a:rPr>
              <a:t>электросхем и электродов </a:t>
            </a:r>
            <a:r>
              <a:rPr lang="ru-RU" sz="4400" dirty="0" err="1">
                <a:solidFill>
                  <a:srgbClr val="FFFFFF"/>
                </a:solidFill>
                <a:latin typeface="Open Sans Bold"/>
              </a:rPr>
              <a:t>потенциостата</a:t>
            </a:r>
            <a:endParaRPr lang="en-US" sz="4400" dirty="0">
              <a:solidFill>
                <a:srgbClr val="FFFFFF"/>
              </a:solidFill>
              <a:latin typeface="Open Sans Bold"/>
            </a:endParaRPr>
          </a:p>
        </p:txBody>
      </p:sp>
      <p:pic>
        <p:nvPicPr>
          <p:cNvPr id="8" name="Picture 4">
            <a:extLst>
              <a:ext uri="{FF2B5EF4-FFF2-40B4-BE49-F238E27FC236}">
                <a16:creationId xmlns:a16="http://schemas.microsoft.com/office/drawing/2014/main" id="{B22BF315-9D0C-4B7A-9DA8-E08A59EF5523}"/>
              </a:ext>
            </a:extLst>
          </p:cNvPr>
          <p:cNvPicPr>
            <a:picLocks noChangeAspect="1"/>
          </p:cNvPicPr>
          <p:nvPr/>
        </p:nvPicPr>
        <p:blipFill>
          <a:blip r:embed="rId4"/>
          <a:srcRect/>
          <a:stretch>
            <a:fillRect/>
          </a:stretch>
        </p:blipFill>
        <p:spPr>
          <a:xfrm>
            <a:off x="15432867" y="8153164"/>
            <a:ext cx="2855133" cy="2133836"/>
          </a:xfrm>
          <a:prstGeom prst="rect">
            <a:avLst/>
          </a:prstGeom>
        </p:spPr>
      </p:pic>
      <p:grpSp>
        <p:nvGrpSpPr>
          <p:cNvPr id="6" name="Group 8">
            <a:extLst>
              <a:ext uri="{FF2B5EF4-FFF2-40B4-BE49-F238E27FC236}">
                <a16:creationId xmlns:a16="http://schemas.microsoft.com/office/drawing/2014/main" id="{C2C8AE2D-F3F7-47AE-AD04-608ABDE39A94}"/>
              </a:ext>
            </a:extLst>
          </p:cNvPr>
          <p:cNvGrpSpPr/>
          <p:nvPr/>
        </p:nvGrpSpPr>
        <p:grpSpPr>
          <a:xfrm>
            <a:off x="17259300" y="7970149"/>
            <a:ext cx="650497" cy="650497"/>
            <a:chOff x="0" y="0"/>
            <a:chExt cx="867330" cy="867330"/>
          </a:xfrm>
        </p:grpSpPr>
        <p:grpSp>
          <p:nvGrpSpPr>
            <p:cNvPr id="7" name="Group 9">
              <a:extLst>
                <a:ext uri="{FF2B5EF4-FFF2-40B4-BE49-F238E27FC236}">
                  <a16:creationId xmlns:a16="http://schemas.microsoft.com/office/drawing/2014/main" id="{5157A36D-2D7B-42F8-B855-D9A864D621C8}"/>
                </a:ext>
              </a:extLst>
            </p:cNvPr>
            <p:cNvGrpSpPr/>
            <p:nvPr/>
          </p:nvGrpSpPr>
          <p:grpSpPr>
            <a:xfrm>
              <a:off x="0" y="0"/>
              <a:ext cx="867330" cy="867330"/>
              <a:chOff x="0" y="0"/>
              <a:chExt cx="6350000" cy="6350000"/>
            </a:xfrm>
          </p:grpSpPr>
          <p:sp>
            <p:nvSpPr>
              <p:cNvPr id="10" name="Freeform 10">
                <a:extLst>
                  <a:ext uri="{FF2B5EF4-FFF2-40B4-BE49-F238E27FC236}">
                    <a16:creationId xmlns:a16="http://schemas.microsoft.com/office/drawing/2014/main" id="{EE6D0584-1AAE-4F6C-90D5-D8C0CE499861}"/>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5033B"/>
              </a:solidFill>
            </p:spPr>
          </p:sp>
        </p:grpSp>
        <p:sp>
          <p:nvSpPr>
            <p:cNvPr id="9" name="TextBox 11">
              <a:extLst>
                <a:ext uri="{FF2B5EF4-FFF2-40B4-BE49-F238E27FC236}">
                  <a16:creationId xmlns:a16="http://schemas.microsoft.com/office/drawing/2014/main" id="{075FB9A4-9266-42F4-B9F9-A4BD42648E95}"/>
                </a:ext>
              </a:extLst>
            </p:cNvPr>
            <p:cNvSpPr txBox="1"/>
            <p:nvPr/>
          </p:nvSpPr>
          <p:spPr>
            <a:xfrm>
              <a:off x="179663" y="201377"/>
              <a:ext cx="508002" cy="464572"/>
            </a:xfrm>
            <a:prstGeom prst="rect">
              <a:avLst/>
            </a:prstGeom>
          </p:spPr>
          <p:txBody>
            <a:bodyPr wrap="square" lIns="0" tIns="0" rIns="0" bIns="0" rtlCol="0" anchor="t">
              <a:spAutoFit/>
            </a:bodyPr>
            <a:lstStyle/>
            <a:p>
              <a:pPr algn="ctr">
                <a:lnSpc>
                  <a:spcPts val="2940"/>
                </a:lnSpc>
              </a:pPr>
              <a:r>
                <a:rPr lang="en-US" sz="2100" dirty="0">
                  <a:solidFill>
                    <a:srgbClr val="FFFFFF"/>
                  </a:solidFill>
                  <a:latin typeface="Open Sans Bold"/>
                </a:rPr>
                <a:t>21</a:t>
              </a:r>
            </a:p>
          </p:txBody>
        </p:sp>
      </p:grpSp>
    </p:spTree>
    <p:extLst>
      <p:ext uri="{BB962C8B-B14F-4D97-AF65-F5344CB8AC3E}">
        <p14:creationId xmlns:p14="http://schemas.microsoft.com/office/powerpoint/2010/main" val="2375562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p:cNvPicPr>
          <p:nvPr/>
        </p:nvPicPr>
        <p:blipFill>
          <a:blip r:embed="rId2"/>
          <a:srcRect/>
          <a:stretch>
            <a:fillRect/>
          </a:stretch>
        </p:blipFill>
        <p:spPr>
          <a:xfrm>
            <a:off x="15432867" y="8153164"/>
            <a:ext cx="2855133" cy="2133836"/>
          </a:xfrm>
          <a:prstGeom prst="rect">
            <a:avLst/>
          </a:prstGeom>
        </p:spPr>
      </p:pic>
      <p:sp>
        <p:nvSpPr>
          <p:cNvPr id="7" name="TextBox 6">
            <a:extLst>
              <a:ext uri="{FF2B5EF4-FFF2-40B4-BE49-F238E27FC236}">
                <a16:creationId xmlns:a16="http://schemas.microsoft.com/office/drawing/2014/main" id="{85C8E55F-C6DF-4658-B77F-9E54DAD9D0F7}"/>
              </a:ext>
            </a:extLst>
          </p:cNvPr>
          <p:cNvSpPr txBox="1"/>
          <p:nvPr/>
        </p:nvSpPr>
        <p:spPr>
          <a:xfrm>
            <a:off x="1066800" y="2459298"/>
            <a:ext cx="16187443" cy="5693866"/>
          </a:xfrm>
          <a:prstGeom prst="rect">
            <a:avLst/>
          </a:prstGeom>
          <a:noFill/>
        </p:spPr>
        <p:txBody>
          <a:bodyPr wrap="square">
            <a:spAutoFit/>
          </a:bodyPr>
          <a:lstStyle/>
          <a:p>
            <a:pPr rtl="0">
              <a:spcBef>
                <a:spcPts val="0"/>
              </a:spcBef>
              <a:spcAft>
                <a:spcPts val="0"/>
              </a:spcAft>
            </a:pPr>
            <a:r>
              <a:rPr lang="ru-RU" sz="2000" b="1" i="0" u="none" strike="noStrike" dirty="0">
                <a:solidFill>
                  <a:srgbClr val="F5033B"/>
                </a:solidFill>
                <a:effectLst/>
                <a:latin typeface="Open Sans" panose="020B0606030504020204" pitchFamily="34" charset="0"/>
                <a:ea typeface="Open Sans" panose="020B0606030504020204" pitchFamily="34" charset="0"/>
                <a:cs typeface="Open Sans" panose="020B0606030504020204" pitchFamily="34" charset="0"/>
              </a:rPr>
              <a:t>В целом константы можно разделить на 14 видов:</a:t>
            </a:r>
          </a:p>
          <a:p>
            <a:pPr rtl="0">
              <a:spcBef>
                <a:spcPts val="0"/>
              </a:spcBef>
              <a:spcAft>
                <a:spcPts val="0"/>
              </a:spcAft>
            </a:pPr>
            <a:endParaRPr lang="ru-RU" b="0" dirty="0">
              <a:effectLst/>
              <a:latin typeface="Open Sans" panose="020B0606030504020204" pitchFamily="34" charset="0"/>
              <a:ea typeface="Open Sans" panose="020B0606030504020204" pitchFamily="34" charset="0"/>
              <a:cs typeface="Open Sans" panose="020B0606030504020204" pitchFamily="34" charset="0"/>
            </a:endParaRPr>
          </a:p>
          <a:p>
            <a:pPr marL="756000" indent="-722313" rtl="0" fontAlgn="base">
              <a:spcBef>
                <a:spcPts val="600"/>
              </a:spcBef>
              <a:buFont typeface="+mj-lt"/>
              <a:buAutoNum type="arabicPeriod"/>
            </a:pPr>
            <a:r>
              <a:rPr lang="ru-RU"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Версии - прошивки, вольтажа, железа у-</a:t>
            </a:r>
            <a:r>
              <a:rPr lang="ru-RU" b="0"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ва</a:t>
            </a:r>
            <a:r>
              <a:rPr lang="ru-RU"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t>
            </a:r>
          </a:p>
          <a:p>
            <a:pPr marL="756000" indent="-722313" rtl="0" fontAlgn="base">
              <a:spcBef>
                <a:spcPts val="600"/>
              </a:spcBef>
              <a:buFont typeface="+mj-lt"/>
              <a:buAutoNum type="arabicPeriod"/>
            </a:pPr>
            <a:r>
              <a:rPr lang="ru-RU"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Параметры командной строки - максимальное значение команд;</a:t>
            </a:r>
          </a:p>
          <a:p>
            <a:pPr marL="756000" indent="-722313" rtl="0" fontAlgn="base">
              <a:spcBef>
                <a:spcPts val="600"/>
              </a:spcBef>
              <a:buFont typeface="+mj-lt"/>
              <a:buAutoNum type="arabicPeriod"/>
            </a:pPr>
            <a:r>
              <a:rPr lang="ru-RU"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Параметры буферов (ударение поставьте сами) - Data, </a:t>
            </a:r>
            <a:r>
              <a:rPr lang="ru-RU" b="0"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Serial</a:t>
            </a:r>
            <a:r>
              <a:rPr lang="ru-RU"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JSON Test Data, JSON Message Data;</a:t>
            </a:r>
          </a:p>
          <a:p>
            <a:pPr marL="756000" indent="-722313" rtl="0" fontAlgn="base">
              <a:spcBef>
                <a:spcPts val="600"/>
              </a:spcBef>
              <a:buFont typeface="+mj-lt"/>
              <a:buAutoNum type="arabicPeriod"/>
            </a:pPr>
            <a:r>
              <a:rPr lang="ru-RU"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Адрес ячейки памяти, где располагается </a:t>
            </a:r>
            <a:r>
              <a:rPr lang="ru-RU" b="0"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id</a:t>
            </a:r>
            <a:r>
              <a:rPr lang="ru-RU"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у-</a:t>
            </a:r>
            <a:r>
              <a:rPr lang="ru-RU" b="0"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ва</a:t>
            </a:r>
            <a:r>
              <a:rPr lang="ru-RU"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t>
            </a:r>
          </a:p>
          <a:p>
            <a:pPr marL="756000" indent="-722313" rtl="0" fontAlgn="base">
              <a:spcBef>
                <a:spcPts val="600"/>
              </a:spcBef>
              <a:buFont typeface="+mj-lt"/>
              <a:buAutoNum type="arabicPeriod"/>
            </a:pPr>
            <a:r>
              <a:rPr lang="ru-RU"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Параметры </a:t>
            </a:r>
            <a:r>
              <a:rPr lang="ru-RU" b="0"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Serial</a:t>
            </a:r>
            <a:r>
              <a:rPr lang="ru-RU"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т. е. монитора порта - </a:t>
            </a:r>
            <a:r>
              <a:rPr lang="ru-RU" b="0"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бодрейт</a:t>
            </a:r>
            <a:r>
              <a:rPr lang="ru-RU"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(к-во бит в секунду);</a:t>
            </a:r>
          </a:p>
          <a:p>
            <a:pPr marL="756000" indent="-722313" rtl="0" fontAlgn="base">
              <a:spcBef>
                <a:spcPts val="600"/>
              </a:spcBef>
              <a:buFont typeface="+mj-lt"/>
              <a:buAutoNum type="arabicPeriod"/>
            </a:pPr>
            <a:r>
              <a:rPr lang="ru-RU"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Message ключи, т. е. ключи, которые компилятор будет ожидать встретить в наших JSON и из которых сам будет составлять JSON.</a:t>
            </a:r>
          </a:p>
          <a:p>
            <a:pPr marL="756000" indent="-722313" rtl="0" fontAlgn="base">
              <a:spcBef>
                <a:spcPts val="600"/>
              </a:spcBef>
              <a:buFont typeface="+mj-lt"/>
              <a:buAutoNum type="arabicPeriod"/>
            </a:pPr>
            <a:r>
              <a:rPr lang="ru-RU"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Названия команд, Перечислять отдельно смысла нет, у вас только уши завянут от моего иняза.</a:t>
            </a:r>
          </a:p>
          <a:p>
            <a:pPr marL="756000" indent="-722313" rtl="0" fontAlgn="base">
              <a:spcBef>
                <a:spcPts val="600"/>
              </a:spcBef>
              <a:buFont typeface="+mj-lt"/>
              <a:buAutoNum type="arabicPeriod"/>
            </a:pPr>
            <a:r>
              <a:rPr lang="ru-RU"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Интервалы для исходящего вольтажа;</a:t>
            </a:r>
          </a:p>
          <a:p>
            <a:pPr marL="756000" indent="-722313" rtl="0" fontAlgn="base">
              <a:spcBef>
                <a:spcPts val="600"/>
              </a:spcBef>
              <a:buFont typeface="+mj-lt"/>
              <a:buAutoNum type="arabicPeriod"/>
            </a:pPr>
            <a:r>
              <a:rPr lang="ru-RU"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Интервалы для электрода сравнения;</a:t>
            </a:r>
          </a:p>
          <a:p>
            <a:pPr marL="756000" indent="-722313" rtl="0" fontAlgn="base">
              <a:spcBef>
                <a:spcPts val="600"/>
              </a:spcBef>
              <a:buFont typeface="+mj-lt"/>
              <a:buAutoNum type="arabicPeriod"/>
            </a:pPr>
            <a:r>
              <a:rPr lang="ru-RU"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Интервалы для входящей силы тока; Про интервалы упомянуто в </a:t>
            </a:r>
            <a:r>
              <a:rPr lang="ru-RU" b="0"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gains</a:t>
            </a:r>
            <a:r>
              <a:rPr lang="ru-RU"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t>
            </a:r>
          </a:p>
          <a:p>
            <a:pPr marL="756000" indent="-722313" rtl="0" fontAlgn="base">
              <a:spcBef>
                <a:spcPts val="600"/>
              </a:spcBef>
              <a:buFont typeface="+mj-lt"/>
              <a:buAutoNum type="arabicPeriod"/>
            </a:pPr>
            <a:r>
              <a:rPr lang="ru-RU"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Таймеры и периоды в </a:t>
            </a:r>
            <a:r>
              <a:rPr lang="ru-RU" b="0"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микрос</a:t>
            </a:r>
            <a:r>
              <a:rPr lang="ru-RU"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Время на выборку (</a:t>
            </a:r>
            <a:r>
              <a:rPr lang="ru-RU" b="0"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SamplePeriod</a:t>
            </a:r>
            <a:r>
              <a:rPr lang="ru-RU"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 </a:t>
            </a:r>
            <a:r>
              <a:rPr lang="ru-RU" b="0"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min</a:t>
            </a:r>
            <a:r>
              <a:rPr lang="ru-RU"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t>
            </a:r>
            <a:r>
              <a:rPr lang="ru-RU" b="0"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default</a:t>
            </a:r>
            <a:r>
              <a:rPr lang="ru-RU"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t>
            </a:r>
            <a:r>
              <a:rPr lang="ru-RU" b="0"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max</a:t>
            </a:r>
            <a:r>
              <a:rPr lang="ru-RU"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Дефолтное время на тест;</a:t>
            </a:r>
          </a:p>
          <a:p>
            <a:pPr marL="756000" indent="-722313" rtl="0" fontAlgn="base">
              <a:spcBef>
                <a:spcPts val="600"/>
              </a:spcBef>
              <a:buFont typeface="+mj-lt"/>
              <a:buAutoNum type="arabicPeriod"/>
            </a:pPr>
            <a:r>
              <a:rPr lang="ru-RU"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Параметры фильтра - частота среза;</a:t>
            </a:r>
          </a:p>
          <a:p>
            <a:pPr marL="756000" indent="-722313" rtl="0" fontAlgn="base">
              <a:spcBef>
                <a:spcPts val="600"/>
              </a:spcBef>
              <a:buFont typeface="+mj-lt"/>
              <a:buAutoNum type="arabicPeriod"/>
            </a:pPr>
            <a:r>
              <a:rPr lang="ru-RU"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Параметры тестов - макс. кол-во, макс кол-во шагов для </a:t>
            </a:r>
            <a:r>
              <a:rPr lang="ru-RU" b="0"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мультистепа</a:t>
            </a:r>
            <a:r>
              <a:rPr lang="ru-RU"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теста;</a:t>
            </a:r>
          </a:p>
          <a:p>
            <a:pPr marL="756000" indent="-722313" rtl="0" fontAlgn="base">
              <a:spcBef>
                <a:spcPts val="600"/>
              </a:spcBef>
              <a:buFont typeface="+mj-lt"/>
              <a:buAutoNum type="arabicPeriod"/>
            </a:pPr>
            <a:r>
              <a:rPr lang="ru-RU"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Параметры мультиплексора.</a:t>
            </a:r>
          </a:p>
        </p:txBody>
      </p:sp>
      <p:pic>
        <p:nvPicPr>
          <p:cNvPr id="10" name="Picture 2">
            <a:extLst>
              <a:ext uri="{FF2B5EF4-FFF2-40B4-BE49-F238E27FC236}">
                <a16:creationId xmlns:a16="http://schemas.microsoft.com/office/drawing/2014/main" id="{EC07C0C7-4672-460E-912D-96183071BB77}"/>
              </a:ext>
            </a:extLst>
          </p:cNvPr>
          <p:cNvPicPr>
            <a:picLocks noChangeAspect="1"/>
          </p:cNvPicPr>
          <p:nvPr/>
        </p:nvPicPr>
        <p:blipFill>
          <a:blip r:embed="rId3"/>
          <a:srcRect t="19855" b="26474"/>
          <a:stretch>
            <a:fillRect/>
          </a:stretch>
        </p:blipFill>
        <p:spPr>
          <a:xfrm>
            <a:off x="5486400" y="757337"/>
            <a:ext cx="11776389" cy="854102"/>
          </a:xfrm>
          <a:prstGeom prst="rect">
            <a:avLst/>
          </a:prstGeom>
        </p:spPr>
      </p:pic>
      <p:sp>
        <p:nvSpPr>
          <p:cNvPr id="12" name="TextBox 11">
            <a:extLst>
              <a:ext uri="{FF2B5EF4-FFF2-40B4-BE49-F238E27FC236}">
                <a16:creationId xmlns:a16="http://schemas.microsoft.com/office/drawing/2014/main" id="{2E2E4415-7B08-4B75-990C-34F7879AE0D6}"/>
              </a:ext>
            </a:extLst>
          </p:cNvPr>
          <p:cNvSpPr txBox="1"/>
          <p:nvPr/>
        </p:nvSpPr>
        <p:spPr>
          <a:xfrm>
            <a:off x="1066800" y="984333"/>
            <a:ext cx="4388893" cy="400110"/>
          </a:xfrm>
          <a:prstGeom prst="rect">
            <a:avLst/>
          </a:prstGeom>
          <a:noFill/>
        </p:spPr>
        <p:txBody>
          <a:bodyPr wrap="square">
            <a:spAutoFit/>
          </a:bodyPr>
          <a:lstStyle/>
          <a:p>
            <a:r>
              <a:rPr lang="ru-RU" sz="2000" dirty="0" err="1">
                <a:solidFill>
                  <a:srgbClr val="F5033B"/>
                </a:solidFill>
                <a:latin typeface="Open Sans Bold"/>
              </a:rPr>
              <a:t>constant</a:t>
            </a:r>
            <a:r>
              <a:rPr lang="ru-RU" sz="2000" dirty="0">
                <a:solidFill>
                  <a:srgbClr val="F5033B"/>
                </a:solidFill>
                <a:latin typeface="Open Sans Bold"/>
              </a:rPr>
              <a:t> </a:t>
            </a:r>
            <a:r>
              <a:rPr lang="en-US" sz="2000" dirty="0">
                <a:solidFill>
                  <a:srgbClr val="F5033B"/>
                </a:solidFill>
                <a:latin typeface="Open Sans Bold"/>
              </a:rPr>
              <a:t>&amp;</a:t>
            </a:r>
            <a:r>
              <a:rPr lang="ru-RU" sz="2000" dirty="0">
                <a:solidFill>
                  <a:srgbClr val="F5033B"/>
                </a:solidFill>
                <a:latin typeface="Open Sans Bold"/>
              </a:rPr>
              <a:t> </a:t>
            </a:r>
            <a:r>
              <a:rPr lang="ru-RU" sz="2000" dirty="0" err="1">
                <a:solidFill>
                  <a:srgbClr val="F5033B"/>
                </a:solidFill>
                <a:latin typeface="Open Sans Bold"/>
              </a:rPr>
              <a:t>pin</a:t>
            </a:r>
            <a:r>
              <a:rPr lang="ru-RU" sz="2000" dirty="0">
                <a:solidFill>
                  <a:srgbClr val="F5033B"/>
                </a:solidFill>
                <a:latin typeface="Open Sans Bold"/>
              </a:rPr>
              <a:t> </a:t>
            </a:r>
            <a:r>
              <a:rPr lang="ru-RU" sz="2000" dirty="0" err="1">
                <a:solidFill>
                  <a:srgbClr val="F5033B"/>
                </a:solidFill>
                <a:latin typeface="Open Sans Bold"/>
              </a:rPr>
              <a:t>map</a:t>
            </a:r>
            <a:endParaRPr lang="ru-RU" sz="2000" dirty="0"/>
          </a:p>
        </p:txBody>
      </p:sp>
      <p:grpSp>
        <p:nvGrpSpPr>
          <p:cNvPr id="6" name="Group 8">
            <a:extLst>
              <a:ext uri="{FF2B5EF4-FFF2-40B4-BE49-F238E27FC236}">
                <a16:creationId xmlns:a16="http://schemas.microsoft.com/office/drawing/2014/main" id="{B2C3DE7C-3193-4E5E-9A03-6F310B8A7014}"/>
              </a:ext>
            </a:extLst>
          </p:cNvPr>
          <p:cNvGrpSpPr/>
          <p:nvPr/>
        </p:nvGrpSpPr>
        <p:grpSpPr>
          <a:xfrm>
            <a:off x="17259300" y="7970149"/>
            <a:ext cx="650497" cy="650497"/>
            <a:chOff x="0" y="0"/>
            <a:chExt cx="867330" cy="867330"/>
          </a:xfrm>
        </p:grpSpPr>
        <p:grpSp>
          <p:nvGrpSpPr>
            <p:cNvPr id="8" name="Group 9">
              <a:extLst>
                <a:ext uri="{FF2B5EF4-FFF2-40B4-BE49-F238E27FC236}">
                  <a16:creationId xmlns:a16="http://schemas.microsoft.com/office/drawing/2014/main" id="{9C33121A-0EB8-422A-9108-00DC68FEA223}"/>
                </a:ext>
              </a:extLst>
            </p:cNvPr>
            <p:cNvGrpSpPr/>
            <p:nvPr/>
          </p:nvGrpSpPr>
          <p:grpSpPr>
            <a:xfrm>
              <a:off x="0" y="0"/>
              <a:ext cx="867330" cy="867330"/>
              <a:chOff x="0" y="0"/>
              <a:chExt cx="6350000" cy="6350000"/>
            </a:xfrm>
          </p:grpSpPr>
          <p:sp>
            <p:nvSpPr>
              <p:cNvPr id="11" name="Freeform 10">
                <a:extLst>
                  <a:ext uri="{FF2B5EF4-FFF2-40B4-BE49-F238E27FC236}">
                    <a16:creationId xmlns:a16="http://schemas.microsoft.com/office/drawing/2014/main" id="{0E670772-7FC4-436B-BB48-BE3447C09C42}"/>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5033B"/>
              </a:solidFill>
            </p:spPr>
          </p:sp>
        </p:grpSp>
        <p:sp>
          <p:nvSpPr>
            <p:cNvPr id="9" name="TextBox 11">
              <a:extLst>
                <a:ext uri="{FF2B5EF4-FFF2-40B4-BE49-F238E27FC236}">
                  <a16:creationId xmlns:a16="http://schemas.microsoft.com/office/drawing/2014/main" id="{71CC1CA0-6622-47D5-A0CA-72FC3B667479}"/>
                </a:ext>
              </a:extLst>
            </p:cNvPr>
            <p:cNvSpPr txBox="1"/>
            <p:nvPr/>
          </p:nvSpPr>
          <p:spPr>
            <a:xfrm>
              <a:off x="179663" y="201377"/>
              <a:ext cx="508002" cy="464572"/>
            </a:xfrm>
            <a:prstGeom prst="rect">
              <a:avLst/>
            </a:prstGeom>
          </p:spPr>
          <p:txBody>
            <a:bodyPr wrap="square" lIns="0" tIns="0" rIns="0" bIns="0" rtlCol="0" anchor="t">
              <a:spAutoFit/>
            </a:bodyPr>
            <a:lstStyle/>
            <a:p>
              <a:pPr algn="ctr">
                <a:lnSpc>
                  <a:spcPts val="2940"/>
                </a:lnSpc>
              </a:pPr>
              <a:r>
                <a:rPr lang="en-US" sz="2100" dirty="0">
                  <a:solidFill>
                    <a:srgbClr val="FFFFFF"/>
                  </a:solidFill>
                  <a:latin typeface="Open Sans Bold"/>
                </a:rPr>
                <a:t>22</a:t>
              </a:r>
            </a:p>
          </p:txBody>
        </p:sp>
      </p:grpSp>
    </p:spTree>
    <p:extLst>
      <p:ext uri="{BB962C8B-B14F-4D97-AF65-F5344CB8AC3E}">
        <p14:creationId xmlns:p14="http://schemas.microsoft.com/office/powerpoint/2010/main" val="1034981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srcRect l="11111" r="11111"/>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r="72136"/>
          <a:stretch>
            <a:fillRect/>
          </a:stretch>
        </p:blipFill>
        <p:spPr>
          <a:xfrm>
            <a:off x="4859347" y="1028700"/>
            <a:ext cx="1909243" cy="1289799"/>
          </a:xfrm>
          <a:prstGeom prst="rect">
            <a:avLst/>
          </a:prstGeom>
        </p:spPr>
      </p:pic>
      <p:pic>
        <p:nvPicPr>
          <p:cNvPr id="3" name="Picture 3"/>
          <p:cNvPicPr>
            <a:picLocks noChangeAspect="1"/>
          </p:cNvPicPr>
          <p:nvPr/>
        </p:nvPicPr>
        <p:blipFill>
          <a:blip r:embed="rId3"/>
          <a:srcRect l="31727" t="12369" b="43154"/>
          <a:stretch>
            <a:fillRect/>
          </a:stretch>
        </p:blipFill>
        <p:spPr>
          <a:xfrm>
            <a:off x="7145363" y="1288350"/>
            <a:ext cx="6283289" cy="770499"/>
          </a:xfrm>
          <a:prstGeom prst="rect">
            <a:avLst/>
          </a:prstGeom>
        </p:spPr>
      </p:pic>
      <p:sp>
        <p:nvSpPr>
          <p:cNvPr id="4" name="TextBox 4"/>
          <p:cNvSpPr txBox="1"/>
          <p:nvPr/>
        </p:nvSpPr>
        <p:spPr>
          <a:xfrm>
            <a:off x="1028700" y="4195420"/>
            <a:ext cx="16230600" cy="1896160"/>
          </a:xfrm>
          <a:prstGeom prst="rect">
            <a:avLst/>
          </a:prstGeom>
        </p:spPr>
        <p:txBody>
          <a:bodyPr lIns="0" tIns="0" rIns="0" bIns="0" rtlCol="0" anchor="t">
            <a:spAutoFit/>
          </a:bodyPr>
          <a:lstStyle/>
          <a:p>
            <a:pPr algn="ctr">
              <a:lnSpc>
                <a:spcPts val="7839"/>
              </a:lnSpc>
              <a:spcBef>
                <a:spcPct val="0"/>
              </a:spcBef>
            </a:pPr>
            <a:r>
              <a:rPr lang="ru-RU" sz="4400" dirty="0">
                <a:solidFill>
                  <a:srgbClr val="FFFFFF"/>
                </a:solidFill>
                <a:latin typeface="Open Sans Bold"/>
              </a:rPr>
              <a:t>Модули, описывающие амплитуды изменения электрических переменных</a:t>
            </a:r>
            <a:endParaRPr lang="en-US" sz="4400" dirty="0">
              <a:solidFill>
                <a:srgbClr val="FFFFFF"/>
              </a:solidFill>
              <a:latin typeface="Open Sans Bold"/>
            </a:endParaRPr>
          </a:p>
        </p:txBody>
      </p:sp>
      <p:pic>
        <p:nvPicPr>
          <p:cNvPr id="8" name="Picture 4">
            <a:extLst>
              <a:ext uri="{FF2B5EF4-FFF2-40B4-BE49-F238E27FC236}">
                <a16:creationId xmlns:a16="http://schemas.microsoft.com/office/drawing/2014/main" id="{B22BF315-9D0C-4B7A-9DA8-E08A59EF5523}"/>
              </a:ext>
            </a:extLst>
          </p:cNvPr>
          <p:cNvPicPr>
            <a:picLocks noChangeAspect="1"/>
          </p:cNvPicPr>
          <p:nvPr/>
        </p:nvPicPr>
        <p:blipFill>
          <a:blip r:embed="rId4"/>
          <a:srcRect/>
          <a:stretch>
            <a:fillRect/>
          </a:stretch>
        </p:blipFill>
        <p:spPr>
          <a:xfrm>
            <a:off x="15432867" y="8153164"/>
            <a:ext cx="2855133" cy="2133836"/>
          </a:xfrm>
          <a:prstGeom prst="rect">
            <a:avLst/>
          </a:prstGeom>
        </p:spPr>
      </p:pic>
      <p:grpSp>
        <p:nvGrpSpPr>
          <p:cNvPr id="6" name="Group 8">
            <a:extLst>
              <a:ext uri="{FF2B5EF4-FFF2-40B4-BE49-F238E27FC236}">
                <a16:creationId xmlns:a16="http://schemas.microsoft.com/office/drawing/2014/main" id="{B6859965-D615-422C-8DF3-FFEFCBC53436}"/>
              </a:ext>
            </a:extLst>
          </p:cNvPr>
          <p:cNvGrpSpPr/>
          <p:nvPr/>
        </p:nvGrpSpPr>
        <p:grpSpPr>
          <a:xfrm>
            <a:off x="17259300" y="7970149"/>
            <a:ext cx="650497" cy="650497"/>
            <a:chOff x="0" y="0"/>
            <a:chExt cx="867330" cy="867330"/>
          </a:xfrm>
        </p:grpSpPr>
        <p:grpSp>
          <p:nvGrpSpPr>
            <p:cNvPr id="7" name="Group 9">
              <a:extLst>
                <a:ext uri="{FF2B5EF4-FFF2-40B4-BE49-F238E27FC236}">
                  <a16:creationId xmlns:a16="http://schemas.microsoft.com/office/drawing/2014/main" id="{DA991E5B-367A-48B2-AAE8-926E1D172F6D}"/>
                </a:ext>
              </a:extLst>
            </p:cNvPr>
            <p:cNvGrpSpPr/>
            <p:nvPr/>
          </p:nvGrpSpPr>
          <p:grpSpPr>
            <a:xfrm>
              <a:off x="0" y="0"/>
              <a:ext cx="867330" cy="867330"/>
              <a:chOff x="0" y="0"/>
              <a:chExt cx="6350000" cy="6350000"/>
            </a:xfrm>
          </p:grpSpPr>
          <p:sp>
            <p:nvSpPr>
              <p:cNvPr id="10" name="Freeform 10">
                <a:extLst>
                  <a:ext uri="{FF2B5EF4-FFF2-40B4-BE49-F238E27FC236}">
                    <a16:creationId xmlns:a16="http://schemas.microsoft.com/office/drawing/2014/main" id="{E3D2EE5E-4FDE-4D5B-B713-9AB863FCA2C5}"/>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5033B"/>
              </a:solidFill>
            </p:spPr>
          </p:sp>
        </p:grpSp>
        <p:sp>
          <p:nvSpPr>
            <p:cNvPr id="9" name="TextBox 11">
              <a:extLst>
                <a:ext uri="{FF2B5EF4-FFF2-40B4-BE49-F238E27FC236}">
                  <a16:creationId xmlns:a16="http://schemas.microsoft.com/office/drawing/2014/main" id="{40C3A345-24EB-45F9-BC6F-799B57B008F6}"/>
                </a:ext>
              </a:extLst>
            </p:cNvPr>
            <p:cNvSpPr txBox="1"/>
            <p:nvPr/>
          </p:nvSpPr>
          <p:spPr>
            <a:xfrm>
              <a:off x="179663" y="201377"/>
              <a:ext cx="508002" cy="464572"/>
            </a:xfrm>
            <a:prstGeom prst="rect">
              <a:avLst/>
            </a:prstGeom>
          </p:spPr>
          <p:txBody>
            <a:bodyPr wrap="square" lIns="0" tIns="0" rIns="0" bIns="0" rtlCol="0" anchor="t">
              <a:spAutoFit/>
            </a:bodyPr>
            <a:lstStyle/>
            <a:p>
              <a:pPr algn="ctr">
                <a:lnSpc>
                  <a:spcPts val="2940"/>
                </a:lnSpc>
              </a:pPr>
              <a:r>
                <a:rPr lang="en-US" sz="2100" dirty="0">
                  <a:solidFill>
                    <a:srgbClr val="FFFFFF"/>
                  </a:solidFill>
                  <a:latin typeface="Open Sans Bold"/>
                </a:rPr>
                <a:t>23</a:t>
              </a:r>
            </a:p>
          </p:txBody>
        </p:sp>
      </p:grpSp>
    </p:spTree>
    <p:extLst>
      <p:ext uri="{BB962C8B-B14F-4D97-AF65-F5344CB8AC3E}">
        <p14:creationId xmlns:p14="http://schemas.microsoft.com/office/powerpoint/2010/main" val="24857738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p:cNvPicPr>
          <p:nvPr/>
        </p:nvPicPr>
        <p:blipFill>
          <a:blip r:embed="rId2"/>
          <a:srcRect/>
          <a:stretch>
            <a:fillRect/>
          </a:stretch>
        </p:blipFill>
        <p:spPr>
          <a:xfrm>
            <a:off x="15432867" y="8153164"/>
            <a:ext cx="2855133" cy="2133836"/>
          </a:xfrm>
          <a:prstGeom prst="rect">
            <a:avLst/>
          </a:prstGeom>
        </p:spPr>
      </p:pic>
      <p:pic>
        <p:nvPicPr>
          <p:cNvPr id="10" name="Picture 2">
            <a:extLst>
              <a:ext uri="{FF2B5EF4-FFF2-40B4-BE49-F238E27FC236}">
                <a16:creationId xmlns:a16="http://schemas.microsoft.com/office/drawing/2014/main" id="{EC07C0C7-4672-460E-912D-96183071BB77}"/>
              </a:ext>
            </a:extLst>
          </p:cNvPr>
          <p:cNvPicPr>
            <a:picLocks noChangeAspect="1"/>
          </p:cNvPicPr>
          <p:nvPr/>
        </p:nvPicPr>
        <p:blipFill>
          <a:blip r:embed="rId3"/>
          <a:srcRect t="19855" b="26474"/>
          <a:stretch>
            <a:fillRect/>
          </a:stretch>
        </p:blipFill>
        <p:spPr>
          <a:xfrm>
            <a:off x="5458459" y="762000"/>
            <a:ext cx="11776389" cy="854102"/>
          </a:xfrm>
          <a:prstGeom prst="rect">
            <a:avLst/>
          </a:prstGeom>
        </p:spPr>
      </p:pic>
      <p:sp>
        <p:nvSpPr>
          <p:cNvPr id="12" name="TextBox 11">
            <a:extLst>
              <a:ext uri="{FF2B5EF4-FFF2-40B4-BE49-F238E27FC236}">
                <a16:creationId xmlns:a16="http://schemas.microsoft.com/office/drawing/2014/main" id="{2E2E4415-7B08-4B75-990C-34F7879AE0D6}"/>
              </a:ext>
            </a:extLst>
          </p:cNvPr>
          <p:cNvSpPr txBox="1"/>
          <p:nvPr/>
        </p:nvSpPr>
        <p:spPr>
          <a:xfrm>
            <a:off x="1053152" y="988996"/>
            <a:ext cx="4416111" cy="400110"/>
          </a:xfrm>
          <a:prstGeom prst="rect">
            <a:avLst/>
          </a:prstGeom>
          <a:noFill/>
        </p:spPr>
        <p:txBody>
          <a:bodyPr wrap="square">
            <a:spAutoFit/>
          </a:bodyPr>
          <a:lstStyle/>
          <a:p>
            <a:r>
              <a:rPr lang="ru-RU" sz="2000" b="1" i="0" u="none" strike="noStrike" dirty="0">
                <a:solidFill>
                  <a:srgbClr val="F5033B"/>
                </a:solidFill>
                <a:effectLst/>
                <a:latin typeface="Open Sans" panose="020B0606030504020204" pitchFamily="34" charset="0"/>
                <a:ea typeface="Open Sans" panose="020B0606030504020204" pitchFamily="34" charset="0"/>
                <a:cs typeface="Open Sans" panose="020B0606030504020204" pitchFamily="34" charset="0"/>
              </a:rPr>
              <a:t>Range</a:t>
            </a:r>
            <a:endParaRPr lang="ru-RU" sz="2000" dirty="0"/>
          </a:p>
        </p:txBody>
      </p:sp>
      <p:sp>
        <p:nvSpPr>
          <p:cNvPr id="8" name="TextBox 7">
            <a:extLst>
              <a:ext uri="{FF2B5EF4-FFF2-40B4-BE49-F238E27FC236}">
                <a16:creationId xmlns:a16="http://schemas.microsoft.com/office/drawing/2014/main" id="{F663E2EE-C4BA-4662-90DE-34B6DFC99FF1}"/>
              </a:ext>
            </a:extLst>
          </p:cNvPr>
          <p:cNvSpPr txBox="1"/>
          <p:nvPr/>
        </p:nvSpPr>
        <p:spPr>
          <a:xfrm>
            <a:off x="1076498" y="4113324"/>
            <a:ext cx="16177745" cy="3339376"/>
          </a:xfrm>
          <a:prstGeom prst="rect">
            <a:avLst/>
          </a:prstGeom>
          <a:noFill/>
        </p:spPr>
        <p:txBody>
          <a:bodyPr wrap="square">
            <a:spAutoFit/>
          </a:bodyPr>
          <a:lstStyle/>
          <a:p>
            <a:pPr rtl="0">
              <a:spcBef>
                <a:spcPts val="600"/>
              </a:spcBef>
              <a:spcAft>
                <a:spcPts val="1200"/>
              </a:spcAft>
            </a:pPr>
            <a:r>
              <a:rPr lang="ru-RU" sz="2000" b="1" i="0" u="none" strike="noStrike" dirty="0">
                <a:solidFill>
                  <a:srgbClr val="F5033B"/>
                </a:solidFill>
                <a:effectLst/>
                <a:latin typeface="Open Sans" panose="020B0606030504020204" pitchFamily="34" charset="0"/>
                <a:ea typeface="Open Sans" panose="020B0606030504020204" pitchFamily="34" charset="0"/>
                <a:cs typeface="Open Sans" panose="020B0606030504020204" pitchFamily="34" charset="0"/>
              </a:rPr>
              <a:t>Методы, позволяют узнать атрибуты класса:</a:t>
            </a:r>
            <a:endParaRPr lang="ru-RU" sz="2000" b="1" dirty="0">
              <a:solidFill>
                <a:srgbClr val="F5033B"/>
              </a:solidFill>
              <a:effectLst/>
              <a:latin typeface="Open Sans" panose="020B0606030504020204" pitchFamily="34" charset="0"/>
              <a:ea typeface="Open Sans" panose="020B0606030504020204" pitchFamily="34" charset="0"/>
              <a:cs typeface="Open Sans" panose="020B0606030504020204" pitchFamily="34" charset="0"/>
            </a:endParaRPr>
          </a:p>
          <a:p>
            <a:pPr marL="285750" indent="-285750" rtl="0">
              <a:spcBef>
                <a:spcPts val="600"/>
              </a:spcBef>
              <a:spcAft>
                <a:spcPts val="1200"/>
              </a:spcAft>
              <a:buFont typeface="Arial" panose="020B0604020202020204" pitchFamily="34" charset="0"/>
              <a:buChar char="•"/>
            </a:pPr>
            <a:r>
              <a:rPr lang="ru-RU" sz="1800" b="0"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valueToInt</a:t>
            </a:r>
            <a:r>
              <a:rPr lang="ru-RU"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 приводит передаваемое значение </a:t>
            </a:r>
            <a:r>
              <a:rPr lang="ru-RU" sz="1800" b="0"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volt</a:t>
            </a:r>
            <a:r>
              <a:rPr lang="ru-RU"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к </a:t>
            </a:r>
            <a:r>
              <a:rPr lang="ru-RU" sz="1800" b="0"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int</a:t>
            </a:r>
            <a:r>
              <a:rPr lang="ru-RU"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типу + возвращает значение ограниченное 0</a:t>
            </a:r>
            <a:r>
              <a:rPr lang="ru-RU" sz="1800" b="1" i="0" u="none" strike="noStrike" dirty="0">
                <a:solidFill>
                  <a:srgbClr val="202124"/>
                </a:solidFill>
                <a:effectLst/>
                <a:latin typeface="Open Sans" panose="020B0606030504020204" pitchFamily="34" charset="0"/>
                <a:ea typeface="Open Sans" panose="020B0606030504020204" pitchFamily="34" charset="0"/>
                <a:cs typeface="Open Sans" panose="020B0606030504020204" pitchFamily="34" charset="0"/>
              </a:rPr>
              <a:t>≤</a:t>
            </a:r>
            <a:r>
              <a:rPr lang="ru-RU"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value</a:t>
            </a:r>
            <a:r>
              <a:rPr lang="ru-RU" sz="1800" b="1" i="0" u="none" strike="noStrike" dirty="0">
                <a:solidFill>
                  <a:srgbClr val="202124"/>
                </a:solidFill>
                <a:effectLst/>
                <a:latin typeface="Open Sans" panose="020B0606030504020204" pitchFamily="34" charset="0"/>
                <a:ea typeface="Open Sans" panose="020B0606030504020204" pitchFamily="34" charset="0"/>
                <a:cs typeface="Open Sans" panose="020B0606030504020204" pitchFamily="34" charset="0"/>
              </a:rPr>
              <a:t>≤</a:t>
            </a:r>
            <a:r>
              <a:rPr lang="ru-RU"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maxInt_:</a:t>
            </a:r>
            <a:endParaRPr lang="ru-RU" b="0" dirty="0">
              <a:effectLst/>
              <a:latin typeface="Open Sans" panose="020B0606030504020204" pitchFamily="34" charset="0"/>
              <a:ea typeface="Open Sans" panose="020B0606030504020204" pitchFamily="34" charset="0"/>
              <a:cs typeface="Open Sans" panose="020B0606030504020204" pitchFamily="34" charset="0"/>
            </a:endParaRPr>
          </a:p>
          <a:p>
            <a:pPr marL="742950" lvl="1" indent="-285750">
              <a:spcBef>
                <a:spcPts val="600"/>
              </a:spcBef>
              <a:spcAft>
                <a:spcPts val="1200"/>
              </a:spcAft>
              <a:buFont typeface="Arial" panose="020B0604020202020204" pitchFamily="34" charset="0"/>
              <a:buChar char="•"/>
            </a:pPr>
            <a:r>
              <a:rPr lang="ru-RU" b="0"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IntType</a:t>
            </a:r>
            <a:r>
              <a:rPr lang="ru-RU"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t>
            </a:r>
            <a:r>
              <a:rPr lang="ru-RU" b="0"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value</a:t>
            </a:r>
            <a:r>
              <a:rPr lang="ru-RU"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 </a:t>
            </a:r>
            <a:r>
              <a:rPr lang="ru-RU" b="0"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IntType</a:t>
            </a:r>
            <a:r>
              <a:rPr lang="ru-RU"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t>
            </a:r>
            <a:r>
              <a:rPr lang="ru-RU" b="0"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float</a:t>
            </a:r>
            <a:r>
              <a:rPr lang="ru-RU"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t>
            </a:r>
            <a:r>
              <a:rPr lang="ru-RU" b="0"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maxInt</a:t>
            </a:r>
            <a:r>
              <a:rPr lang="ru-RU"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_)/(</a:t>
            </a:r>
            <a:r>
              <a:rPr lang="ru-RU" b="0"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maxValue</a:t>
            </a:r>
            <a:r>
              <a:rPr lang="ru-RU"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_ - </a:t>
            </a:r>
            <a:r>
              <a:rPr lang="ru-RU" b="0"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minValue</a:t>
            </a:r>
            <a:r>
              <a:rPr lang="ru-RU"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_)*(</a:t>
            </a:r>
            <a:r>
              <a:rPr lang="ru-RU" b="0"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maxValue</a:t>
            </a:r>
            <a:r>
              <a:rPr lang="ru-RU"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_ - </a:t>
            </a:r>
            <a:r>
              <a:rPr lang="ru-RU" b="0"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volt</a:t>
            </a:r>
            <a:r>
              <a:rPr lang="ru-RU"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t>
            </a:r>
            <a:endParaRPr lang="ru-RU" b="0" dirty="0">
              <a:effectLst/>
              <a:latin typeface="Open Sans" panose="020B0606030504020204" pitchFamily="34" charset="0"/>
              <a:ea typeface="Open Sans" panose="020B0606030504020204" pitchFamily="34" charset="0"/>
              <a:cs typeface="Open Sans" panose="020B0606030504020204" pitchFamily="34" charset="0"/>
            </a:endParaRPr>
          </a:p>
          <a:p>
            <a:pPr marL="742950" lvl="1" indent="-285750">
              <a:spcBef>
                <a:spcPts val="600"/>
              </a:spcBef>
              <a:spcAft>
                <a:spcPts val="1200"/>
              </a:spcAft>
              <a:buFont typeface="Arial" panose="020B0604020202020204" pitchFamily="34" charset="0"/>
              <a:buChar char="•"/>
            </a:pPr>
            <a:r>
              <a:rPr lang="ru-RU" b="0"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intToValue</a:t>
            </a:r>
            <a:r>
              <a:rPr lang="ru-RU"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 обратная по отношению к </a:t>
            </a:r>
            <a:r>
              <a:rPr lang="ru-RU" b="0"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valueToInt</a:t>
            </a:r>
            <a:r>
              <a:rPr lang="ru-RU"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операция.</a:t>
            </a:r>
            <a:endParaRPr lang="ru-RU" b="0" dirty="0">
              <a:effectLst/>
              <a:latin typeface="Open Sans" panose="020B0606030504020204" pitchFamily="34" charset="0"/>
              <a:ea typeface="Open Sans" panose="020B0606030504020204" pitchFamily="34" charset="0"/>
              <a:cs typeface="Open Sans" panose="020B0606030504020204" pitchFamily="34" charset="0"/>
            </a:endParaRPr>
          </a:p>
          <a:p>
            <a:pPr marL="285750" indent="-285750">
              <a:spcBef>
                <a:spcPts val="600"/>
              </a:spcBef>
              <a:buFont typeface="Arial" panose="020B0604020202020204" pitchFamily="34" charset="0"/>
              <a:buChar char="•"/>
            </a:pPr>
            <a:r>
              <a:rPr lang="ru-RU" b="0"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Curr_range</a:t>
            </a:r>
            <a:r>
              <a:rPr lang="ru-RU" dirty="0">
                <a:latin typeface="Open Sans" panose="020B0606030504020204" pitchFamily="34" charset="0"/>
                <a:ea typeface="Open Sans" panose="020B0606030504020204" pitchFamily="34" charset="0"/>
                <a:cs typeface="Open Sans" panose="020B0606030504020204" pitchFamily="34" charset="0"/>
              </a:rPr>
              <a:t> - п</a:t>
            </a:r>
            <a:r>
              <a:rPr lang="ru-RU"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ереопределяет атрибут </a:t>
            </a:r>
            <a:r>
              <a:rPr lang="ru-RU" b="0"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коэф</a:t>
            </a:r>
            <a:r>
              <a:rPr lang="ru-RU"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усиления на интервал изменения силы тока. Возможные варианты в </a:t>
            </a:r>
            <a:r>
              <a:rPr lang="ru-RU" b="0"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gains</a:t>
            </a:r>
            <a:r>
              <a:rPr lang="ru-RU"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t>
            </a:r>
          </a:p>
          <a:p>
            <a:pPr marL="285750" indent="-285750">
              <a:spcBef>
                <a:spcPts val="600"/>
              </a:spcBef>
              <a:buFont typeface="Arial" panose="020B0604020202020204" pitchFamily="34" charset="0"/>
              <a:buChar char="•"/>
            </a:pPr>
            <a:r>
              <a:rPr lang="ru-RU" b="0"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Volt_range</a:t>
            </a:r>
            <a:r>
              <a:rPr lang="ru-RU"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 переопределяет атрибут </a:t>
            </a:r>
            <a:r>
              <a:rPr lang="ru-RU" b="0"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коэф</a:t>
            </a:r>
            <a:r>
              <a:rPr lang="ru-RU"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усиления на интервал изменения напряжения. Возможные варианты в </a:t>
            </a:r>
            <a:r>
              <a:rPr lang="ru-RU" b="0"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gains</a:t>
            </a:r>
            <a:r>
              <a:rPr lang="ru-RU"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t>
            </a:r>
            <a:r>
              <a:rPr lang="ru-RU" dirty="0">
                <a:latin typeface="Open Sans" panose="020B0606030504020204" pitchFamily="34" charset="0"/>
                <a:ea typeface="Open Sans" panose="020B0606030504020204" pitchFamily="34" charset="0"/>
                <a:cs typeface="Open Sans" panose="020B0606030504020204" pitchFamily="34" charset="0"/>
              </a:rPr>
              <a:t> </a:t>
            </a:r>
            <a:r>
              <a:rPr lang="ru-RU"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У этого класса существует два наследника для DAC и ADC (преобразователи цифры в аналог, аналога в цифру)</a:t>
            </a:r>
            <a:br>
              <a:rPr lang="ru-RU" dirty="0"/>
            </a:br>
            <a:endParaRPr lang="ru-RU" dirty="0"/>
          </a:p>
        </p:txBody>
      </p:sp>
      <p:sp>
        <p:nvSpPr>
          <p:cNvPr id="11" name="TextBox 10">
            <a:extLst>
              <a:ext uri="{FF2B5EF4-FFF2-40B4-BE49-F238E27FC236}">
                <a16:creationId xmlns:a16="http://schemas.microsoft.com/office/drawing/2014/main" id="{93582F01-8C86-464F-B52F-1268724FB4DF}"/>
              </a:ext>
            </a:extLst>
          </p:cNvPr>
          <p:cNvSpPr txBox="1"/>
          <p:nvPr/>
        </p:nvSpPr>
        <p:spPr>
          <a:xfrm>
            <a:off x="1066800" y="2705100"/>
            <a:ext cx="16187443" cy="677108"/>
          </a:xfrm>
          <a:prstGeom prst="rect">
            <a:avLst/>
          </a:prstGeom>
          <a:noFill/>
        </p:spPr>
        <p:txBody>
          <a:bodyPr wrap="square">
            <a:spAutoFit/>
          </a:bodyPr>
          <a:lstStyle/>
          <a:p>
            <a:r>
              <a:rPr lang="ru-RU" sz="2000" b="1" i="0" u="none" strike="noStrike" dirty="0">
                <a:solidFill>
                  <a:srgbClr val="F5033B"/>
                </a:solidFill>
                <a:effectLst/>
                <a:latin typeface="Open Sans" panose="020B0606030504020204" pitchFamily="34" charset="0"/>
                <a:ea typeface="Open Sans" panose="020B0606030504020204" pitchFamily="34" charset="0"/>
                <a:cs typeface="Open Sans" panose="020B0606030504020204" pitchFamily="34" charset="0"/>
              </a:rPr>
              <a:t>Range</a:t>
            </a:r>
            <a:r>
              <a:rPr lang="ru-RU"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 класс-родитель. Задаёт атрибуты и методы обязательные для наследников, такие как - имя, минимальное и максимальное значение, </a:t>
            </a:r>
            <a:r>
              <a:rPr lang="ru-RU" sz="1800" b="0"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коэф</a:t>
            </a:r>
            <a:r>
              <a:rPr lang="ru-RU"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усиления и максимальное целочисленное значение.</a:t>
            </a:r>
            <a:endParaRPr lang="ru-RU"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7" name="Group 8">
            <a:extLst>
              <a:ext uri="{FF2B5EF4-FFF2-40B4-BE49-F238E27FC236}">
                <a16:creationId xmlns:a16="http://schemas.microsoft.com/office/drawing/2014/main" id="{826F9A85-F724-4FB4-A7DF-86879D458959}"/>
              </a:ext>
            </a:extLst>
          </p:cNvPr>
          <p:cNvGrpSpPr/>
          <p:nvPr/>
        </p:nvGrpSpPr>
        <p:grpSpPr>
          <a:xfrm>
            <a:off x="17259300" y="7970149"/>
            <a:ext cx="650497" cy="650497"/>
            <a:chOff x="0" y="0"/>
            <a:chExt cx="867330" cy="867330"/>
          </a:xfrm>
        </p:grpSpPr>
        <p:grpSp>
          <p:nvGrpSpPr>
            <p:cNvPr id="9" name="Group 9">
              <a:extLst>
                <a:ext uri="{FF2B5EF4-FFF2-40B4-BE49-F238E27FC236}">
                  <a16:creationId xmlns:a16="http://schemas.microsoft.com/office/drawing/2014/main" id="{A288B627-172B-4EEC-8D61-EC80380A575E}"/>
                </a:ext>
              </a:extLst>
            </p:cNvPr>
            <p:cNvGrpSpPr/>
            <p:nvPr/>
          </p:nvGrpSpPr>
          <p:grpSpPr>
            <a:xfrm>
              <a:off x="0" y="0"/>
              <a:ext cx="867330" cy="867330"/>
              <a:chOff x="0" y="0"/>
              <a:chExt cx="6350000" cy="6350000"/>
            </a:xfrm>
          </p:grpSpPr>
          <p:sp>
            <p:nvSpPr>
              <p:cNvPr id="14" name="Freeform 10">
                <a:extLst>
                  <a:ext uri="{FF2B5EF4-FFF2-40B4-BE49-F238E27FC236}">
                    <a16:creationId xmlns:a16="http://schemas.microsoft.com/office/drawing/2014/main" id="{BA26E7EE-4A5C-4629-8805-614C7A137E88}"/>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5033B"/>
              </a:solidFill>
            </p:spPr>
          </p:sp>
        </p:grpSp>
        <p:sp>
          <p:nvSpPr>
            <p:cNvPr id="13" name="TextBox 11">
              <a:extLst>
                <a:ext uri="{FF2B5EF4-FFF2-40B4-BE49-F238E27FC236}">
                  <a16:creationId xmlns:a16="http://schemas.microsoft.com/office/drawing/2014/main" id="{4806BC12-98CD-45D4-96F3-C867DDCAB981}"/>
                </a:ext>
              </a:extLst>
            </p:cNvPr>
            <p:cNvSpPr txBox="1"/>
            <p:nvPr/>
          </p:nvSpPr>
          <p:spPr>
            <a:xfrm>
              <a:off x="179663" y="201377"/>
              <a:ext cx="508002" cy="464572"/>
            </a:xfrm>
            <a:prstGeom prst="rect">
              <a:avLst/>
            </a:prstGeom>
          </p:spPr>
          <p:txBody>
            <a:bodyPr wrap="square" lIns="0" tIns="0" rIns="0" bIns="0" rtlCol="0" anchor="t">
              <a:spAutoFit/>
            </a:bodyPr>
            <a:lstStyle/>
            <a:p>
              <a:pPr algn="ctr">
                <a:lnSpc>
                  <a:spcPts val="2940"/>
                </a:lnSpc>
              </a:pPr>
              <a:r>
                <a:rPr lang="en-US" sz="2100" dirty="0">
                  <a:solidFill>
                    <a:srgbClr val="FFFFFF"/>
                  </a:solidFill>
                  <a:latin typeface="Open Sans Bold"/>
                </a:rPr>
                <a:t>24</a:t>
              </a:r>
            </a:p>
          </p:txBody>
        </p:sp>
      </p:grpSp>
    </p:spTree>
    <p:extLst>
      <p:ext uri="{BB962C8B-B14F-4D97-AF65-F5344CB8AC3E}">
        <p14:creationId xmlns:p14="http://schemas.microsoft.com/office/powerpoint/2010/main" val="28356226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19855" b="26474"/>
          <a:stretch>
            <a:fillRect/>
          </a:stretch>
        </p:blipFill>
        <p:spPr>
          <a:xfrm>
            <a:off x="5482911" y="762000"/>
            <a:ext cx="11776389" cy="854102"/>
          </a:xfrm>
          <a:prstGeom prst="rect">
            <a:avLst/>
          </a:prstGeom>
        </p:spPr>
      </p:pic>
      <p:grpSp>
        <p:nvGrpSpPr>
          <p:cNvPr id="3" name="Group 3"/>
          <p:cNvGrpSpPr/>
          <p:nvPr/>
        </p:nvGrpSpPr>
        <p:grpSpPr>
          <a:xfrm>
            <a:off x="1028700" y="2390568"/>
            <a:ext cx="5497414" cy="1312804"/>
            <a:chOff x="0" y="0"/>
            <a:chExt cx="2765448" cy="660400"/>
          </a:xfrm>
        </p:grpSpPr>
        <p:sp>
          <p:nvSpPr>
            <p:cNvPr id="4" name="Freeform 4"/>
            <p:cNvSpPr/>
            <p:nvPr/>
          </p:nvSpPr>
          <p:spPr>
            <a:xfrm>
              <a:off x="0" y="0"/>
              <a:ext cx="2765448" cy="660400"/>
            </a:xfrm>
            <a:custGeom>
              <a:avLst/>
              <a:gdLst/>
              <a:ahLst/>
              <a:cxnLst/>
              <a:rect l="l" t="t" r="r" b="b"/>
              <a:pathLst>
                <a:path w="2765448" h="660400">
                  <a:moveTo>
                    <a:pt x="2640988" y="660400"/>
                  </a:moveTo>
                  <a:lnTo>
                    <a:pt x="124460" y="660400"/>
                  </a:lnTo>
                  <a:cubicBezTo>
                    <a:pt x="55880" y="660400"/>
                    <a:pt x="0" y="604520"/>
                    <a:pt x="0" y="535940"/>
                  </a:cubicBezTo>
                  <a:lnTo>
                    <a:pt x="0" y="124460"/>
                  </a:lnTo>
                  <a:cubicBezTo>
                    <a:pt x="0" y="55880"/>
                    <a:pt x="55880" y="0"/>
                    <a:pt x="124460" y="0"/>
                  </a:cubicBezTo>
                  <a:lnTo>
                    <a:pt x="2640988" y="0"/>
                  </a:lnTo>
                  <a:cubicBezTo>
                    <a:pt x="2709568" y="0"/>
                    <a:pt x="2765448" y="55880"/>
                    <a:pt x="2765448" y="124460"/>
                  </a:cubicBezTo>
                  <a:lnTo>
                    <a:pt x="2765448" y="535940"/>
                  </a:lnTo>
                  <a:cubicBezTo>
                    <a:pt x="2765448" y="604520"/>
                    <a:pt x="2709568" y="660400"/>
                    <a:pt x="2640988" y="660400"/>
                  </a:cubicBezTo>
                  <a:close/>
                </a:path>
              </a:pathLst>
            </a:custGeom>
            <a:solidFill>
              <a:srgbClr val="FEF4F7"/>
            </a:solidFill>
          </p:spPr>
        </p:sp>
      </p:grpSp>
      <p:pic>
        <p:nvPicPr>
          <p:cNvPr id="5" name="Picture 5"/>
          <p:cNvPicPr>
            <a:picLocks noChangeAspect="1"/>
          </p:cNvPicPr>
          <p:nvPr/>
        </p:nvPicPr>
        <p:blipFill>
          <a:blip r:embed="rId3"/>
          <a:srcRect/>
          <a:stretch>
            <a:fillRect/>
          </a:stretch>
        </p:blipFill>
        <p:spPr>
          <a:xfrm>
            <a:off x="15432867" y="8153164"/>
            <a:ext cx="2855133" cy="2133836"/>
          </a:xfrm>
          <a:prstGeom prst="rect">
            <a:avLst/>
          </a:prstGeom>
        </p:spPr>
      </p:pic>
      <p:sp>
        <p:nvSpPr>
          <p:cNvPr id="6" name="TextBox 6"/>
          <p:cNvSpPr txBox="1"/>
          <p:nvPr/>
        </p:nvSpPr>
        <p:spPr>
          <a:xfrm>
            <a:off x="1028700" y="991883"/>
            <a:ext cx="4454211" cy="356235"/>
          </a:xfrm>
          <a:prstGeom prst="rect">
            <a:avLst/>
          </a:prstGeom>
        </p:spPr>
        <p:txBody>
          <a:bodyPr lIns="0" tIns="0" rIns="0" bIns="0" rtlCol="0" anchor="t">
            <a:spAutoFit/>
          </a:bodyPr>
          <a:lstStyle/>
          <a:p>
            <a:pPr>
              <a:lnSpc>
                <a:spcPts val="2940"/>
              </a:lnSpc>
            </a:pPr>
            <a:r>
              <a:rPr lang="en-US" sz="2100">
                <a:solidFill>
                  <a:srgbClr val="F5033B"/>
                </a:solidFill>
                <a:latin typeface="Open Sans Bold"/>
              </a:rPr>
              <a:t>Аналоговая подсистема</a:t>
            </a:r>
          </a:p>
        </p:txBody>
      </p:sp>
      <p:sp>
        <p:nvSpPr>
          <p:cNvPr id="7" name="TextBox 7"/>
          <p:cNvSpPr txBox="1"/>
          <p:nvPr/>
        </p:nvSpPr>
        <p:spPr>
          <a:xfrm>
            <a:off x="1302903" y="2829800"/>
            <a:ext cx="4949009" cy="396240"/>
          </a:xfrm>
          <a:prstGeom prst="rect">
            <a:avLst/>
          </a:prstGeom>
        </p:spPr>
        <p:txBody>
          <a:bodyPr lIns="0" tIns="0" rIns="0" bIns="0" rtlCol="0" anchor="t">
            <a:spAutoFit/>
          </a:bodyPr>
          <a:lstStyle/>
          <a:p>
            <a:pPr algn="ctr">
              <a:lnSpc>
                <a:spcPts val="3359"/>
              </a:lnSpc>
              <a:spcBef>
                <a:spcPct val="0"/>
              </a:spcBef>
            </a:pPr>
            <a:r>
              <a:rPr lang="en-US" sz="2399">
                <a:solidFill>
                  <a:srgbClr val="000000"/>
                </a:solidFill>
                <a:latin typeface="Open Sans Bold"/>
              </a:rPr>
              <a:t>Один из важнейших модулей</a:t>
            </a:r>
          </a:p>
        </p:txBody>
      </p:sp>
      <p:grpSp>
        <p:nvGrpSpPr>
          <p:cNvPr id="8" name="Group 8"/>
          <p:cNvGrpSpPr/>
          <p:nvPr/>
        </p:nvGrpSpPr>
        <p:grpSpPr>
          <a:xfrm>
            <a:off x="5071369" y="4274928"/>
            <a:ext cx="12187931" cy="3621504"/>
            <a:chOff x="0" y="0"/>
            <a:chExt cx="6131080" cy="1821780"/>
          </a:xfrm>
        </p:grpSpPr>
        <p:sp>
          <p:nvSpPr>
            <p:cNvPr id="9" name="Freeform 9"/>
            <p:cNvSpPr/>
            <p:nvPr/>
          </p:nvSpPr>
          <p:spPr>
            <a:xfrm>
              <a:off x="0" y="0"/>
              <a:ext cx="6131080" cy="1821780"/>
            </a:xfrm>
            <a:custGeom>
              <a:avLst/>
              <a:gdLst/>
              <a:ahLst/>
              <a:cxnLst/>
              <a:rect l="l" t="t" r="r" b="b"/>
              <a:pathLst>
                <a:path w="6131080" h="1821780">
                  <a:moveTo>
                    <a:pt x="6006620" y="1821780"/>
                  </a:moveTo>
                  <a:lnTo>
                    <a:pt x="124460" y="1821780"/>
                  </a:lnTo>
                  <a:cubicBezTo>
                    <a:pt x="55880" y="1821780"/>
                    <a:pt x="0" y="1765900"/>
                    <a:pt x="0" y="1697320"/>
                  </a:cubicBezTo>
                  <a:lnTo>
                    <a:pt x="0" y="124460"/>
                  </a:lnTo>
                  <a:cubicBezTo>
                    <a:pt x="0" y="55880"/>
                    <a:pt x="55880" y="0"/>
                    <a:pt x="124460" y="0"/>
                  </a:cubicBezTo>
                  <a:lnTo>
                    <a:pt x="6006620" y="0"/>
                  </a:lnTo>
                  <a:cubicBezTo>
                    <a:pt x="6075200" y="0"/>
                    <a:pt x="6131080" y="55880"/>
                    <a:pt x="6131080" y="124460"/>
                  </a:cubicBezTo>
                  <a:lnTo>
                    <a:pt x="6131080" y="1697320"/>
                  </a:lnTo>
                  <a:cubicBezTo>
                    <a:pt x="6131080" y="1765900"/>
                    <a:pt x="6075200" y="1821780"/>
                    <a:pt x="6006620" y="1821780"/>
                  </a:cubicBezTo>
                  <a:close/>
                </a:path>
              </a:pathLst>
            </a:custGeom>
            <a:solidFill>
              <a:srgbClr val="F0F8FF"/>
            </a:solidFill>
          </p:spPr>
        </p:sp>
      </p:grpSp>
      <p:sp>
        <p:nvSpPr>
          <p:cNvPr id="10" name="TextBox 10"/>
          <p:cNvSpPr txBox="1"/>
          <p:nvPr/>
        </p:nvSpPr>
        <p:spPr>
          <a:xfrm>
            <a:off x="5743523" y="4774088"/>
            <a:ext cx="10843623" cy="2585085"/>
          </a:xfrm>
          <a:prstGeom prst="rect">
            <a:avLst/>
          </a:prstGeom>
        </p:spPr>
        <p:txBody>
          <a:bodyPr lIns="0" tIns="0" rIns="0" bIns="0" rtlCol="0" anchor="t">
            <a:spAutoFit/>
          </a:bodyPr>
          <a:lstStyle/>
          <a:p>
            <a:pPr>
              <a:lnSpc>
                <a:spcPts val="2940"/>
              </a:lnSpc>
              <a:spcBef>
                <a:spcPct val="0"/>
              </a:spcBef>
            </a:pPr>
            <a:r>
              <a:rPr lang="en-US" sz="2100">
                <a:solidFill>
                  <a:srgbClr val="000000"/>
                </a:solidFill>
                <a:latin typeface="Open Sans"/>
              </a:rPr>
              <a:t>Подсистема для работы с вольтажом электродов, усилителем тока и напряжения и отдельно для работы с вольтажом электрода сравнения (только для второй версии железа). </a:t>
            </a:r>
          </a:p>
          <a:p>
            <a:pPr>
              <a:lnSpc>
                <a:spcPts val="2940"/>
              </a:lnSpc>
              <a:spcBef>
                <a:spcPct val="0"/>
              </a:spcBef>
            </a:pPr>
            <a:endParaRPr lang="en-US" sz="2100">
              <a:solidFill>
                <a:srgbClr val="000000"/>
              </a:solidFill>
              <a:latin typeface="Open Sans"/>
            </a:endParaRPr>
          </a:p>
          <a:p>
            <a:pPr>
              <a:lnSpc>
                <a:spcPts val="2940"/>
              </a:lnSpc>
              <a:spcBef>
                <a:spcPct val="0"/>
              </a:spcBef>
            </a:pPr>
            <a:r>
              <a:rPr lang="en-US" sz="2100">
                <a:solidFill>
                  <a:srgbClr val="000000"/>
                </a:solidFill>
                <a:latin typeface="Open Sans"/>
              </a:rPr>
              <a:t>Под железо второй версии расширен функционал. Под каждое железо своя настройка пинов по умолчанию. Настройка по умолчанию происходит при первой инициализации.</a:t>
            </a:r>
          </a:p>
        </p:txBody>
      </p:sp>
      <p:grpSp>
        <p:nvGrpSpPr>
          <p:cNvPr id="11" name="Group 8">
            <a:extLst>
              <a:ext uri="{FF2B5EF4-FFF2-40B4-BE49-F238E27FC236}">
                <a16:creationId xmlns:a16="http://schemas.microsoft.com/office/drawing/2014/main" id="{7F3D1551-07B7-4AAD-9C05-1561FE0857D1}"/>
              </a:ext>
            </a:extLst>
          </p:cNvPr>
          <p:cNvGrpSpPr/>
          <p:nvPr/>
        </p:nvGrpSpPr>
        <p:grpSpPr>
          <a:xfrm>
            <a:off x="17259300" y="7970149"/>
            <a:ext cx="650497" cy="650497"/>
            <a:chOff x="0" y="0"/>
            <a:chExt cx="867330" cy="867330"/>
          </a:xfrm>
        </p:grpSpPr>
        <p:grpSp>
          <p:nvGrpSpPr>
            <p:cNvPr id="12" name="Group 9">
              <a:extLst>
                <a:ext uri="{FF2B5EF4-FFF2-40B4-BE49-F238E27FC236}">
                  <a16:creationId xmlns:a16="http://schemas.microsoft.com/office/drawing/2014/main" id="{63ACD7F2-7AD2-459A-90B2-4433A05808E2}"/>
                </a:ext>
              </a:extLst>
            </p:cNvPr>
            <p:cNvGrpSpPr/>
            <p:nvPr/>
          </p:nvGrpSpPr>
          <p:grpSpPr>
            <a:xfrm>
              <a:off x="0" y="0"/>
              <a:ext cx="867330" cy="867330"/>
              <a:chOff x="0" y="0"/>
              <a:chExt cx="6350000" cy="6350000"/>
            </a:xfrm>
          </p:grpSpPr>
          <p:sp>
            <p:nvSpPr>
              <p:cNvPr id="14" name="Freeform 10">
                <a:extLst>
                  <a:ext uri="{FF2B5EF4-FFF2-40B4-BE49-F238E27FC236}">
                    <a16:creationId xmlns:a16="http://schemas.microsoft.com/office/drawing/2014/main" id="{B2875352-4F02-43FB-8892-7CD5DB206D53}"/>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5033B"/>
              </a:solidFill>
            </p:spPr>
          </p:sp>
        </p:grpSp>
        <p:sp>
          <p:nvSpPr>
            <p:cNvPr id="13" name="TextBox 11">
              <a:extLst>
                <a:ext uri="{FF2B5EF4-FFF2-40B4-BE49-F238E27FC236}">
                  <a16:creationId xmlns:a16="http://schemas.microsoft.com/office/drawing/2014/main" id="{CBA6D050-DD7A-4EB8-9B31-5D447748195D}"/>
                </a:ext>
              </a:extLst>
            </p:cNvPr>
            <p:cNvSpPr txBox="1"/>
            <p:nvPr/>
          </p:nvSpPr>
          <p:spPr>
            <a:xfrm>
              <a:off x="179663" y="201377"/>
              <a:ext cx="508002" cy="464572"/>
            </a:xfrm>
            <a:prstGeom prst="rect">
              <a:avLst/>
            </a:prstGeom>
          </p:spPr>
          <p:txBody>
            <a:bodyPr wrap="square" lIns="0" tIns="0" rIns="0" bIns="0" rtlCol="0" anchor="t">
              <a:spAutoFit/>
            </a:bodyPr>
            <a:lstStyle/>
            <a:p>
              <a:pPr algn="ctr">
                <a:lnSpc>
                  <a:spcPts val="2940"/>
                </a:lnSpc>
              </a:pPr>
              <a:r>
                <a:rPr lang="en-US" sz="2100" dirty="0">
                  <a:solidFill>
                    <a:srgbClr val="FFFFFF"/>
                  </a:solidFill>
                  <a:latin typeface="Open Sans Bold"/>
                </a:rPr>
                <a:t>25</a:t>
              </a: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19855" b="26474"/>
          <a:stretch>
            <a:fillRect/>
          </a:stretch>
        </p:blipFill>
        <p:spPr>
          <a:xfrm>
            <a:off x="5482911" y="762000"/>
            <a:ext cx="11776389" cy="854102"/>
          </a:xfrm>
          <a:prstGeom prst="rect">
            <a:avLst/>
          </a:prstGeom>
        </p:spPr>
      </p:pic>
      <p:grpSp>
        <p:nvGrpSpPr>
          <p:cNvPr id="3" name="Group 3"/>
          <p:cNvGrpSpPr/>
          <p:nvPr/>
        </p:nvGrpSpPr>
        <p:grpSpPr>
          <a:xfrm>
            <a:off x="1028700" y="1920922"/>
            <a:ext cx="15167273" cy="1525349"/>
            <a:chOff x="0" y="0"/>
            <a:chExt cx="7629824" cy="767320"/>
          </a:xfrm>
        </p:grpSpPr>
        <p:sp>
          <p:nvSpPr>
            <p:cNvPr id="4" name="Freeform 4"/>
            <p:cNvSpPr/>
            <p:nvPr/>
          </p:nvSpPr>
          <p:spPr>
            <a:xfrm>
              <a:off x="0" y="0"/>
              <a:ext cx="7629824" cy="767320"/>
            </a:xfrm>
            <a:custGeom>
              <a:avLst/>
              <a:gdLst/>
              <a:ahLst/>
              <a:cxnLst/>
              <a:rect l="l" t="t" r="r" b="b"/>
              <a:pathLst>
                <a:path w="7629824" h="767320">
                  <a:moveTo>
                    <a:pt x="7505364" y="767320"/>
                  </a:moveTo>
                  <a:lnTo>
                    <a:pt x="124460" y="767320"/>
                  </a:lnTo>
                  <a:cubicBezTo>
                    <a:pt x="55880" y="767320"/>
                    <a:pt x="0" y="711440"/>
                    <a:pt x="0" y="642860"/>
                  </a:cubicBezTo>
                  <a:lnTo>
                    <a:pt x="0" y="124460"/>
                  </a:lnTo>
                  <a:cubicBezTo>
                    <a:pt x="0" y="55880"/>
                    <a:pt x="55880" y="0"/>
                    <a:pt x="124460" y="0"/>
                  </a:cubicBezTo>
                  <a:lnTo>
                    <a:pt x="7505364" y="0"/>
                  </a:lnTo>
                  <a:cubicBezTo>
                    <a:pt x="7573944" y="0"/>
                    <a:pt x="7629824" y="55880"/>
                    <a:pt x="7629824" y="124460"/>
                  </a:cubicBezTo>
                  <a:lnTo>
                    <a:pt x="7629824" y="642860"/>
                  </a:lnTo>
                  <a:cubicBezTo>
                    <a:pt x="7629824" y="711440"/>
                    <a:pt x="7573944" y="767320"/>
                    <a:pt x="7505364" y="767320"/>
                  </a:cubicBezTo>
                  <a:close/>
                </a:path>
              </a:pathLst>
            </a:custGeom>
            <a:solidFill>
              <a:srgbClr val="F0F8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458345" y="2255635"/>
            <a:ext cx="855922" cy="855922"/>
          </a:xfrm>
          <a:prstGeom prst="rect">
            <a:avLst/>
          </a:prstGeom>
        </p:spPr>
      </p:pic>
      <p:grpSp>
        <p:nvGrpSpPr>
          <p:cNvPr id="6" name="Group 6"/>
          <p:cNvGrpSpPr/>
          <p:nvPr/>
        </p:nvGrpSpPr>
        <p:grpSpPr>
          <a:xfrm>
            <a:off x="1028700" y="3731523"/>
            <a:ext cx="16230600" cy="2090745"/>
            <a:chOff x="0" y="0"/>
            <a:chExt cx="8164725" cy="1051739"/>
          </a:xfrm>
        </p:grpSpPr>
        <p:sp>
          <p:nvSpPr>
            <p:cNvPr id="7" name="Freeform 7"/>
            <p:cNvSpPr/>
            <p:nvPr/>
          </p:nvSpPr>
          <p:spPr>
            <a:xfrm>
              <a:off x="0" y="0"/>
              <a:ext cx="8164726" cy="1051739"/>
            </a:xfrm>
            <a:custGeom>
              <a:avLst/>
              <a:gdLst/>
              <a:ahLst/>
              <a:cxnLst/>
              <a:rect l="l" t="t" r="r" b="b"/>
              <a:pathLst>
                <a:path w="8164726" h="1051739">
                  <a:moveTo>
                    <a:pt x="8040265" y="1051739"/>
                  </a:moveTo>
                  <a:lnTo>
                    <a:pt x="124460" y="1051739"/>
                  </a:lnTo>
                  <a:cubicBezTo>
                    <a:pt x="55880" y="1051739"/>
                    <a:pt x="0" y="995859"/>
                    <a:pt x="0" y="927279"/>
                  </a:cubicBezTo>
                  <a:lnTo>
                    <a:pt x="0" y="124460"/>
                  </a:lnTo>
                  <a:cubicBezTo>
                    <a:pt x="0" y="55880"/>
                    <a:pt x="55880" y="0"/>
                    <a:pt x="124460" y="0"/>
                  </a:cubicBezTo>
                  <a:lnTo>
                    <a:pt x="8040266" y="0"/>
                  </a:lnTo>
                  <a:cubicBezTo>
                    <a:pt x="8108845" y="0"/>
                    <a:pt x="8164726" y="55880"/>
                    <a:pt x="8164726" y="124460"/>
                  </a:cubicBezTo>
                  <a:lnTo>
                    <a:pt x="8164726" y="927279"/>
                  </a:lnTo>
                  <a:cubicBezTo>
                    <a:pt x="8164726" y="995859"/>
                    <a:pt x="8108845" y="1051739"/>
                    <a:pt x="8040266" y="1051739"/>
                  </a:cubicBezTo>
                  <a:close/>
                </a:path>
              </a:pathLst>
            </a:custGeom>
            <a:solidFill>
              <a:srgbClr val="FEF4F7"/>
            </a:solidFill>
          </p:spPr>
        </p:sp>
      </p:grpSp>
      <p:pic>
        <p:nvPicPr>
          <p:cNvPr id="8" name="Picture 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458345" y="4348935"/>
            <a:ext cx="855922" cy="855922"/>
          </a:xfrm>
          <a:prstGeom prst="rect">
            <a:avLst/>
          </a:prstGeom>
        </p:spPr>
      </p:pic>
      <p:sp>
        <p:nvSpPr>
          <p:cNvPr id="9" name="TextBox 9"/>
          <p:cNvSpPr txBox="1"/>
          <p:nvPr/>
        </p:nvSpPr>
        <p:spPr>
          <a:xfrm>
            <a:off x="3099618" y="4208253"/>
            <a:ext cx="13666583" cy="1099185"/>
          </a:xfrm>
          <a:prstGeom prst="rect">
            <a:avLst/>
          </a:prstGeom>
        </p:spPr>
        <p:txBody>
          <a:bodyPr lIns="0" tIns="0" rIns="0" bIns="0" rtlCol="0" anchor="t">
            <a:spAutoFit/>
          </a:bodyPr>
          <a:lstStyle/>
          <a:p>
            <a:pPr>
              <a:lnSpc>
                <a:spcPts val="2940"/>
              </a:lnSpc>
            </a:pPr>
            <a:r>
              <a:rPr lang="en-US" sz="2100">
                <a:solidFill>
                  <a:srgbClr val="000000"/>
                </a:solidFill>
                <a:latin typeface="Open Sans"/>
              </a:rPr>
              <a:t>Далее в командном табло регистрируются методы по формуле обращения «command &lt;команда&gt;» </a:t>
            </a:r>
          </a:p>
          <a:p>
            <a:pPr>
              <a:lnSpc>
                <a:spcPts val="2940"/>
              </a:lnSpc>
              <a:spcBef>
                <a:spcPct val="0"/>
              </a:spcBef>
            </a:pPr>
            <a:r>
              <a:rPr lang="en-US" sz="2100">
                <a:solidFill>
                  <a:srgbClr val="000000"/>
                </a:solidFill>
                <a:latin typeface="Open Sans"/>
              </a:rPr>
              <a:t>и устанавливается текущий клиент. Их много, позволяют настраивать все элементы описанные выше. Кол-во методов и, след-но, функционал зависит от версии железа.</a:t>
            </a:r>
          </a:p>
        </p:txBody>
      </p:sp>
      <p:grpSp>
        <p:nvGrpSpPr>
          <p:cNvPr id="10" name="Group 10"/>
          <p:cNvGrpSpPr/>
          <p:nvPr/>
        </p:nvGrpSpPr>
        <p:grpSpPr>
          <a:xfrm>
            <a:off x="1028700" y="6105975"/>
            <a:ext cx="13711500" cy="1525349"/>
            <a:chOff x="0" y="0"/>
            <a:chExt cx="6897504" cy="767320"/>
          </a:xfrm>
        </p:grpSpPr>
        <p:sp>
          <p:nvSpPr>
            <p:cNvPr id="11" name="Freeform 11"/>
            <p:cNvSpPr/>
            <p:nvPr/>
          </p:nvSpPr>
          <p:spPr>
            <a:xfrm>
              <a:off x="0" y="0"/>
              <a:ext cx="6897504" cy="767320"/>
            </a:xfrm>
            <a:custGeom>
              <a:avLst/>
              <a:gdLst/>
              <a:ahLst/>
              <a:cxnLst/>
              <a:rect l="l" t="t" r="r" b="b"/>
              <a:pathLst>
                <a:path w="6897504" h="767320">
                  <a:moveTo>
                    <a:pt x="6773044" y="767320"/>
                  </a:moveTo>
                  <a:lnTo>
                    <a:pt x="124460" y="767320"/>
                  </a:lnTo>
                  <a:cubicBezTo>
                    <a:pt x="55880" y="767320"/>
                    <a:pt x="0" y="711440"/>
                    <a:pt x="0" y="642860"/>
                  </a:cubicBezTo>
                  <a:lnTo>
                    <a:pt x="0" y="124460"/>
                  </a:lnTo>
                  <a:cubicBezTo>
                    <a:pt x="0" y="55880"/>
                    <a:pt x="55880" y="0"/>
                    <a:pt x="124460" y="0"/>
                  </a:cubicBezTo>
                  <a:lnTo>
                    <a:pt x="6773044" y="0"/>
                  </a:lnTo>
                  <a:cubicBezTo>
                    <a:pt x="6841624" y="0"/>
                    <a:pt x="6897504" y="55880"/>
                    <a:pt x="6897504" y="124460"/>
                  </a:cubicBezTo>
                  <a:lnTo>
                    <a:pt x="6897504" y="642860"/>
                  </a:lnTo>
                  <a:cubicBezTo>
                    <a:pt x="6897504" y="711440"/>
                    <a:pt x="6841624" y="767320"/>
                    <a:pt x="6773044" y="767320"/>
                  </a:cubicBezTo>
                  <a:close/>
                </a:path>
              </a:pathLst>
            </a:custGeom>
            <a:solidFill>
              <a:srgbClr val="F0F8FF"/>
            </a:solidFill>
          </p:spPr>
        </p:sp>
      </p:grpSp>
      <p:pic>
        <p:nvPicPr>
          <p:cNvPr id="12" name="Picture 12"/>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1458345" y="6440688"/>
            <a:ext cx="855922" cy="855922"/>
          </a:xfrm>
          <a:prstGeom prst="rect">
            <a:avLst/>
          </a:prstGeom>
        </p:spPr>
      </p:pic>
      <p:grpSp>
        <p:nvGrpSpPr>
          <p:cNvPr id="13" name="Group 13"/>
          <p:cNvGrpSpPr/>
          <p:nvPr/>
        </p:nvGrpSpPr>
        <p:grpSpPr>
          <a:xfrm>
            <a:off x="1028700" y="7915039"/>
            <a:ext cx="15831734" cy="1614682"/>
            <a:chOff x="0" y="0"/>
            <a:chExt cx="7964078" cy="812258"/>
          </a:xfrm>
        </p:grpSpPr>
        <p:sp>
          <p:nvSpPr>
            <p:cNvPr id="14" name="Freeform 14"/>
            <p:cNvSpPr/>
            <p:nvPr/>
          </p:nvSpPr>
          <p:spPr>
            <a:xfrm>
              <a:off x="0" y="0"/>
              <a:ext cx="7964077" cy="812258"/>
            </a:xfrm>
            <a:custGeom>
              <a:avLst/>
              <a:gdLst/>
              <a:ahLst/>
              <a:cxnLst/>
              <a:rect l="l" t="t" r="r" b="b"/>
              <a:pathLst>
                <a:path w="7964077" h="812258">
                  <a:moveTo>
                    <a:pt x="7839618" y="812258"/>
                  </a:moveTo>
                  <a:lnTo>
                    <a:pt x="124460" y="812258"/>
                  </a:lnTo>
                  <a:cubicBezTo>
                    <a:pt x="55880" y="812258"/>
                    <a:pt x="0" y="756378"/>
                    <a:pt x="0" y="687798"/>
                  </a:cubicBezTo>
                  <a:lnTo>
                    <a:pt x="0" y="124460"/>
                  </a:lnTo>
                  <a:cubicBezTo>
                    <a:pt x="0" y="55880"/>
                    <a:pt x="55880" y="0"/>
                    <a:pt x="124460" y="0"/>
                  </a:cubicBezTo>
                  <a:lnTo>
                    <a:pt x="7839618" y="0"/>
                  </a:lnTo>
                  <a:cubicBezTo>
                    <a:pt x="7908198" y="0"/>
                    <a:pt x="7964077" y="55880"/>
                    <a:pt x="7964077" y="124460"/>
                  </a:cubicBezTo>
                  <a:lnTo>
                    <a:pt x="7964077" y="687798"/>
                  </a:lnTo>
                  <a:cubicBezTo>
                    <a:pt x="7964077" y="756378"/>
                    <a:pt x="7908198" y="812258"/>
                    <a:pt x="7839618" y="812258"/>
                  </a:cubicBezTo>
                  <a:close/>
                </a:path>
              </a:pathLst>
            </a:custGeom>
            <a:solidFill>
              <a:srgbClr val="FEF4F7"/>
            </a:solidFill>
          </p:spPr>
        </p:sp>
      </p:grpSp>
      <p:sp>
        <p:nvSpPr>
          <p:cNvPr id="15" name="TextBox 15"/>
          <p:cNvSpPr txBox="1"/>
          <p:nvPr/>
        </p:nvSpPr>
        <p:spPr>
          <a:xfrm>
            <a:off x="3099618" y="8339475"/>
            <a:ext cx="13096355" cy="727710"/>
          </a:xfrm>
          <a:prstGeom prst="rect">
            <a:avLst/>
          </a:prstGeom>
        </p:spPr>
        <p:txBody>
          <a:bodyPr lIns="0" tIns="0" rIns="0" bIns="0" rtlCol="0" anchor="t">
            <a:spAutoFit/>
          </a:bodyPr>
          <a:lstStyle/>
          <a:p>
            <a:pPr>
              <a:lnSpc>
                <a:spcPts val="2940"/>
              </a:lnSpc>
              <a:spcBef>
                <a:spcPct val="0"/>
              </a:spcBef>
            </a:pPr>
            <a:r>
              <a:rPr lang="en-US" sz="2100">
                <a:solidFill>
                  <a:srgbClr val="000000"/>
                </a:solidFill>
                <a:latin typeface="Open Sans"/>
              </a:rPr>
              <a:t>Если версия устройства вторая, то производится автоматическая настройка электродов на вывод; Устанавливать состояние «присоединен» надо вручную в любом случае.</a:t>
            </a:r>
          </a:p>
        </p:txBody>
      </p:sp>
      <p:pic>
        <p:nvPicPr>
          <p:cNvPr id="16" name="Picture 16"/>
          <p:cNvPicPr>
            <a:picLocks noChangeAspect="1"/>
          </p:cNvPicPr>
          <p:nvPr/>
        </p:nvPicPr>
        <p:blipFill>
          <a:blip r:embed="rId9"/>
          <a:srcRect/>
          <a:stretch>
            <a:fillRect/>
          </a:stretch>
        </p:blipFill>
        <p:spPr>
          <a:xfrm>
            <a:off x="15432867" y="8153164"/>
            <a:ext cx="2855133" cy="2133836"/>
          </a:xfrm>
          <a:prstGeom prst="rect">
            <a:avLst/>
          </a:prstGeom>
        </p:spPr>
      </p:pic>
      <p:pic>
        <p:nvPicPr>
          <p:cNvPr id="17" name="Picture 17"/>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1458345" y="8294419"/>
            <a:ext cx="855922" cy="855922"/>
          </a:xfrm>
          <a:prstGeom prst="rect">
            <a:avLst/>
          </a:prstGeom>
        </p:spPr>
      </p:pic>
      <p:sp>
        <p:nvSpPr>
          <p:cNvPr id="18" name="TextBox 18"/>
          <p:cNvSpPr txBox="1"/>
          <p:nvPr/>
        </p:nvSpPr>
        <p:spPr>
          <a:xfrm>
            <a:off x="1028700" y="991883"/>
            <a:ext cx="4454211" cy="356235"/>
          </a:xfrm>
          <a:prstGeom prst="rect">
            <a:avLst/>
          </a:prstGeom>
        </p:spPr>
        <p:txBody>
          <a:bodyPr lIns="0" tIns="0" rIns="0" bIns="0" rtlCol="0" anchor="t">
            <a:spAutoFit/>
          </a:bodyPr>
          <a:lstStyle/>
          <a:p>
            <a:pPr>
              <a:lnSpc>
                <a:spcPts val="2940"/>
              </a:lnSpc>
            </a:pPr>
            <a:r>
              <a:rPr lang="en-US" sz="2100">
                <a:solidFill>
                  <a:srgbClr val="F5033B"/>
                </a:solidFill>
                <a:latin typeface="Open Sans Bold"/>
              </a:rPr>
              <a:t>Инициализация системы</a:t>
            </a:r>
          </a:p>
        </p:txBody>
      </p:sp>
      <p:sp>
        <p:nvSpPr>
          <p:cNvPr id="19" name="TextBox 19"/>
          <p:cNvSpPr txBox="1"/>
          <p:nvPr/>
        </p:nvSpPr>
        <p:spPr>
          <a:xfrm>
            <a:off x="3099618" y="2300691"/>
            <a:ext cx="13096355" cy="727710"/>
          </a:xfrm>
          <a:prstGeom prst="rect">
            <a:avLst/>
          </a:prstGeom>
        </p:spPr>
        <p:txBody>
          <a:bodyPr lIns="0" tIns="0" rIns="0" bIns="0" rtlCol="0" anchor="t">
            <a:spAutoFit/>
          </a:bodyPr>
          <a:lstStyle/>
          <a:p>
            <a:pPr>
              <a:lnSpc>
                <a:spcPts val="2940"/>
              </a:lnSpc>
              <a:spcBef>
                <a:spcPct val="0"/>
              </a:spcBef>
            </a:pPr>
            <a:r>
              <a:rPr lang="en-US" sz="2100">
                <a:solidFill>
                  <a:srgbClr val="000000"/>
                </a:solidFill>
                <a:latin typeface="Open Sans"/>
              </a:rPr>
              <a:t>Настраиваем состояние системы по умолчанию – тестов нет, таймер не запущен, значения фильтра нижних частот тоже по умолчанию (частота среза – 200), период на выборку – 0.1с.</a:t>
            </a:r>
          </a:p>
        </p:txBody>
      </p:sp>
      <p:sp>
        <p:nvSpPr>
          <p:cNvPr id="20" name="TextBox 20"/>
          <p:cNvSpPr txBox="1"/>
          <p:nvPr/>
        </p:nvSpPr>
        <p:spPr>
          <a:xfrm>
            <a:off x="3099618" y="6485744"/>
            <a:ext cx="11640581" cy="727710"/>
          </a:xfrm>
          <a:prstGeom prst="rect">
            <a:avLst/>
          </a:prstGeom>
        </p:spPr>
        <p:txBody>
          <a:bodyPr lIns="0" tIns="0" rIns="0" bIns="0" rtlCol="0" anchor="t">
            <a:spAutoFit/>
          </a:bodyPr>
          <a:lstStyle/>
          <a:p>
            <a:pPr>
              <a:lnSpc>
                <a:spcPts val="2940"/>
              </a:lnSpc>
            </a:pPr>
            <a:r>
              <a:rPr lang="en-US" sz="2100">
                <a:solidFill>
                  <a:srgbClr val="000000"/>
                </a:solidFill>
                <a:latin typeface="Open Sans"/>
              </a:rPr>
              <a:t>После включается аналоговая система с выходящим значением напряжения 0;</a:t>
            </a:r>
          </a:p>
          <a:p>
            <a:pPr>
              <a:lnSpc>
                <a:spcPts val="2940"/>
              </a:lnSpc>
              <a:spcBef>
                <a:spcPct val="0"/>
              </a:spcBef>
            </a:pPr>
            <a:r>
              <a:rPr lang="en-US" sz="2100">
                <a:solidFill>
                  <a:srgbClr val="000000"/>
                </a:solidFill>
                <a:latin typeface="Open Sans"/>
              </a:rPr>
              <a:t>Обнуляется циркулярный буфер приемщика сообщений.</a:t>
            </a:r>
          </a:p>
        </p:txBody>
      </p:sp>
      <p:grpSp>
        <p:nvGrpSpPr>
          <p:cNvPr id="21" name="Group 8">
            <a:extLst>
              <a:ext uri="{FF2B5EF4-FFF2-40B4-BE49-F238E27FC236}">
                <a16:creationId xmlns:a16="http://schemas.microsoft.com/office/drawing/2014/main" id="{279B56B0-ADCA-4BD0-B26D-7FCF18025E15}"/>
              </a:ext>
            </a:extLst>
          </p:cNvPr>
          <p:cNvGrpSpPr/>
          <p:nvPr/>
        </p:nvGrpSpPr>
        <p:grpSpPr>
          <a:xfrm>
            <a:off x="17259300" y="7970149"/>
            <a:ext cx="650497" cy="650497"/>
            <a:chOff x="0" y="0"/>
            <a:chExt cx="867330" cy="867330"/>
          </a:xfrm>
        </p:grpSpPr>
        <p:grpSp>
          <p:nvGrpSpPr>
            <p:cNvPr id="22" name="Group 9">
              <a:extLst>
                <a:ext uri="{FF2B5EF4-FFF2-40B4-BE49-F238E27FC236}">
                  <a16:creationId xmlns:a16="http://schemas.microsoft.com/office/drawing/2014/main" id="{1CE44CDD-9292-420F-BBD5-AE409C6C49AC}"/>
                </a:ext>
              </a:extLst>
            </p:cNvPr>
            <p:cNvGrpSpPr/>
            <p:nvPr/>
          </p:nvGrpSpPr>
          <p:grpSpPr>
            <a:xfrm>
              <a:off x="0" y="0"/>
              <a:ext cx="867330" cy="867330"/>
              <a:chOff x="0" y="0"/>
              <a:chExt cx="6350000" cy="6350000"/>
            </a:xfrm>
          </p:grpSpPr>
          <p:sp>
            <p:nvSpPr>
              <p:cNvPr id="24" name="Freeform 10">
                <a:extLst>
                  <a:ext uri="{FF2B5EF4-FFF2-40B4-BE49-F238E27FC236}">
                    <a16:creationId xmlns:a16="http://schemas.microsoft.com/office/drawing/2014/main" id="{25581D86-7CEC-4835-894E-8412D20925AA}"/>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5033B"/>
              </a:solidFill>
            </p:spPr>
          </p:sp>
        </p:grpSp>
        <p:sp>
          <p:nvSpPr>
            <p:cNvPr id="23" name="TextBox 11">
              <a:extLst>
                <a:ext uri="{FF2B5EF4-FFF2-40B4-BE49-F238E27FC236}">
                  <a16:creationId xmlns:a16="http://schemas.microsoft.com/office/drawing/2014/main" id="{E00266F8-2069-460C-A51C-151B44055773}"/>
                </a:ext>
              </a:extLst>
            </p:cNvPr>
            <p:cNvSpPr txBox="1"/>
            <p:nvPr/>
          </p:nvSpPr>
          <p:spPr>
            <a:xfrm>
              <a:off x="179663" y="201377"/>
              <a:ext cx="508002" cy="464572"/>
            </a:xfrm>
            <a:prstGeom prst="rect">
              <a:avLst/>
            </a:prstGeom>
          </p:spPr>
          <p:txBody>
            <a:bodyPr wrap="square" lIns="0" tIns="0" rIns="0" bIns="0" rtlCol="0" anchor="t">
              <a:spAutoFit/>
            </a:bodyPr>
            <a:lstStyle/>
            <a:p>
              <a:pPr algn="ctr">
                <a:lnSpc>
                  <a:spcPts val="2940"/>
                </a:lnSpc>
              </a:pPr>
              <a:r>
                <a:rPr lang="en-US" sz="2100" dirty="0">
                  <a:solidFill>
                    <a:srgbClr val="FFFFFF"/>
                  </a:solidFill>
                  <a:latin typeface="Open Sans Bold"/>
                </a:rPr>
                <a:t>26</a:t>
              </a: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19855" b="26474"/>
          <a:stretch>
            <a:fillRect/>
          </a:stretch>
        </p:blipFill>
        <p:spPr>
          <a:xfrm>
            <a:off x="5482911" y="762000"/>
            <a:ext cx="11776389" cy="854102"/>
          </a:xfrm>
          <a:prstGeom prst="rect">
            <a:avLst/>
          </a:prstGeom>
        </p:spPr>
      </p:pic>
      <p:grpSp>
        <p:nvGrpSpPr>
          <p:cNvPr id="3" name="Group 3"/>
          <p:cNvGrpSpPr/>
          <p:nvPr/>
        </p:nvGrpSpPr>
        <p:grpSpPr>
          <a:xfrm>
            <a:off x="1028700" y="2191190"/>
            <a:ext cx="15332865" cy="3080399"/>
            <a:chOff x="0" y="0"/>
            <a:chExt cx="7713124" cy="1549580"/>
          </a:xfrm>
        </p:grpSpPr>
        <p:sp>
          <p:nvSpPr>
            <p:cNvPr id="4" name="Freeform 4"/>
            <p:cNvSpPr/>
            <p:nvPr/>
          </p:nvSpPr>
          <p:spPr>
            <a:xfrm>
              <a:off x="0" y="0"/>
              <a:ext cx="7713125" cy="1549580"/>
            </a:xfrm>
            <a:custGeom>
              <a:avLst/>
              <a:gdLst/>
              <a:ahLst/>
              <a:cxnLst/>
              <a:rect l="l" t="t" r="r" b="b"/>
              <a:pathLst>
                <a:path w="7713125" h="1549580">
                  <a:moveTo>
                    <a:pt x="7588664" y="1549580"/>
                  </a:moveTo>
                  <a:lnTo>
                    <a:pt x="124460" y="1549580"/>
                  </a:lnTo>
                  <a:cubicBezTo>
                    <a:pt x="55880" y="1549580"/>
                    <a:pt x="0" y="1493700"/>
                    <a:pt x="0" y="1425120"/>
                  </a:cubicBezTo>
                  <a:lnTo>
                    <a:pt x="0" y="124460"/>
                  </a:lnTo>
                  <a:cubicBezTo>
                    <a:pt x="0" y="55880"/>
                    <a:pt x="55880" y="0"/>
                    <a:pt x="124460" y="0"/>
                  </a:cubicBezTo>
                  <a:lnTo>
                    <a:pt x="7588664" y="0"/>
                  </a:lnTo>
                  <a:cubicBezTo>
                    <a:pt x="7657244" y="0"/>
                    <a:pt x="7713125" y="55880"/>
                    <a:pt x="7713125" y="124460"/>
                  </a:cubicBezTo>
                  <a:lnTo>
                    <a:pt x="7713125" y="1425120"/>
                  </a:lnTo>
                  <a:cubicBezTo>
                    <a:pt x="7713125" y="1493700"/>
                    <a:pt x="7657244" y="1549580"/>
                    <a:pt x="7588664" y="1549580"/>
                  </a:cubicBezTo>
                  <a:close/>
                </a:path>
              </a:pathLst>
            </a:custGeom>
            <a:solidFill>
              <a:srgbClr val="F0F8FF"/>
            </a:solidFill>
          </p:spPr>
        </p:sp>
      </p:grpSp>
      <p:grpSp>
        <p:nvGrpSpPr>
          <p:cNvPr id="5" name="Group 5"/>
          <p:cNvGrpSpPr/>
          <p:nvPr/>
        </p:nvGrpSpPr>
        <p:grpSpPr>
          <a:xfrm>
            <a:off x="1028700" y="5847063"/>
            <a:ext cx="10860249" cy="3334919"/>
            <a:chOff x="0" y="0"/>
            <a:chExt cx="5463196" cy="1677615"/>
          </a:xfrm>
        </p:grpSpPr>
        <p:sp>
          <p:nvSpPr>
            <p:cNvPr id="6" name="Freeform 6"/>
            <p:cNvSpPr/>
            <p:nvPr/>
          </p:nvSpPr>
          <p:spPr>
            <a:xfrm>
              <a:off x="0" y="0"/>
              <a:ext cx="5463196" cy="1677615"/>
            </a:xfrm>
            <a:custGeom>
              <a:avLst/>
              <a:gdLst/>
              <a:ahLst/>
              <a:cxnLst/>
              <a:rect l="l" t="t" r="r" b="b"/>
              <a:pathLst>
                <a:path w="5463196" h="1677615">
                  <a:moveTo>
                    <a:pt x="5338736" y="1677615"/>
                  </a:moveTo>
                  <a:lnTo>
                    <a:pt x="124460" y="1677615"/>
                  </a:lnTo>
                  <a:cubicBezTo>
                    <a:pt x="55880" y="1677615"/>
                    <a:pt x="0" y="1621735"/>
                    <a:pt x="0" y="1553155"/>
                  </a:cubicBezTo>
                  <a:lnTo>
                    <a:pt x="0" y="124460"/>
                  </a:lnTo>
                  <a:cubicBezTo>
                    <a:pt x="0" y="55880"/>
                    <a:pt x="55880" y="0"/>
                    <a:pt x="124460" y="0"/>
                  </a:cubicBezTo>
                  <a:lnTo>
                    <a:pt x="5338736" y="0"/>
                  </a:lnTo>
                  <a:cubicBezTo>
                    <a:pt x="5407316" y="0"/>
                    <a:pt x="5463196" y="55880"/>
                    <a:pt x="5463196" y="124460"/>
                  </a:cubicBezTo>
                  <a:lnTo>
                    <a:pt x="5463196" y="1553155"/>
                  </a:lnTo>
                  <a:cubicBezTo>
                    <a:pt x="5463196" y="1621735"/>
                    <a:pt x="5407316" y="1677615"/>
                    <a:pt x="5338736" y="1677615"/>
                  </a:cubicBezTo>
                  <a:close/>
                </a:path>
              </a:pathLst>
            </a:custGeom>
            <a:solidFill>
              <a:srgbClr val="FEF4F7"/>
            </a:solidFill>
          </p:spPr>
        </p:sp>
      </p:grpSp>
      <p:sp>
        <p:nvSpPr>
          <p:cNvPr id="7" name="TextBox 7"/>
          <p:cNvSpPr txBox="1"/>
          <p:nvPr/>
        </p:nvSpPr>
        <p:spPr>
          <a:xfrm>
            <a:off x="1742700" y="6388667"/>
            <a:ext cx="9432250" cy="2213610"/>
          </a:xfrm>
          <a:prstGeom prst="rect">
            <a:avLst/>
          </a:prstGeom>
        </p:spPr>
        <p:txBody>
          <a:bodyPr lIns="0" tIns="0" rIns="0" bIns="0" rtlCol="0" anchor="t">
            <a:spAutoFit/>
          </a:bodyPr>
          <a:lstStyle/>
          <a:p>
            <a:pPr>
              <a:lnSpc>
                <a:spcPts val="2940"/>
              </a:lnSpc>
            </a:pPr>
            <a:r>
              <a:rPr lang="en-US" sz="2100" dirty="0" err="1">
                <a:solidFill>
                  <a:srgbClr val="000000"/>
                </a:solidFill>
                <a:latin typeface="Open Sans Bold"/>
              </a:rPr>
              <a:t>Также</a:t>
            </a:r>
            <a:r>
              <a:rPr lang="en-US" sz="2100" dirty="0">
                <a:solidFill>
                  <a:srgbClr val="000000"/>
                </a:solidFill>
                <a:latin typeface="Open Sans Bold"/>
              </a:rPr>
              <a:t> </a:t>
            </a:r>
            <a:r>
              <a:rPr lang="en-US" sz="2100" dirty="0" err="1">
                <a:solidFill>
                  <a:srgbClr val="000000"/>
                </a:solidFill>
                <a:latin typeface="Open Sans Bold"/>
              </a:rPr>
              <a:t>реализованы</a:t>
            </a:r>
            <a:r>
              <a:rPr lang="en-US" sz="2100" dirty="0">
                <a:solidFill>
                  <a:srgbClr val="000000"/>
                </a:solidFill>
                <a:latin typeface="Open Sans Bold"/>
              </a:rPr>
              <a:t> </a:t>
            </a:r>
            <a:r>
              <a:rPr lang="en-US" sz="2100" dirty="0" err="1">
                <a:solidFill>
                  <a:srgbClr val="000000"/>
                </a:solidFill>
                <a:latin typeface="Open Sans Bold"/>
              </a:rPr>
              <a:t>такие</a:t>
            </a:r>
            <a:r>
              <a:rPr lang="en-US" sz="2100" dirty="0">
                <a:solidFill>
                  <a:srgbClr val="000000"/>
                </a:solidFill>
                <a:latin typeface="Open Sans Bold"/>
              </a:rPr>
              <a:t> </a:t>
            </a:r>
            <a:r>
              <a:rPr lang="en-US" sz="2100" dirty="0" err="1">
                <a:solidFill>
                  <a:srgbClr val="000000"/>
                </a:solidFill>
                <a:latin typeface="Open Sans Bold"/>
              </a:rPr>
              <a:t>вещи</a:t>
            </a:r>
            <a:r>
              <a:rPr lang="en-US" sz="2100" dirty="0">
                <a:solidFill>
                  <a:srgbClr val="000000"/>
                </a:solidFill>
                <a:latin typeface="Open Sans Bold"/>
              </a:rPr>
              <a:t>:</a:t>
            </a:r>
          </a:p>
          <a:p>
            <a:pPr>
              <a:lnSpc>
                <a:spcPts val="2940"/>
              </a:lnSpc>
            </a:pPr>
            <a:endParaRPr lang="en-US" sz="2100" dirty="0">
              <a:solidFill>
                <a:srgbClr val="000000"/>
              </a:solidFill>
              <a:latin typeface="Open Sans Bold"/>
            </a:endParaRPr>
          </a:p>
          <a:p>
            <a:pPr marL="453390" lvl="1" indent="-226695">
              <a:lnSpc>
                <a:spcPts val="2940"/>
              </a:lnSpc>
              <a:buFont typeface="Arial"/>
              <a:buChar char="•"/>
            </a:pPr>
            <a:r>
              <a:rPr lang="en-US" sz="2000" dirty="0" err="1">
                <a:solidFill>
                  <a:srgbClr val="000000"/>
                </a:solidFill>
                <a:latin typeface="Arimo"/>
              </a:rPr>
              <a:t>Буфер</a:t>
            </a:r>
            <a:r>
              <a:rPr lang="en-US" sz="2000" dirty="0">
                <a:solidFill>
                  <a:srgbClr val="000000"/>
                </a:solidFill>
                <a:latin typeface="Arimo"/>
              </a:rPr>
              <a:t> </a:t>
            </a:r>
            <a:r>
              <a:rPr lang="en-US" sz="2000" dirty="0" err="1">
                <a:solidFill>
                  <a:srgbClr val="000000"/>
                </a:solidFill>
                <a:latin typeface="Arimo"/>
              </a:rPr>
              <a:t>для</a:t>
            </a:r>
            <a:r>
              <a:rPr lang="en-US" sz="2000" dirty="0">
                <a:solidFill>
                  <a:srgbClr val="000000"/>
                </a:solidFill>
                <a:latin typeface="Arimo"/>
              </a:rPr>
              <a:t> </a:t>
            </a:r>
            <a:r>
              <a:rPr lang="en-US" sz="2000" dirty="0" err="1">
                <a:solidFill>
                  <a:srgbClr val="000000"/>
                </a:solidFill>
                <a:latin typeface="Arimo"/>
              </a:rPr>
              <a:t>хранения</a:t>
            </a:r>
            <a:r>
              <a:rPr lang="en-US" sz="2000" dirty="0">
                <a:solidFill>
                  <a:srgbClr val="000000"/>
                </a:solidFill>
                <a:latin typeface="Arimo"/>
              </a:rPr>
              <a:t> </a:t>
            </a:r>
            <a:r>
              <a:rPr lang="en-US" sz="2000" dirty="0" err="1">
                <a:solidFill>
                  <a:srgbClr val="000000"/>
                </a:solidFill>
                <a:latin typeface="Arimo"/>
              </a:rPr>
              <a:t>выборок</a:t>
            </a:r>
            <a:r>
              <a:rPr lang="en-US" sz="2000" dirty="0">
                <a:solidFill>
                  <a:srgbClr val="000000"/>
                </a:solidFill>
                <a:latin typeface="Arimo"/>
              </a:rPr>
              <a:t>;</a:t>
            </a:r>
          </a:p>
          <a:p>
            <a:pPr marL="453390" lvl="1" indent="-226695">
              <a:lnSpc>
                <a:spcPts val="2940"/>
              </a:lnSpc>
              <a:buFont typeface="Arial"/>
              <a:buChar char="•"/>
            </a:pPr>
            <a:r>
              <a:rPr lang="en-US" sz="2000" dirty="0" err="1">
                <a:solidFill>
                  <a:srgbClr val="000000"/>
                </a:solidFill>
                <a:latin typeface="Arimo"/>
              </a:rPr>
              <a:t>Вывод</a:t>
            </a:r>
            <a:r>
              <a:rPr lang="en-US" sz="2000" dirty="0">
                <a:solidFill>
                  <a:srgbClr val="000000"/>
                </a:solidFill>
                <a:latin typeface="Arimo"/>
              </a:rPr>
              <a:t> </a:t>
            </a:r>
            <a:r>
              <a:rPr lang="en-US" sz="2000" dirty="0" err="1">
                <a:solidFill>
                  <a:srgbClr val="000000"/>
                </a:solidFill>
                <a:latin typeface="Arimo"/>
              </a:rPr>
              <a:t>системных</a:t>
            </a:r>
            <a:r>
              <a:rPr lang="en-US" sz="2000" dirty="0">
                <a:solidFill>
                  <a:srgbClr val="000000"/>
                </a:solidFill>
                <a:latin typeface="Arimo"/>
              </a:rPr>
              <a:t> </a:t>
            </a:r>
            <a:r>
              <a:rPr lang="en-US" sz="2000" dirty="0" err="1">
                <a:solidFill>
                  <a:srgbClr val="000000"/>
                </a:solidFill>
                <a:latin typeface="Arimo"/>
              </a:rPr>
              <a:t>сообщение</a:t>
            </a:r>
            <a:r>
              <a:rPr lang="en-US" sz="2000" dirty="0">
                <a:solidFill>
                  <a:srgbClr val="000000"/>
                </a:solidFill>
                <a:latin typeface="Arimo"/>
              </a:rPr>
              <a:t>;</a:t>
            </a:r>
          </a:p>
          <a:p>
            <a:pPr marL="453390" lvl="1" indent="-226695">
              <a:lnSpc>
                <a:spcPts val="2940"/>
              </a:lnSpc>
              <a:buFont typeface="Arial"/>
              <a:buChar char="•"/>
            </a:pPr>
            <a:r>
              <a:rPr lang="en-US" sz="2000" dirty="0" err="1">
                <a:solidFill>
                  <a:srgbClr val="000000"/>
                </a:solidFill>
                <a:latin typeface="Arimo"/>
              </a:rPr>
              <a:t>Установить</a:t>
            </a:r>
            <a:r>
              <a:rPr lang="en-US" sz="2000" dirty="0">
                <a:solidFill>
                  <a:srgbClr val="000000"/>
                </a:solidFill>
                <a:latin typeface="Arimo"/>
              </a:rPr>
              <a:t> </a:t>
            </a:r>
            <a:r>
              <a:rPr lang="en-US" sz="2000" dirty="0" err="1">
                <a:solidFill>
                  <a:srgbClr val="000000"/>
                </a:solidFill>
                <a:latin typeface="Arimo"/>
              </a:rPr>
              <a:t>колбэк</a:t>
            </a:r>
            <a:r>
              <a:rPr lang="en-US" sz="2000" dirty="0">
                <a:solidFill>
                  <a:srgbClr val="000000"/>
                </a:solidFill>
                <a:latin typeface="Arimo"/>
              </a:rPr>
              <a:t> </a:t>
            </a:r>
            <a:r>
              <a:rPr lang="en-US" sz="2000" dirty="0" err="1">
                <a:solidFill>
                  <a:srgbClr val="000000"/>
                </a:solidFill>
                <a:latin typeface="Arimo"/>
              </a:rPr>
              <a:t>таймера</a:t>
            </a:r>
            <a:r>
              <a:rPr lang="en-US" sz="2000" dirty="0">
                <a:solidFill>
                  <a:srgbClr val="000000"/>
                </a:solidFill>
                <a:latin typeface="Arimo"/>
              </a:rPr>
              <a:t>;</a:t>
            </a:r>
          </a:p>
          <a:p>
            <a:pPr marL="453390" lvl="1" indent="-226695">
              <a:lnSpc>
                <a:spcPts val="2940"/>
              </a:lnSpc>
              <a:spcBef>
                <a:spcPct val="0"/>
              </a:spcBef>
              <a:buFont typeface="Arial"/>
              <a:buChar char="•"/>
            </a:pPr>
            <a:r>
              <a:rPr lang="en-US" sz="2000" dirty="0" err="1">
                <a:solidFill>
                  <a:srgbClr val="000000"/>
                </a:solidFill>
                <a:latin typeface="Arimo"/>
              </a:rPr>
              <a:t>Возможность</a:t>
            </a:r>
            <a:r>
              <a:rPr lang="en-US" sz="2000" dirty="0">
                <a:solidFill>
                  <a:srgbClr val="000000"/>
                </a:solidFill>
                <a:latin typeface="Arimo"/>
              </a:rPr>
              <a:t> </a:t>
            </a:r>
            <a:r>
              <a:rPr lang="en-US" sz="2000" dirty="0" err="1">
                <a:solidFill>
                  <a:srgbClr val="000000"/>
                </a:solidFill>
                <a:latin typeface="Arimo"/>
              </a:rPr>
              <a:t>изменения</a:t>
            </a:r>
            <a:r>
              <a:rPr lang="en-US" sz="2000" dirty="0">
                <a:solidFill>
                  <a:srgbClr val="000000"/>
                </a:solidFill>
                <a:latin typeface="Arimo"/>
              </a:rPr>
              <a:t> </a:t>
            </a:r>
            <a:r>
              <a:rPr lang="en-US" sz="2000" dirty="0" err="1">
                <a:solidFill>
                  <a:srgbClr val="000000"/>
                </a:solidFill>
                <a:latin typeface="Arimo"/>
              </a:rPr>
              <a:t>значений</a:t>
            </a:r>
            <a:r>
              <a:rPr lang="en-US" sz="2000" dirty="0">
                <a:solidFill>
                  <a:srgbClr val="000000"/>
                </a:solidFill>
                <a:latin typeface="Arimo"/>
              </a:rPr>
              <a:t> </a:t>
            </a:r>
            <a:r>
              <a:rPr lang="en-US" sz="2000" dirty="0" err="1">
                <a:solidFill>
                  <a:srgbClr val="000000"/>
                </a:solidFill>
                <a:latin typeface="Arimo"/>
              </a:rPr>
              <a:t>теста</a:t>
            </a:r>
            <a:r>
              <a:rPr lang="en-US" sz="2000" dirty="0">
                <a:solidFill>
                  <a:srgbClr val="000000"/>
                </a:solidFill>
                <a:latin typeface="Arimo"/>
              </a:rPr>
              <a:t> </a:t>
            </a:r>
            <a:r>
              <a:rPr lang="en-US" sz="2000" dirty="0" err="1">
                <a:solidFill>
                  <a:srgbClr val="000000"/>
                </a:solidFill>
                <a:latin typeface="Arimo"/>
              </a:rPr>
              <a:t>во</a:t>
            </a:r>
            <a:r>
              <a:rPr lang="en-US" sz="2000" dirty="0">
                <a:solidFill>
                  <a:srgbClr val="000000"/>
                </a:solidFill>
                <a:latin typeface="Arimo"/>
              </a:rPr>
              <a:t> </a:t>
            </a:r>
            <a:r>
              <a:rPr lang="en-US" sz="2000" dirty="0" err="1">
                <a:solidFill>
                  <a:srgbClr val="000000"/>
                </a:solidFill>
                <a:latin typeface="Arimo"/>
              </a:rPr>
              <a:t>время</a:t>
            </a:r>
            <a:r>
              <a:rPr lang="en-US" sz="2000" dirty="0">
                <a:solidFill>
                  <a:srgbClr val="000000"/>
                </a:solidFill>
                <a:latin typeface="Arimo"/>
              </a:rPr>
              <a:t> </a:t>
            </a:r>
            <a:r>
              <a:rPr lang="en-US" sz="2000" dirty="0" err="1">
                <a:solidFill>
                  <a:srgbClr val="000000"/>
                </a:solidFill>
                <a:latin typeface="Arimo"/>
              </a:rPr>
              <a:t>его</a:t>
            </a:r>
            <a:r>
              <a:rPr lang="en-US" sz="2000" dirty="0">
                <a:solidFill>
                  <a:srgbClr val="000000"/>
                </a:solidFill>
                <a:latin typeface="Arimo"/>
              </a:rPr>
              <a:t> </a:t>
            </a:r>
            <a:r>
              <a:rPr lang="en-US" sz="2000" dirty="0" err="1">
                <a:solidFill>
                  <a:srgbClr val="000000"/>
                </a:solidFill>
                <a:latin typeface="Arimo"/>
              </a:rPr>
              <a:t>исполнения</a:t>
            </a:r>
            <a:r>
              <a:rPr lang="en-US" sz="1200" dirty="0">
                <a:solidFill>
                  <a:srgbClr val="000000"/>
                </a:solidFill>
                <a:latin typeface="Arimo"/>
              </a:rPr>
              <a:t>.</a:t>
            </a:r>
          </a:p>
        </p:txBody>
      </p:sp>
      <p:pic>
        <p:nvPicPr>
          <p:cNvPr id="8" name="Picture 8"/>
          <p:cNvPicPr>
            <a:picLocks noChangeAspect="1"/>
          </p:cNvPicPr>
          <p:nvPr/>
        </p:nvPicPr>
        <p:blipFill>
          <a:blip r:embed="rId3"/>
          <a:srcRect/>
          <a:stretch>
            <a:fillRect/>
          </a:stretch>
        </p:blipFill>
        <p:spPr>
          <a:xfrm>
            <a:off x="15432867" y="8153164"/>
            <a:ext cx="2855133" cy="2133836"/>
          </a:xfrm>
          <a:prstGeom prst="rect">
            <a:avLst/>
          </a:prstGeom>
        </p:spPr>
      </p:pic>
      <p:sp>
        <p:nvSpPr>
          <p:cNvPr id="9" name="TextBox 9"/>
          <p:cNvSpPr txBox="1"/>
          <p:nvPr/>
        </p:nvSpPr>
        <p:spPr>
          <a:xfrm>
            <a:off x="1028700" y="991883"/>
            <a:ext cx="4454211" cy="356235"/>
          </a:xfrm>
          <a:prstGeom prst="rect">
            <a:avLst/>
          </a:prstGeom>
        </p:spPr>
        <p:txBody>
          <a:bodyPr lIns="0" tIns="0" rIns="0" bIns="0" rtlCol="0" anchor="t">
            <a:spAutoFit/>
          </a:bodyPr>
          <a:lstStyle/>
          <a:p>
            <a:pPr>
              <a:lnSpc>
                <a:spcPts val="2940"/>
              </a:lnSpc>
            </a:pPr>
            <a:r>
              <a:rPr lang="en-US" sz="2100">
                <a:solidFill>
                  <a:srgbClr val="F5033B"/>
                </a:solidFill>
                <a:latin typeface="Open Sans Bold"/>
              </a:rPr>
              <a:t>Инициализация системы</a:t>
            </a:r>
          </a:p>
        </p:txBody>
      </p:sp>
      <p:sp>
        <p:nvSpPr>
          <p:cNvPr id="10" name="TextBox 10"/>
          <p:cNvSpPr txBox="1"/>
          <p:nvPr/>
        </p:nvSpPr>
        <p:spPr>
          <a:xfrm>
            <a:off x="1742700" y="2791272"/>
            <a:ext cx="13904866" cy="1842135"/>
          </a:xfrm>
          <a:prstGeom prst="rect">
            <a:avLst/>
          </a:prstGeom>
        </p:spPr>
        <p:txBody>
          <a:bodyPr lIns="0" tIns="0" rIns="0" bIns="0" rtlCol="0" anchor="t">
            <a:spAutoFit/>
          </a:bodyPr>
          <a:lstStyle/>
          <a:p>
            <a:pPr marL="453390" lvl="1" indent="-226695">
              <a:lnSpc>
                <a:spcPts val="2940"/>
              </a:lnSpc>
              <a:buFont typeface="Arial"/>
              <a:buChar char="•"/>
            </a:pPr>
            <a:r>
              <a:rPr lang="en-US" sz="2100" dirty="0" err="1">
                <a:solidFill>
                  <a:srgbClr val="000000"/>
                </a:solidFill>
                <a:latin typeface="Open Sans"/>
              </a:rPr>
              <a:t>Можно</a:t>
            </a:r>
            <a:r>
              <a:rPr lang="en-US" sz="2100" dirty="0">
                <a:solidFill>
                  <a:srgbClr val="000000"/>
                </a:solidFill>
                <a:latin typeface="Open Sans"/>
              </a:rPr>
              <a:t> </a:t>
            </a:r>
            <a:r>
              <a:rPr lang="en-US" sz="2100" dirty="0" err="1">
                <a:solidFill>
                  <a:srgbClr val="000000"/>
                </a:solidFill>
                <a:latin typeface="Open Sans"/>
              </a:rPr>
              <a:t>запустить</a:t>
            </a:r>
            <a:r>
              <a:rPr lang="en-US" sz="2100" dirty="0">
                <a:solidFill>
                  <a:srgbClr val="000000"/>
                </a:solidFill>
                <a:latin typeface="Open Sans"/>
              </a:rPr>
              <a:t> </a:t>
            </a:r>
            <a:r>
              <a:rPr lang="en-US" sz="2100" dirty="0" err="1">
                <a:solidFill>
                  <a:srgbClr val="000000"/>
                </a:solidFill>
                <a:latin typeface="Open Sans"/>
              </a:rPr>
              <a:t>или</a:t>
            </a:r>
            <a:r>
              <a:rPr lang="en-US" sz="2100" dirty="0">
                <a:solidFill>
                  <a:srgbClr val="000000"/>
                </a:solidFill>
                <a:latin typeface="Open Sans"/>
              </a:rPr>
              <a:t> </a:t>
            </a:r>
            <a:r>
              <a:rPr lang="en-US" sz="2100" dirty="0" err="1">
                <a:solidFill>
                  <a:srgbClr val="000000"/>
                </a:solidFill>
                <a:latin typeface="Open Sans"/>
              </a:rPr>
              <a:t>остановить</a:t>
            </a:r>
            <a:r>
              <a:rPr lang="en-US" sz="2100" dirty="0">
                <a:solidFill>
                  <a:srgbClr val="000000"/>
                </a:solidFill>
                <a:latin typeface="Open Sans"/>
              </a:rPr>
              <a:t> </a:t>
            </a:r>
            <a:r>
              <a:rPr lang="en-US" sz="2100" dirty="0" err="1">
                <a:solidFill>
                  <a:srgbClr val="000000"/>
                </a:solidFill>
                <a:latin typeface="Open Sans"/>
              </a:rPr>
              <a:t>тест</a:t>
            </a:r>
            <a:r>
              <a:rPr lang="en-US" sz="2100" dirty="0">
                <a:solidFill>
                  <a:srgbClr val="000000"/>
                </a:solidFill>
                <a:latin typeface="Open Sans"/>
              </a:rPr>
              <a:t> в </a:t>
            </a:r>
            <a:r>
              <a:rPr lang="en-US" sz="2100" dirty="0" err="1">
                <a:solidFill>
                  <a:srgbClr val="000000"/>
                </a:solidFill>
                <a:latin typeface="Open Sans"/>
              </a:rPr>
              <a:t>безопасном</a:t>
            </a:r>
            <a:r>
              <a:rPr lang="en-US" sz="2100" dirty="0">
                <a:solidFill>
                  <a:srgbClr val="000000"/>
                </a:solidFill>
                <a:latin typeface="Open Sans"/>
              </a:rPr>
              <a:t> </a:t>
            </a:r>
            <a:r>
              <a:rPr lang="en-US" sz="2100" dirty="0" err="1">
                <a:solidFill>
                  <a:srgbClr val="000000"/>
                </a:solidFill>
                <a:latin typeface="Open Sans"/>
              </a:rPr>
              <a:t>режиме</a:t>
            </a:r>
            <a:r>
              <a:rPr lang="en-US" sz="2100" dirty="0">
                <a:solidFill>
                  <a:srgbClr val="000000"/>
                </a:solidFill>
                <a:latin typeface="Open Sans"/>
              </a:rPr>
              <a:t>, </a:t>
            </a:r>
            <a:r>
              <a:rPr lang="en-US" sz="2100" dirty="0" err="1">
                <a:solidFill>
                  <a:srgbClr val="000000"/>
                </a:solidFill>
                <a:latin typeface="Open Sans"/>
              </a:rPr>
              <a:t>т.к</a:t>
            </a:r>
            <a:r>
              <a:rPr lang="en-US" sz="2100" dirty="0">
                <a:solidFill>
                  <a:srgbClr val="000000"/>
                </a:solidFill>
                <a:latin typeface="Open Sans"/>
              </a:rPr>
              <a:t>. </a:t>
            </a:r>
            <a:r>
              <a:rPr lang="en-US" sz="2100" dirty="0" err="1">
                <a:solidFill>
                  <a:srgbClr val="000000"/>
                </a:solidFill>
                <a:latin typeface="Open Sans"/>
              </a:rPr>
              <a:t>входящие</a:t>
            </a:r>
            <a:r>
              <a:rPr lang="en-US" sz="2100" dirty="0">
                <a:solidFill>
                  <a:srgbClr val="000000"/>
                </a:solidFill>
                <a:latin typeface="Open Sans"/>
              </a:rPr>
              <a:t> </a:t>
            </a:r>
            <a:r>
              <a:rPr lang="en-US" sz="2100" dirty="0" err="1">
                <a:solidFill>
                  <a:srgbClr val="000000"/>
                </a:solidFill>
                <a:latin typeface="Open Sans"/>
              </a:rPr>
              <a:t>данные</a:t>
            </a:r>
            <a:r>
              <a:rPr lang="en-US" sz="2100" dirty="0">
                <a:solidFill>
                  <a:srgbClr val="000000"/>
                </a:solidFill>
                <a:latin typeface="Open Sans"/>
              </a:rPr>
              <a:t> </a:t>
            </a:r>
            <a:r>
              <a:rPr lang="en-US" sz="2100" dirty="0" err="1">
                <a:solidFill>
                  <a:srgbClr val="000000"/>
                </a:solidFill>
                <a:latin typeface="Open Sans"/>
              </a:rPr>
              <a:t>теста</a:t>
            </a:r>
            <a:r>
              <a:rPr lang="en-US" sz="2100" dirty="0">
                <a:solidFill>
                  <a:srgbClr val="000000"/>
                </a:solidFill>
                <a:latin typeface="Open Sans"/>
              </a:rPr>
              <a:t> и </a:t>
            </a:r>
            <a:r>
              <a:rPr lang="en-US" sz="2100" dirty="0" err="1">
                <a:solidFill>
                  <a:srgbClr val="000000"/>
                </a:solidFill>
                <a:latin typeface="Open Sans"/>
              </a:rPr>
              <a:t>если</a:t>
            </a:r>
            <a:r>
              <a:rPr lang="en-US" sz="2100" dirty="0">
                <a:solidFill>
                  <a:srgbClr val="000000"/>
                </a:solidFill>
                <a:latin typeface="Open Sans"/>
              </a:rPr>
              <a:t> </a:t>
            </a:r>
            <a:r>
              <a:rPr lang="en-US" sz="2100" dirty="0" err="1">
                <a:solidFill>
                  <a:srgbClr val="000000"/>
                </a:solidFill>
                <a:latin typeface="Open Sans"/>
              </a:rPr>
              <a:t>они</a:t>
            </a:r>
            <a:r>
              <a:rPr lang="en-US" sz="2100" dirty="0">
                <a:solidFill>
                  <a:srgbClr val="000000"/>
                </a:solidFill>
                <a:latin typeface="Open Sans"/>
              </a:rPr>
              <a:t> </a:t>
            </a:r>
            <a:r>
              <a:rPr lang="en-US" sz="2100" dirty="0" err="1">
                <a:solidFill>
                  <a:srgbClr val="000000"/>
                </a:solidFill>
                <a:latin typeface="Open Sans"/>
              </a:rPr>
              <a:t>неправильного</a:t>
            </a:r>
            <a:r>
              <a:rPr lang="en-US" sz="2100" dirty="0">
                <a:solidFill>
                  <a:srgbClr val="000000"/>
                </a:solidFill>
                <a:latin typeface="Open Sans"/>
              </a:rPr>
              <a:t> </a:t>
            </a:r>
            <a:r>
              <a:rPr lang="en-US" sz="2100" dirty="0" err="1">
                <a:solidFill>
                  <a:srgbClr val="000000"/>
                </a:solidFill>
                <a:latin typeface="Open Sans"/>
              </a:rPr>
              <a:t>синтаксиса</a:t>
            </a:r>
            <a:r>
              <a:rPr lang="en-US" sz="2100" dirty="0">
                <a:solidFill>
                  <a:srgbClr val="000000"/>
                </a:solidFill>
                <a:latin typeface="Open Sans"/>
              </a:rPr>
              <a:t>, </a:t>
            </a:r>
            <a:r>
              <a:rPr lang="en-US" sz="2100" dirty="0" err="1">
                <a:solidFill>
                  <a:srgbClr val="000000"/>
                </a:solidFill>
                <a:latin typeface="Open Sans"/>
              </a:rPr>
              <a:t>то</a:t>
            </a:r>
            <a:r>
              <a:rPr lang="en-US" sz="2100" dirty="0">
                <a:solidFill>
                  <a:srgbClr val="000000"/>
                </a:solidFill>
                <a:latin typeface="Open Sans"/>
              </a:rPr>
              <a:t> </a:t>
            </a:r>
            <a:r>
              <a:rPr lang="en-US" sz="2100" dirty="0" err="1">
                <a:solidFill>
                  <a:srgbClr val="000000"/>
                </a:solidFill>
                <a:latin typeface="Open Sans"/>
              </a:rPr>
              <a:t>тест</a:t>
            </a:r>
            <a:r>
              <a:rPr lang="en-US" sz="2100" dirty="0">
                <a:solidFill>
                  <a:srgbClr val="000000"/>
                </a:solidFill>
                <a:latin typeface="Open Sans"/>
              </a:rPr>
              <a:t> </a:t>
            </a:r>
            <a:r>
              <a:rPr lang="en-US" sz="2100" dirty="0" err="1">
                <a:solidFill>
                  <a:srgbClr val="000000"/>
                </a:solidFill>
                <a:latin typeface="Open Sans"/>
              </a:rPr>
              <a:t>не</a:t>
            </a:r>
            <a:r>
              <a:rPr lang="en-US" sz="2100" dirty="0">
                <a:solidFill>
                  <a:srgbClr val="000000"/>
                </a:solidFill>
                <a:latin typeface="Open Sans"/>
              </a:rPr>
              <a:t> </a:t>
            </a:r>
            <a:r>
              <a:rPr lang="en-US" sz="2100" dirty="0" err="1">
                <a:solidFill>
                  <a:srgbClr val="000000"/>
                </a:solidFill>
                <a:latin typeface="Open Sans"/>
              </a:rPr>
              <a:t>запустится</a:t>
            </a:r>
            <a:r>
              <a:rPr lang="en-US" sz="2100" dirty="0">
                <a:solidFill>
                  <a:srgbClr val="000000"/>
                </a:solidFill>
                <a:latin typeface="Open Sans"/>
              </a:rPr>
              <a:t>. </a:t>
            </a:r>
          </a:p>
          <a:p>
            <a:pPr marL="453390" lvl="1" indent="-226695">
              <a:lnSpc>
                <a:spcPts val="2940"/>
              </a:lnSpc>
              <a:buFont typeface="Arial"/>
              <a:buChar char="•"/>
            </a:pPr>
            <a:r>
              <a:rPr lang="en-US" sz="2100" dirty="0" err="1">
                <a:solidFill>
                  <a:srgbClr val="000000"/>
                </a:solidFill>
                <a:latin typeface="Open Sans"/>
              </a:rPr>
              <a:t>Если</a:t>
            </a:r>
            <a:r>
              <a:rPr lang="en-US" sz="2100" dirty="0">
                <a:solidFill>
                  <a:srgbClr val="000000"/>
                </a:solidFill>
                <a:latin typeface="Open Sans"/>
              </a:rPr>
              <a:t> </a:t>
            </a:r>
            <a:r>
              <a:rPr lang="en-US" sz="2100" dirty="0" err="1">
                <a:solidFill>
                  <a:srgbClr val="000000"/>
                </a:solidFill>
                <a:latin typeface="Open Sans"/>
              </a:rPr>
              <a:t>мультиплексор</a:t>
            </a:r>
            <a:r>
              <a:rPr lang="en-US" sz="2100" dirty="0">
                <a:solidFill>
                  <a:srgbClr val="000000"/>
                </a:solidFill>
                <a:latin typeface="Open Sans"/>
              </a:rPr>
              <a:t> </a:t>
            </a:r>
            <a:r>
              <a:rPr lang="en-US" sz="2100" dirty="0" err="1">
                <a:solidFill>
                  <a:srgbClr val="000000"/>
                </a:solidFill>
                <a:latin typeface="Open Sans"/>
              </a:rPr>
              <a:t>включён</a:t>
            </a:r>
            <a:r>
              <a:rPr lang="en-US" sz="2100" dirty="0">
                <a:solidFill>
                  <a:srgbClr val="000000"/>
                </a:solidFill>
                <a:latin typeface="Open Sans"/>
              </a:rPr>
              <a:t>, </a:t>
            </a:r>
            <a:r>
              <a:rPr lang="en-US" sz="2100" dirty="0" err="1">
                <a:solidFill>
                  <a:srgbClr val="000000"/>
                </a:solidFill>
                <a:latin typeface="Open Sans"/>
              </a:rPr>
              <a:t>то</a:t>
            </a:r>
            <a:r>
              <a:rPr lang="en-US" sz="2100" dirty="0">
                <a:solidFill>
                  <a:srgbClr val="000000"/>
                </a:solidFill>
                <a:latin typeface="Open Sans"/>
              </a:rPr>
              <a:t> </a:t>
            </a:r>
            <a:r>
              <a:rPr lang="en-US" sz="2100" dirty="0" err="1">
                <a:solidFill>
                  <a:srgbClr val="000000"/>
                </a:solidFill>
                <a:latin typeface="Open Sans"/>
              </a:rPr>
              <a:t>тест</a:t>
            </a:r>
            <a:r>
              <a:rPr lang="en-US" sz="2100" dirty="0">
                <a:solidFill>
                  <a:srgbClr val="000000"/>
                </a:solidFill>
                <a:latin typeface="Open Sans"/>
              </a:rPr>
              <a:t> </a:t>
            </a:r>
            <a:r>
              <a:rPr lang="en-US" sz="2100" dirty="0" err="1">
                <a:solidFill>
                  <a:srgbClr val="000000"/>
                </a:solidFill>
                <a:latin typeface="Open Sans"/>
              </a:rPr>
              <a:t>должен</a:t>
            </a:r>
            <a:r>
              <a:rPr lang="en-US" sz="2100" dirty="0">
                <a:solidFill>
                  <a:srgbClr val="000000"/>
                </a:solidFill>
                <a:latin typeface="Open Sans"/>
              </a:rPr>
              <a:t> </a:t>
            </a:r>
            <a:r>
              <a:rPr lang="en-US" sz="2100" dirty="0" err="1">
                <a:solidFill>
                  <a:srgbClr val="000000"/>
                </a:solidFill>
                <a:latin typeface="Open Sans"/>
              </a:rPr>
              <a:t>его</a:t>
            </a:r>
            <a:r>
              <a:rPr lang="en-US" sz="2100" dirty="0">
                <a:solidFill>
                  <a:srgbClr val="000000"/>
                </a:solidFill>
                <a:latin typeface="Open Sans"/>
              </a:rPr>
              <a:t> </a:t>
            </a:r>
            <a:r>
              <a:rPr lang="en-US" sz="2100" dirty="0" err="1">
                <a:solidFill>
                  <a:srgbClr val="000000"/>
                </a:solidFill>
                <a:latin typeface="Open Sans"/>
              </a:rPr>
              <a:t>поддерживать</a:t>
            </a:r>
            <a:r>
              <a:rPr lang="en-US" sz="2100" dirty="0">
                <a:solidFill>
                  <a:srgbClr val="000000"/>
                </a:solidFill>
                <a:latin typeface="Open Sans"/>
              </a:rPr>
              <a:t>, </a:t>
            </a:r>
            <a:r>
              <a:rPr lang="en-US" sz="2100" dirty="0" err="1">
                <a:solidFill>
                  <a:srgbClr val="000000"/>
                </a:solidFill>
                <a:latin typeface="Open Sans"/>
              </a:rPr>
              <a:t>иначе</a:t>
            </a:r>
            <a:r>
              <a:rPr lang="en-US" sz="2100" dirty="0">
                <a:solidFill>
                  <a:srgbClr val="000000"/>
                </a:solidFill>
                <a:latin typeface="Open Sans"/>
              </a:rPr>
              <a:t> </a:t>
            </a:r>
            <a:r>
              <a:rPr lang="en-US" sz="2100" dirty="0" err="1">
                <a:solidFill>
                  <a:srgbClr val="000000"/>
                </a:solidFill>
                <a:latin typeface="Open Sans"/>
              </a:rPr>
              <a:t>теста</a:t>
            </a:r>
            <a:r>
              <a:rPr lang="en-US" sz="2100" dirty="0">
                <a:solidFill>
                  <a:srgbClr val="000000"/>
                </a:solidFill>
                <a:latin typeface="Open Sans"/>
              </a:rPr>
              <a:t> </a:t>
            </a:r>
            <a:r>
              <a:rPr lang="en-US" sz="2100" dirty="0" err="1">
                <a:solidFill>
                  <a:srgbClr val="000000"/>
                </a:solidFill>
                <a:latin typeface="Open Sans"/>
              </a:rPr>
              <a:t>не</a:t>
            </a:r>
            <a:r>
              <a:rPr lang="en-US" sz="2100" dirty="0">
                <a:solidFill>
                  <a:srgbClr val="000000"/>
                </a:solidFill>
                <a:latin typeface="Open Sans"/>
              </a:rPr>
              <a:t> </a:t>
            </a:r>
            <a:r>
              <a:rPr lang="en-US" sz="2100" dirty="0" err="1">
                <a:solidFill>
                  <a:srgbClr val="000000"/>
                </a:solidFill>
                <a:latin typeface="Open Sans"/>
              </a:rPr>
              <a:t>будет</a:t>
            </a:r>
            <a:r>
              <a:rPr lang="en-US" sz="2100" dirty="0">
                <a:solidFill>
                  <a:srgbClr val="000000"/>
                </a:solidFill>
                <a:latin typeface="Open Sans"/>
              </a:rPr>
              <a:t>. </a:t>
            </a:r>
          </a:p>
          <a:p>
            <a:pPr marL="453390" lvl="1" indent="-226695">
              <a:lnSpc>
                <a:spcPts val="2940"/>
              </a:lnSpc>
              <a:buFont typeface="Arial"/>
              <a:buChar char="•"/>
            </a:pPr>
            <a:r>
              <a:rPr lang="en-US" sz="2100" dirty="0" err="1">
                <a:solidFill>
                  <a:srgbClr val="000000"/>
                </a:solidFill>
                <a:latin typeface="Open Sans"/>
              </a:rPr>
              <a:t>Если</a:t>
            </a:r>
            <a:r>
              <a:rPr lang="en-US" sz="2100" dirty="0">
                <a:solidFill>
                  <a:srgbClr val="000000"/>
                </a:solidFill>
                <a:latin typeface="Open Sans"/>
              </a:rPr>
              <a:t> </a:t>
            </a:r>
            <a:r>
              <a:rPr lang="en-US" sz="2100" dirty="0" err="1">
                <a:solidFill>
                  <a:srgbClr val="000000"/>
                </a:solidFill>
                <a:latin typeface="Open Sans"/>
              </a:rPr>
              <a:t>на</a:t>
            </a:r>
            <a:r>
              <a:rPr lang="en-US" sz="2100" dirty="0">
                <a:solidFill>
                  <a:srgbClr val="000000"/>
                </a:solidFill>
                <a:latin typeface="Open Sans"/>
              </a:rPr>
              <a:t> </a:t>
            </a:r>
            <a:r>
              <a:rPr lang="en-US" sz="2100" dirty="0" err="1">
                <a:solidFill>
                  <a:srgbClr val="000000"/>
                </a:solidFill>
                <a:latin typeface="Open Sans"/>
              </a:rPr>
              <a:t>мультиплексоре</a:t>
            </a:r>
            <a:r>
              <a:rPr lang="en-US" sz="2100" dirty="0">
                <a:solidFill>
                  <a:srgbClr val="000000"/>
                </a:solidFill>
                <a:latin typeface="Open Sans"/>
              </a:rPr>
              <a:t> </a:t>
            </a:r>
            <a:r>
              <a:rPr lang="en-US" sz="2100" dirty="0" err="1">
                <a:solidFill>
                  <a:srgbClr val="000000"/>
                </a:solidFill>
                <a:latin typeface="Open Sans"/>
              </a:rPr>
              <a:t>заняты</a:t>
            </a:r>
            <a:r>
              <a:rPr lang="en-US" sz="2100" dirty="0">
                <a:solidFill>
                  <a:srgbClr val="000000"/>
                </a:solidFill>
                <a:latin typeface="Open Sans"/>
              </a:rPr>
              <a:t> </a:t>
            </a:r>
            <a:r>
              <a:rPr lang="en-US" sz="2100" dirty="0" err="1">
                <a:solidFill>
                  <a:srgbClr val="000000"/>
                </a:solidFill>
                <a:latin typeface="Open Sans"/>
              </a:rPr>
              <a:t>рабочие</a:t>
            </a:r>
            <a:r>
              <a:rPr lang="en-US" sz="2100" dirty="0">
                <a:solidFill>
                  <a:srgbClr val="000000"/>
                </a:solidFill>
                <a:latin typeface="Open Sans"/>
              </a:rPr>
              <a:t> </a:t>
            </a:r>
            <a:r>
              <a:rPr lang="en-US" sz="2100" dirty="0" err="1">
                <a:solidFill>
                  <a:srgbClr val="000000"/>
                </a:solidFill>
                <a:latin typeface="Open Sans"/>
              </a:rPr>
              <a:t>электроды</a:t>
            </a:r>
            <a:r>
              <a:rPr lang="en-US" sz="2100" dirty="0">
                <a:solidFill>
                  <a:srgbClr val="000000"/>
                </a:solidFill>
                <a:latin typeface="Open Sans"/>
              </a:rPr>
              <a:t>, </a:t>
            </a:r>
            <a:r>
              <a:rPr lang="en-US" sz="2100" dirty="0" err="1">
                <a:solidFill>
                  <a:srgbClr val="000000"/>
                </a:solidFill>
                <a:latin typeface="Open Sans"/>
              </a:rPr>
              <a:t>то</a:t>
            </a:r>
            <a:r>
              <a:rPr lang="en-US" sz="2100" dirty="0">
                <a:solidFill>
                  <a:srgbClr val="000000"/>
                </a:solidFill>
                <a:latin typeface="Open Sans"/>
              </a:rPr>
              <a:t> </a:t>
            </a:r>
            <a:r>
              <a:rPr lang="en-US" sz="2100" dirty="0" err="1">
                <a:solidFill>
                  <a:srgbClr val="000000"/>
                </a:solidFill>
                <a:latin typeface="Open Sans"/>
              </a:rPr>
              <a:t>тест</a:t>
            </a:r>
            <a:r>
              <a:rPr lang="en-US" sz="2100" dirty="0">
                <a:solidFill>
                  <a:srgbClr val="000000"/>
                </a:solidFill>
                <a:latin typeface="Open Sans"/>
              </a:rPr>
              <a:t> </a:t>
            </a:r>
            <a:r>
              <a:rPr lang="en-US" sz="2100" dirty="0" err="1">
                <a:solidFill>
                  <a:srgbClr val="000000"/>
                </a:solidFill>
                <a:latin typeface="Open Sans"/>
              </a:rPr>
              <a:t>также</a:t>
            </a:r>
            <a:r>
              <a:rPr lang="en-US" sz="2100" dirty="0">
                <a:solidFill>
                  <a:srgbClr val="000000"/>
                </a:solidFill>
                <a:latin typeface="Open Sans"/>
              </a:rPr>
              <a:t> </a:t>
            </a:r>
            <a:r>
              <a:rPr lang="en-US" sz="2100" dirty="0" err="1">
                <a:solidFill>
                  <a:srgbClr val="000000"/>
                </a:solidFill>
                <a:latin typeface="Open Sans"/>
              </a:rPr>
              <a:t>не</a:t>
            </a:r>
            <a:r>
              <a:rPr lang="en-US" sz="2100" dirty="0">
                <a:solidFill>
                  <a:srgbClr val="000000"/>
                </a:solidFill>
                <a:latin typeface="Open Sans"/>
              </a:rPr>
              <a:t> </a:t>
            </a:r>
            <a:r>
              <a:rPr lang="en-US" sz="2100" dirty="0" err="1">
                <a:solidFill>
                  <a:srgbClr val="000000"/>
                </a:solidFill>
                <a:latin typeface="Open Sans"/>
              </a:rPr>
              <a:t>запустится</a:t>
            </a:r>
            <a:r>
              <a:rPr lang="en-US" sz="2100" dirty="0">
                <a:solidFill>
                  <a:srgbClr val="000000"/>
                </a:solidFill>
                <a:latin typeface="Open Sans"/>
              </a:rPr>
              <a:t>.</a:t>
            </a:r>
          </a:p>
          <a:p>
            <a:pPr marL="453390" lvl="1" indent="-226695">
              <a:lnSpc>
                <a:spcPts val="2940"/>
              </a:lnSpc>
              <a:buFont typeface="Arial"/>
              <a:buChar char="•"/>
            </a:pPr>
            <a:r>
              <a:rPr lang="en-US" sz="2100" dirty="0" err="1">
                <a:solidFill>
                  <a:srgbClr val="000000"/>
                </a:solidFill>
                <a:latin typeface="Open Sans"/>
              </a:rPr>
              <a:t>При</a:t>
            </a:r>
            <a:r>
              <a:rPr lang="en-US" sz="2100" dirty="0">
                <a:solidFill>
                  <a:srgbClr val="000000"/>
                </a:solidFill>
                <a:latin typeface="Open Sans"/>
              </a:rPr>
              <a:t> </a:t>
            </a:r>
            <a:r>
              <a:rPr lang="en-US" sz="2100" dirty="0" err="1">
                <a:solidFill>
                  <a:srgbClr val="000000"/>
                </a:solidFill>
                <a:latin typeface="Open Sans"/>
              </a:rPr>
              <a:t>успешном</a:t>
            </a:r>
            <a:r>
              <a:rPr lang="en-US" sz="2100" dirty="0">
                <a:solidFill>
                  <a:srgbClr val="000000"/>
                </a:solidFill>
                <a:latin typeface="Open Sans"/>
              </a:rPr>
              <a:t> </a:t>
            </a:r>
            <a:r>
              <a:rPr lang="en-US" sz="2100" dirty="0" err="1">
                <a:solidFill>
                  <a:srgbClr val="000000"/>
                </a:solidFill>
                <a:latin typeface="Open Sans"/>
              </a:rPr>
              <a:t>прохождении</a:t>
            </a:r>
            <a:r>
              <a:rPr lang="en-US" sz="2100" dirty="0">
                <a:solidFill>
                  <a:srgbClr val="000000"/>
                </a:solidFill>
                <a:latin typeface="Open Sans"/>
              </a:rPr>
              <a:t> </a:t>
            </a:r>
            <a:r>
              <a:rPr lang="en-US" sz="2100" dirty="0" err="1">
                <a:solidFill>
                  <a:srgbClr val="000000"/>
                </a:solidFill>
                <a:latin typeface="Open Sans"/>
              </a:rPr>
              <a:t>проверок</a:t>
            </a:r>
            <a:r>
              <a:rPr lang="en-US" sz="2100" dirty="0">
                <a:solidFill>
                  <a:srgbClr val="000000"/>
                </a:solidFill>
                <a:latin typeface="Open Sans"/>
              </a:rPr>
              <a:t> </a:t>
            </a:r>
            <a:r>
              <a:rPr lang="en-US" sz="2100" dirty="0" err="1">
                <a:solidFill>
                  <a:srgbClr val="000000"/>
                </a:solidFill>
                <a:latin typeface="Open Sans"/>
              </a:rPr>
              <a:t>происходит</a:t>
            </a:r>
            <a:r>
              <a:rPr lang="en-US" sz="2100" dirty="0">
                <a:solidFill>
                  <a:srgbClr val="000000"/>
                </a:solidFill>
                <a:latin typeface="Open Sans"/>
              </a:rPr>
              <a:t> </a:t>
            </a:r>
            <a:r>
              <a:rPr lang="en-US" sz="2100" dirty="0" err="1">
                <a:solidFill>
                  <a:srgbClr val="000000"/>
                </a:solidFill>
                <a:latin typeface="Open Sans"/>
              </a:rPr>
              <a:t>подключение</a:t>
            </a:r>
            <a:r>
              <a:rPr lang="en-US" sz="2100" dirty="0">
                <a:solidFill>
                  <a:srgbClr val="000000"/>
                </a:solidFill>
                <a:latin typeface="Open Sans"/>
              </a:rPr>
              <a:t> </a:t>
            </a:r>
            <a:r>
              <a:rPr lang="en-US" sz="2100" dirty="0" err="1">
                <a:solidFill>
                  <a:srgbClr val="000000"/>
                </a:solidFill>
                <a:latin typeface="Open Sans"/>
              </a:rPr>
              <a:t>электродов</a:t>
            </a:r>
            <a:r>
              <a:rPr lang="en-US" sz="2100" dirty="0">
                <a:solidFill>
                  <a:srgbClr val="000000"/>
                </a:solidFill>
                <a:latin typeface="Open Sans"/>
              </a:rPr>
              <a:t> к </a:t>
            </a:r>
            <a:r>
              <a:rPr lang="en-US" sz="2100" dirty="0" err="1">
                <a:solidFill>
                  <a:srgbClr val="000000"/>
                </a:solidFill>
                <a:latin typeface="Open Sans"/>
              </a:rPr>
              <a:t>мультиплексору</a:t>
            </a:r>
            <a:r>
              <a:rPr lang="en-US" sz="2100" dirty="0">
                <a:solidFill>
                  <a:srgbClr val="000000"/>
                </a:solidFill>
                <a:latin typeface="Open Sans"/>
              </a:rPr>
              <a:t>.</a:t>
            </a:r>
          </a:p>
        </p:txBody>
      </p:sp>
      <p:grpSp>
        <p:nvGrpSpPr>
          <p:cNvPr id="11" name="Group 8">
            <a:extLst>
              <a:ext uri="{FF2B5EF4-FFF2-40B4-BE49-F238E27FC236}">
                <a16:creationId xmlns:a16="http://schemas.microsoft.com/office/drawing/2014/main" id="{386A409F-A724-44D9-8447-5DF943F31A68}"/>
              </a:ext>
            </a:extLst>
          </p:cNvPr>
          <p:cNvGrpSpPr/>
          <p:nvPr/>
        </p:nvGrpSpPr>
        <p:grpSpPr>
          <a:xfrm>
            <a:off x="17259300" y="7970149"/>
            <a:ext cx="650497" cy="650497"/>
            <a:chOff x="0" y="0"/>
            <a:chExt cx="867330" cy="867330"/>
          </a:xfrm>
        </p:grpSpPr>
        <p:grpSp>
          <p:nvGrpSpPr>
            <p:cNvPr id="12" name="Group 9">
              <a:extLst>
                <a:ext uri="{FF2B5EF4-FFF2-40B4-BE49-F238E27FC236}">
                  <a16:creationId xmlns:a16="http://schemas.microsoft.com/office/drawing/2014/main" id="{7FF41417-31FF-4CD9-88D2-830CF682EA65}"/>
                </a:ext>
              </a:extLst>
            </p:cNvPr>
            <p:cNvGrpSpPr/>
            <p:nvPr/>
          </p:nvGrpSpPr>
          <p:grpSpPr>
            <a:xfrm>
              <a:off x="0" y="0"/>
              <a:ext cx="867330" cy="867330"/>
              <a:chOff x="0" y="0"/>
              <a:chExt cx="6350000" cy="6350000"/>
            </a:xfrm>
          </p:grpSpPr>
          <p:sp>
            <p:nvSpPr>
              <p:cNvPr id="14" name="Freeform 10">
                <a:extLst>
                  <a:ext uri="{FF2B5EF4-FFF2-40B4-BE49-F238E27FC236}">
                    <a16:creationId xmlns:a16="http://schemas.microsoft.com/office/drawing/2014/main" id="{581C8D8D-36BE-45C6-A614-D36B6DB9EBE2}"/>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5033B"/>
              </a:solidFill>
            </p:spPr>
          </p:sp>
        </p:grpSp>
        <p:sp>
          <p:nvSpPr>
            <p:cNvPr id="13" name="TextBox 11">
              <a:extLst>
                <a:ext uri="{FF2B5EF4-FFF2-40B4-BE49-F238E27FC236}">
                  <a16:creationId xmlns:a16="http://schemas.microsoft.com/office/drawing/2014/main" id="{36B8E071-47CA-4C19-A221-7B9C1A2BAA2E}"/>
                </a:ext>
              </a:extLst>
            </p:cNvPr>
            <p:cNvSpPr txBox="1"/>
            <p:nvPr/>
          </p:nvSpPr>
          <p:spPr>
            <a:xfrm>
              <a:off x="179663" y="201377"/>
              <a:ext cx="508002" cy="464572"/>
            </a:xfrm>
            <a:prstGeom prst="rect">
              <a:avLst/>
            </a:prstGeom>
          </p:spPr>
          <p:txBody>
            <a:bodyPr wrap="square" lIns="0" tIns="0" rIns="0" bIns="0" rtlCol="0" anchor="t">
              <a:spAutoFit/>
            </a:bodyPr>
            <a:lstStyle/>
            <a:p>
              <a:pPr algn="ctr">
                <a:lnSpc>
                  <a:spcPts val="2940"/>
                </a:lnSpc>
              </a:pPr>
              <a:r>
                <a:rPr lang="en-US" sz="2100" dirty="0">
                  <a:solidFill>
                    <a:srgbClr val="FFFFFF"/>
                  </a:solidFill>
                  <a:latin typeface="Open Sans Bold"/>
                </a:rPr>
                <a:t>27</a:t>
              </a: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19855" b="26474"/>
          <a:stretch>
            <a:fillRect/>
          </a:stretch>
        </p:blipFill>
        <p:spPr>
          <a:xfrm>
            <a:off x="5482911" y="762000"/>
            <a:ext cx="11776389" cy="854102"/>
          </a:xfrm>
          <a:prstGeom prst="rect">
            <a:avLst/>
          </a:prstGeom>
        </p:spPr>
      </p:pic>
      <p:grpSp>
        <p:nvGrpSpPr>
          <p:cNvPr id="3" name="Group 3"/>
          <p:cNvGrpSpPr/>
          <p:nvPr/>
        </p:nvGrpSpPr>
        <p:grpSpPr>
          <a:xfrm>
            <a:off x="1028700" y="2535585"/>
            <a:ext cx="8904210" cy="1312804"/>
            <a:chOff x="0" y="0"/>
            <a:chExt cx="4479220" cy="660400"/>
          </a:xfrm>
        </p:grpSpPr>
        <p:sp>
          <p:nvSpPr>
            <p:cNvPr id="4" name="Freeform 4"/>
            <p:cNvSpPr/>
            <p:nvPr/>
          </p:nvSpPr>
          <p:spPr>
            <a:xfrm>
              <a:off x="0" y="0"/>
              <a:ext cx="4479220" cy="660400"/>
            </a:xfrm>
            <a:custGeom>
              <a:avLst/>
              <a:gdLst/>
              <a:ahLst/>
              <a:cxnLst/>
              <a:rect l="l" t="t" r="r" b="b"/>
              <a:pathLst>
                <a:path w="4479220" h="660400">
                  <a:moveTo>
                    <a:pt x="4354760" y="660400"/>
                  </a:moveTo>
                  <a:lnTo>
                    <a:pt x="124460" y="660400"/>
                  </a:lnTo>
                  <a:cubicBezTo>
                    <a:pt x="55880" y="660400"/>
                    <a:pt x="0" y="604520"/>
                    <a:pt x="0" y="535940"/>
                  </a:cubicBezTo>
                  <a:lnTo>
                    <a:pt x="0" y="124460"/>
                  </a:lnTo>
                  <a:cubicBezTo>
                    <a:pt x="0" y="55880"/>
                    <a:pt x="55880" y="0"/>
                    <a:pt x="124460" y="0"/>
                  </a:cubicBezTo>
                  <a:lnTo>
                    <a:pt x="4354760" y="0"/>
                  </a:lnTo>
                  <a:cubicBezTo>
                    <a:pt x="4423340" y="0"/>
                    <a:pt x="4479220" y="55880"/>
                    <a:pt x="4479220" y="124460"/>
                  </a:cubicBezTo>
                  <a:lnTo>
                    <a:pt x="4479220" y="535940"/>
                  </a:lnTo>
                  <a:cubicBezTo>
                    <a:pt x="4479220" y="604520"/>
                    <a:pt x="4423340" y="660400"/>
                    <a:pt x="4354760" y="660400"/>
                  </a:cubicBezTo>
                  <a:close/>
                </a:path>
              </a:pathLst>
            </a:custGeom>
            <a:solidFill>
              <a:srgbClr val="F0F8FF"/>
            </a:solidFill>
          </p:spPr>
        </p:sp>
      </p:grpSp>
      <p:grpSp>
        <p:nvGrpSpPr>
          <p:cNvPr id="5" name="Group 5"/>
          <p:cNvGrpSpPr/>
          <p:nvPr/>
        </p:nvGrpSpPr>
        <p:grpSpPr>
          <a:xfrm>
            <a:off x="8355090" y="4422100"/>
            <a:ext cx="8904210" cy="3329315"/>
            <a:chOff x="0" y="0"/>
            <a:chExt cx="4479220" cy="1674796"/>
          </a:xfrm>
        </p:grpSpPr>
        <p:sp>
          <p:nvSpPr>
            <p:cNvPr id="6" name="Freeform 6"/>
            <p:cNvSpPr/>
            <p:nvPr/>
          </p:nvSpPr>
          <p:spPr>
            <a:xfrm>
              <a:off x="0" y="0"/>
              <a:ext cx="4479220" cy="1674796"/>
            </a:xfrm>
            <a:custGeom>
              <a:avLst/>
              <a:gdLst/>
              <a:ahLst/>
              <a:cxnLst/>
              <a:rect l="l" t="t" r="r" b="b"/>
              <a:pathLst>
                <a:path w="4479220" h="1674796">
                  <a:moveTo>
                    <a:pt x="4354760" y="1674796"/>
                  </a:moveTo>
                  <a:lnTo>
                    <a:pt x="124460" y="1674796"/>
                  </a:lnTo>
                  <a:cubicBezTo>
                    <a:pt x="55880" y="1674796"/>
                    <a:pt x="0" y="1618916"/>
                    <a:pt x="0" y="1550336"/>
                  </a:cubicBezTo>
                  <a:lnTo>
                    <a:pt x="0" y="124460"/>
                  </a:lnTo>
                  <a:cubicBezTo>
                    <a:pt x="0" y="55880"/>
                    <a:pt x="55880" y="0"/>
                    <a:pt x="124460" y="0"/>
                  </a:cubicBezTo>
                  <a:lnTo>
                    <a:pt x="4354760" y="0"/>
                  </a:lnTo>
                  <a:cubicBezTo>
                    <a:pt x="4423340" y="0"/>
                    <a:pt x="4479220" y="55880"/>
                    <a:pt x="4479220" y="124460"/>
                  </a:cubicBezTo>
                  <a:lnTo>
                    <a:pt x="4479220" y="1550336"/>
                  </a:lnTo>
                  <a:cubicBezTo>
                    <a:pt x="4479220" y="1618916"/>
                    <a:pt x="4423340" y="1674796"/>
                    <a:pt x="4354760" y="1674796"/>
                  </a:cubicBezTo>
                  <a:close/>
                </a:path>
              </a:pathLst>
            </a:custGeom>
            <a:solidFill>
              <a:srgbClr val="FEF4F7"/>
            </a:solidFill>
          </p:spPr>
        </p:sp>
      </p:grpSp>
      <p:sp>
        <p:nvSpPr>
          <p:cNvPr id="7" name="TextBox 7"/>
          <p:cNvSpPr txBox="1"/>
          <p:nvPr/>
        </p:nvSpPr>
        <p:spPr>
          <a:xfrm>
            <a:off x="8903496" y="4869462"/>
            <a:ext cx="7807398" cy="2377440"/>
          </a:xfrm>
          <a:prstGeom prst="rect">
            <a:avLst/>
          </a:prstGeom>
        </p:spPr>
        <p:txBody>
          <a:bodyPr lIns="0" tIns="0" rIns="0" bIns="0" rtlCol="0" anchor="t">
            <a:spAutoFit/>
          </a:bodyPr>
          <a:lstStyle/>
          <a:p>
            <a:pPr>
              <a:lnSpc>
                <a:spcPts val="3150"/>
              </a:lnSpc>
            </a:pPr>
            <a:r>
              <a:rPr lang="en-US" sz="2100">
                <a:solidFill>
                  <a:srgbClr val="000000"/>
                </a:solidFill>
                <a:latin typeface="Open Sans Bold"/>
              </a:rPr>
              <a:t>Mультипле́ксор</a:t>
            </a:r>
            <a:r>
              <a:rPr lang="en-US" sz="2100">
                <a:solidFill>
                  <a:srgbClr val="000000"/>
                </a:solidFill>
                <a:latin typeface="Open Sans"/>
              </a:rPr>
              <a:t> — устройство, имеющее несколько сигнальных входов, один или более управляющих входов и один выход. Мультиплексор позволяет передавать сигнал с одного из нескольких входов на один выход; при этом выбор желаемого входа осуществляется подачей соответствующей комбинации управляющих сигналов.</a:t>
            </a:r>
          </a:p>
        </p:txBody>
      </p:sp>
      <p:pic>
        <p:nvPicPr>
          <p:cNvPr id="8" name="Picture 8"/>
          <p:cNvPicPr>
            <a:picLocks noChangeAspect="1"/>
          </p:cNvPicPr>
          <p:nvPr/>
        </p:nvPicPr>
        <p:blipFill>
          <a:blip r:embed="rId3"/>
          <a:srcRect/>
          <a:stretch>
            <a:fillRect/>
          </a:stretch>
        </p:blipFill>
        <p:spPr>
          <a:xfrm>
            <a:off x="15432867" y="8153164"/>
            <a:ext cx="2855133" cy="2133836"/>
          </a:xfrm>
          <a:prstGeom prst="rect">
            <a:avLst/>
          </a:prstGeom>
        </p:spPr>
      </p:pic>
      <p:sp>
        <p:nvSpPr>
          <p:cNvPr id="9" name="TextBox 9"/>
          <p:cNvSpPr txBox="1"/>
          <p:nvPr/>
        </p:nvSpPr>
        <p:spPr>
          <a:xfrm>
            <a:off x="1028700" y="991883"/>
            <a:ext cx="4454211" cy="356235"/>
          </a:xfrm>
          <a:prstGeom prst="rect">
            <a:avLst/>
          </a:prstGeom>
        </p:spPr>
        <p:txBody>
          <a:bodyPr lIns="0" tIns="0" rIns="0" bIns="0" rtlCol="0" anchor="t">
            <a:spAutoFit/>
          </a:bodyPr>
          <a:lstStyle/>
          <a:p>
            <a:pPr>
              <a:lnSpc>
                <a:spcPts val="2940"/>
              </a:lnSpc>
            </a:pPr>
            <a:r>
              <a:rPr lang="en-US" sz="2100">
                <a:solidFill>
                  <a:srgbClr val="F5033B"/>
                </a:solidFill>
                <a:latin typeface="Open Sans Bold"/>
              </a:rPr>
              <a:t>Мультиплексор</a:t>
            </a:r>
          </a:p>
        </p:txBody>
      </p:sp>
      <p:sp>
        <p:nvSpPr>
          <p:cNvPr id="10" name="TextBox 10"/>
          <p:cNvSpPr txBox="1"/>
          <p:nvPr/>
        </p:nvSpPr>
        <p:spPr>
          <a:xfrm>
            <a:off x="1577106" y="2974817"/>
            <a:ext cx="8100294" cy="406458"/>
          </a:xfrm>
          <a:prstGeom prst="rect">
            <a:avLst/>
          </a:prstGeom>
        </p:spPr>
        <p:txBody>
          <a:bodyPr wrap="square" lIns="0" tIns="0" rIns="0" bIns="0" rtlCol="0" anchor="t">
            <a:spAutoFit/>
          </a:bodyPr>
          <a:lstStyle/>
          <a:p>
            <a:pPr>
              <a:lnSpc>
                <a:spcPts val="3359"/>
              </a:lnSpc>
              <a:spcBef>
                <a:spcPct val="0"/>
              </a:spcBef>
            </a:pPr>
            <a:r>
              <a:rPr lang="en-US" sz="2399" dirty="0">
                <a:solidFill>
                  <a:srgbClr val="000000"/>
                </a:solidFill>
                <a:latin typeface="Open Sans"/>
              </a:rPr>
              <a:t>В </a:t>
            </a:r>
            <a:r>
              <a:rPr lang="en-US" sz="2399" dirty="0" err="1">
                <a:solidFill>
                  <a:srgbClr val="000000"/>
                </a:solidFill>
                <a:latin typeface="Open Sans"/>
              </a:rPr>
              <a:t>файле</a:t>
            </a:r>
            <a:r>
              <a:rPr lang="en-US" sz="2399" dirty="0">
                <a:solidFill>
                  <a:srgbClr val="000000"/>
                </a:solidFill>
                <a:latin typeface="Open Sans"/>
              </a:rPr>
              <a:t> </a:t>
            </a:r>
            <a:r>
              <a:rPr lang="en-US" sz="2399" dirty="0" err="1">
                <a:solidFill>
                  <a:srgbClr val="000000"/>
                </a:solidFill>
                <a:latin typeface="Open Sans Bold"/>
              </a:rPr>
              <a:t>ps_multiplexer</a:t>
            </a:r>
            <a:r>
              <a:rPr lang="en-US" sz="2399" dirty="0">
                <a:solidFill>
                  <a:srgbClr val="000000"/>
                </a:solidFill>
                <a:latin typeface="Open Sans"/>
              </a:rPr>
              <a:t>  </a:t>
            </a:r>
            <a:r>
              <a:rPr lang="en-US" sz="2399" dirty="0" err="1">
                <a:solidFill>
                  <a:srgbClr val="000000"/>
                </a:solidFill>
                <a:latin typeface="Open Sans"/>
              </a:rPr>
              <a:t>реализован</a:t>
            </a:r>
            <a:r>
              <a:rPr lang="en-US" sz="2399" dirty="0">
                <a:solidFill>
                  <a:srgbClr val="000000"/>
                </a:solidFill>
                <a:latin typeface="Open Sans"/>
              </a:rPr>
              <a:t> </a:t>
            </a:r>
            <a:r>
              <a:rPr lang="en-US" sz="2399" dirty="0" err="1">
                <a:solidFill>
                  <a:srgbClr val="000000"/>
                </a:solidFill>
                <a:latin typeface="Open Sans"/>
              </a:rPr>
              <a:t>мультиплексор</a:t>
            </a:r>
            <a:endParaRPr lang="en-US" sz="2399" dirty="0">
              <a:solidFill>
                <a:srgbClr val="000000"/>
              </a:solidFill>
              <a:latin typeface="Open Sans"/>
            </a:endParaRPr>
          </a:p>
        </p:txBody>
      </p:sp>
      <p:grpSp>
        <p:nvGrpSpPr>
          <p:cNvPr id="11" name="Group 8">
            <a:extLst>
              <a:ext uri="{FF2B5EF4-FFF2-40B4-BE49-F238E27FC236}">
                <a16:creationId xmlns:a16="http://schemas.microsoft.com/office/drawing/2014/main" id="{991534FF-60D0-4000-98E2-40E6A7C7A92B}"/>
              </a:ext>
            </a:extLst>
          </p:cNvPr>
          <p:cNvGrpSpPr/>
          <p:nvPr/>
        </p:nvGrpSpPr>
        <p:grpSpPr>
          <a:xfrm>
            <a:off x="17259300" y="7970149"/>
            <a:ext cx="650497" cy="650497"/>
            <a:chOff x="0" y="0"/>
            <a:chExt cx="867330" cy="867330"/>
          </a:xfrm>
        </p:grpSpPr>
        <p:grpSp>
          <p:nvGrpSpPr>
            <p:cNvPr id="12" name="Group 9">
              <a:extLst>
                <a:ext uri="{FF2B5EF4-FFF2-40B4-BE49-F238E27FC236}">
                  <a16:creationId xmlns:a16="http://schemas.microsoft.com/office/drawing/2014/main" id="{64735B4E-F39C-4439-9402-CD54AF726B69}"/>
                </a:ext>
              </a:extLst>
            </p:cNvPr>
            <p:cNvGrpSpPr/>
            <p:nvPr/>
          </p:nvGrpSpPr>
          <p:grpSpPr>
            <a:xfrm>
              <a:off x="0" y="0"/>
              <a:ext cx="867330" cy="867330"/>
              <a:chOff x="0" y="0"/>
              <a:chExt cx="6350000" cy="6350000"/>
            </a:xfrm>
          </p:grpSpPr>
          <p:sp>
            <p:nvSpPr>
              <p:cNvPr id="14" name="Freeform 10">
                <a:extLst>
                  <a:ext uri="{FF2B5EF4-FFF2-40B4-BE49-F238E27FC236}">
                    <a16:creationId xmlns:a16="http://schemas.microsoft.com/office/drawing/2014/main" id="{A73D6EF7-AD17-4F0F-8F3E-E8CEB2AAD0F9}"/>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5033B"/>
              </a:solidFill>
            </p:spPr>
          </p:sp>
        </p:grpSp>
        <p:sp>
          <p:nvSpPr>
            <p:cNvPr id="13" name="TextBox 11">
              <a:extLst>
                <a:ext uri="{FF2B5EF4-FFF2-40B4-BE49-F238E27FC236}">
                  <a16:creationId xmlns:a16="http://schemas.microsoft.com/office/drawing/2014/main" id="{DF53B6BA-E40D-4144-A7E6-3E0BF3AB27EA}"/>
                </a:ext>
              </a:extLst>
            </p:cNvPr>
            <p:cNvSpPr txBox="1"/>
            <p:nvPr/>
          </p:nvSpPr>
          <p:spPr>
            <a:xfrm>
              <a:off x="179663" y="201377"/>
              <a:ext cx="508002" cy="464572"/>
            </a:xfrm>
            <a:prstGeom prst="rect">
              <a:avLst/>
            </a:prstGeom>
          </p:spPr>
          <p:txBody>
            <a:bodyPr wrap="square" lIns="0" tIns="0" rIns="0" bIns="0" rtlCol="0" anchor="t">
              <a:spAutoFit/>
            </a:bodyPr>
            <a:lstStyle/>
            <a:p>
              <a:pPr algn="ctr">
                <a:lnSpc>
                  <a:spcPts val="2940"/>
                </a:lnSpc>
              </a:pPr>
              <a:r>
                <a:rPr lang="en-US" sz="2100" dirty="0">
                  <a:solidFill>
                    <a:srgbClr val="FFFFFF"/>
                  </a:solidFill>
                  <a:latin typeface="Open Sans Bold"/>
                </a:rPr>
                <a:t>28</a:t>
              </a: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19855" b="26474"/>
          <a:stretch>
            <a:fillRect/>
          </a:stretch>
        </p:blipFill>
        <p:spPr>
          <a:xfrm>
            <a:off x="5482911" y="762000"/>
            <a:ext cx="11776389" cy="854102"/>
          </a:xfrm>
          <a:prstGeom prst="rect">
            <a:avLst/>
          </a:prstGeom>
        </p:spPr>
      </p:pic>
      <p:grpSp>
        <p:nvGrpSpPr>
          <p:cNvPr id="3" name="Group 3"/>
          <p:cNvGrpSpPr/>
          <p:nvPr/>
        </p:nvGrpSpPr>
        <p:grpSpPr>
          <a:xfrm>
            <a:off x="1028700" y="2191190"/>
            <a:ext cx="12098820" cy="2763084"/>
            <a:chOff x="0" y="0"/>
            <a:chExt cx="6086253" cy="1389956"/>
          </a:xfrm>
        </p:grpSpPr>
        <p:sp>
          <p:nvSpPr>
            <p:cNvPr id="4" name="Freeform 4"/>
            <p:cNvSpPr/>
            <p:nvPr/>
          </p:nvSpPr>
          <p:spPr>
            <a:xfrm>
              <a:off x="0" y="0"/>
              <a:ext cx="6086253" cy="1389956"/>
            </a:xfrm>
            <a:custGeom>
              <a:avLst/>
              <a:gdLst/>
              <a:ahLst/>
              <a:cxnLst/>
              <a:rect l="l" t="t" r="r" b="b"/>
              <a:pathLst>
                <a:path w="6086253" h="1389956">
                  <a:moveTo>
                    <a:pt x="5961793" y="1389956"/>
                  </a:moveTo>
                  <a:lnTo>
                    <a:pt x="124460" y="1389956"/>
                  </a:lnTo>
                  <a:cubicBezTo>
                    <a:pt x="55880" y="1389956"/>
                    <a:pt x="0" y="1334076"/>
                    <a:pt x="0" y="1265496"/>
                  </a:cubicBezTo>
                  <a:lnTo>
                    <a:pt x="0" y="124460"/>
                  </a:lnTo>
                  <a:cubicBezTo>
                    <a:pt x="0" y="55880"/>
                    <a:pt x="55880" y="0"/>
                    <a:pt x="124460" y="0"/>
                  </a:cubicBezTo>
                  <a:lnTo>
                    <a:pt x="5961793" y="0"/>
                  </a:lnTo>
                  <a:cubicBezTo>
                    <a:pt x="6030373" y="0"/>
                    <a:pt x="6086253" y="55880"/>
                    <a:pt x="6086253" y="124460"/>
                  </a:cubicBezTo>
                  <a:lnTo>
                    <a:pt x="6086253" y="1265496"/>
                  </a:lnTo>
                  <a:cubicBezTo>
                    <a:pt x="6086253" y="1334076"/>
                    <a:pt x="6030373" y="1389956"/>
                    <a:pt x="5961793" y="1389956"/>
                  </a:cubicBezTo>
                  <a:close/>
                </a:path>
              </a:pathLst>
            </a:custGeom>
            <a:solidFill>
              <a:srgbClr val="F0F8FF"/>
            </a:solidFill>
          </p:spPr>
        </p:sp>
      </p:grpSp>
      <p:grpSp>
        <p:nvGrpSpPr>
          <p:cNvPr id="5" name="Group 5"/>
          <p:cNvGrpSpPr/>
          <p:nvPr/>
        </p:nvGrpSpPr>
        <p:grpSpPr>
          <a:xfrm>
            <a:off x="1028700" y="5333700"/>
            <a:ext cx="15385977" cy="1528670"/>
            <a:chOff x="0" y="0"/>
            <a:chExt cx="7739842" cy="768990"/>
          </a:xfrm>
        </p:grpSpPr>
        <p:sp>
          <p:nvSpPr>
            <p:cNvPr id="6" name="Freeform 6"/>
            <p:cNvSpPr/>
            <p:nvPr/>
          </p:nvSpPr>
          <p:spPr>
            <a:xfrm>
              <a:off x="0" y="0"/>
              <a:ext cx="7739842" cy="768990"/>
            </a:xfrm>
            <a:custGeom>
              <a:avLst/>
              <a:gdLst/>
              <a:ahLst/>
              <a:cxnLst/>
              <a:rect l="l" t="t" r="r" b="b"/>
              <a:pathLst>
                <a:path w="7739842" h="768990">
                  <a:moveTo>
                    <a:pt x="7615382" y="768990"/>
                  </a:moveTo>
                  <a:lnTo>
                    <a:pt x="124460" y="768990"/>
                  </a:lnTo>
                  <a:cubicBezTo>
                    <a:pt x="55880" y="768990"/>
                    <a:pt x="0" y="713110"/>
                    <a:pt x="0" y="644530"/>
                  </a:cubicBezTo>
                  <a:lnTo>
                    <a:pt x="0" y="124460"/>
                  </a:lnTo>
                  <a:cubicBezTo>
                    <a:pt x="0" y="55880"/>
                    <a:pt x="55880" y="0"/>
                    <a:pt x="124460" y="0"/>
                  </a:cubicBezTo>
                  <a:lnTo>
                    <a:pt x="7615382" y="0"/>
                  </a:lnTo>
                  <a:cubicBezTo>
                    <a:pt x="7683962" y="0"/>
                    <a:pt x="7739842" y="55880"/>
                    <a:pt x="7739842" y="124460"/>
                  </a:cubicBezTo>
                  <a:lnTo>
                    <a:pt x="7739842" y="644530"/>
                  </a:lnTo>
                  <a:cubicBezTo>
                    <a:pt x="7739842" y="713110"/>
                    <a:pt x="7683962" y="768990"/>
                    <a:pt x="7615382" y="768990"/>
                  </a:cubicBezTo>
                  <a:close/>
                </a:path>
              </a:pathLst>
            </a:custGeom>
            <a:solidFill>
              <a:srgbClr val="FEF4F7"/>
            </a:solidFill>
          </p:spPr>
        </p:sp>
      </p:grpSp>
      <p:pic>
        <p:nvPicPr>
          <p:cNvPr id="7" name="Picture 7"/>
          <p:cNvPicPr>
            <a:picLocks noChangeAspect="1"/>
          </p:cNvPicPr>
          <p:nvPr/>
        </p:nvPicPr>
        <p:blipFill>
          <a:blip r:embed="rId3"/>
          <a:srcRect/>
          <a:stretch>
            <a:fillRect/>
          </a:stretch>
        </p:blipFill>
        <p:spPr>
          <a:xfrm>
            <a:off x="15432867" y="8153164"/>
            <a:ext cx="2855133" cy="2133836"/>
          </a:xfrm>
          <a:prstGeom prst="rect">
            <a:avLst/>
          </a:prstGeom>
        </p:spPr>
      </p:pic>
      <p:sp>
        <p:nvSpPr>
          <p:cNvPr id="8" name="TextBox 8"/>
          <p:cNvSpPr txBox="1"/>
          <p:nvPr/>
        </p:nvSpPr>
        <p:spPr>
          <a:xfrm>
            <a:off x="1648086" y="2632615"/>
            <a:ext cx="10860047" cy="1842135"/>
          </a:xfrm>
          <a:prstGeom prst="rect">
            <a:avLst/>
          </a:prstGeom>
        </p:spPr>
        <p:txBody>
          <a:bodyPr lIns="0" tIns="0" rIns="0" bIns="0" rtlCol="0" anchor="t">
            <a:spAutoFit/>
          </a:bodyPr>
          <a:lstStyle/>
          <a:p>
            <a:pPr>
              <a:lnSpc>
                <a:spcPts val="2940"/>
              </a:lnSpc>
            </a:pPr>
            <a:r>
              <a:rPr lang="en-US" sz="2100">
                <a:solidFill>
                  <a:srgbClr val="000000"/>
                </a:solidFill>
                <a:latin typeface="Open Sans"/>
              </a:rPr>
              <a:t>Фильтр имеет пять порядков от 1 до 5. Чем выше порядок, тем сильнее фильтр. </a:t>
            </a:r>
          </a:p>
          <a:p>
            <a:pPr>
              <a:lnSpc>
                <a:spcPts val="2940"/>
              </a:lnSpc>
            </a:pPr>
            <a:r>
              <a:rPr lang="en-US" sz="2100">
                <a:solidFill>
                  <a:srgbClr val="000000"/>
                </a:solidFill>
                <a:latin typeface="Open Sans"/>
              </a:rPr>
              <a:t>Соответственно порядок входит в параметры фильтра. </a:t>
            </a:r>
          </a:p>
          <a:p>
            <a:pPr>
              <a:lnSpc>
                <a:spcPts val="2940"/>
              </a:lnSpc>
            </a:pPr>
            <a:endParaRPr lang="en-US" sz="2100">
              <a:solidFill>
                <a:srgbClr val="000000"/>
              </a:solidFill>
              <a:latin typeface="Open Sans"/>
            </a:endParaRPr>
          </a:p>
          <a:p>
            <a:pPr>
              <a:lnSpc>
                <a:spcPts val="2940"/>
              </a:lnSpc>
            </a:pPr>
            <a:r>
              <a:rPr lang="en-US" sz="2100">
                <a:solidFill>
                  <a:srgbClr val="000000"/>
                </a:solidFill>
                <a:latin typeface="Open Sans"/>
              </a:rPr>
              <a:t>Ещё есть частота среза и значение, которое надо отфильтровать. </a:t>
            </a:r>
          </a:p>
          <a:p>
            <a:pPr>
              <a:lnSpc>
                <a:spcPts val="2940"/>
              </a:lnSpc>
            </a:pPr>
            <a:r>
              <a:rPr lang="en-US" sz="2100">
                <a:solidFill>
                  <a:srgbClr val="000000"/>
                </a:solidFill>
                <a:latin typeface="Open Sans"/>
              </a:rPr>
              <a:t>Устанавливать можно как всё сразу, так и каждое по отдельности.</a:t>
            </a:r>
          </a:p>
        </p:txBody>
      </p:sp>
      <p:pic>
        <p:nvPicPr>
          <p:cNvPr id="9" name="Picture 9"/>
          <p:cNvPicPr>
            <a:picLocks noChangeAspect="1"/>
          </p:cNvPicPr>
          <p:nvPr/>
        </p:nvPicPr>
        <p:blipFill>
          <a:blip r:embed="rId4"/>
          <a:srcRect/>
          <a:stretch>
            <a:fillRect/>
          </a:stretch>
        </p:blipFill>
        <p:spPr>
          <a:xfrm>
            <a:off x="12508133" y="3395118"/>
            <a:ext cx="3360544" cy="1079632"/>
          </a:xfrm>
          <a:prstGeom prst="rect">
            <a:avLst/>
          </a:prstGeom>
        </p:spPr>
      </p:pic>
      <p:sp>
        <p:nvSpPr>
          <p:cNvPr id="10" name="TextBox 10"/>
          <p:cNvSpPr txBox="1"/>
          <p:nvPr/>
        </p:nvSpPr>
        <p:spPr>
          <a:xfrm>
            <a:off x="1648086" y="5715130"/>
            <a:ext cx="14766590" cy="727710"/>
          </a:xfrm>
          <a:prstGeom prst="rect">
            <a:avLst/>
          </a:prstGeom>
        </p:spPr>
        <p:txBody>
          <a:bodyPr lIns="0" tIns="0" rIns="0" bIns="0" rtlCol="0" anchor="t">
            <a:spAutoFit/>
          </a:bodyPr>
          <a:lstStyle/>
          <a:p>
            <a:pPr>
              <a:lnSpc>
                <a:spcPts val="2940"/>
              </a:lnSpc>
              <a:spcBef>
                <a:spcPct val="0"/>
              </a:spcBef>
            </a:pPr>
            <a:r>
              <a:rPr lang="en-US" sz="2100">
                <a:solidFill>
                  <a:srgbClr val="000000"/>
                </a:solidFill>
                <a:latin typeface="Open Sans"/>
              </a:rPr>
              <a:t>Фильтр нижних частот работает так: он пропускает частотный спектр сигнала ниже определенной частоты, называемой частотой среза, и подавляет сигнал выше этой частоты.</a:t>
            </a:r>
          </a:p>
        </p:txBody>
      </p:sp>
      <p:sp>
        <p:nvSpPr>
          <p:cNvPr id="11" name="TextBox 11"/>
          <p:cNvSpPr txBox="1"/>
          <p:nvPr/>
        </p:nvSpPr>
        <p:spPr>
          <a:xfrm>
            <a:off x="1028700" y="991883"/>
            <a:ext cx="4454211" cy="356235"/>
          </a:xfrm>
          <a:prstGeom prst="rect">
            <a:avLst/>
          </a:prstGeom>
        </p:spPr>
        <p:txBody>
          <a:bodyPr lIns="0" tIns="0" rIns="0" bIns="0" rtlCol="0" anchor="t">
            <a:spAutoFit/>
          </a:bodyPr>
          <a:lstStyle/>
          <a:p>
            <a:pPr>
              <a:lnSpc>
                <a:spcPts val="2940"/>
              </a:lnSpc>
            </a:pPr>
            <a:r>
              <a:rPr lang="en-US" sz="2100">
                <a:solidFill>
                  <a:srgbClr val="F5033B"/>
                </a:solidFill>
                <a:latin typeface="Open Sans Bold"/>
              </a:rPr>
              <a:t>Фильтр нижних частот</a:t>
            </a:r>
          </a:p>
        </p:txBody>
      </p:sp>
      <p:grpSp>
        <p:nvGrpSpPr>
          <p:cNvPr id="12" name="Group 12"/>
          <p:cNvGrpSpPr/>
          <p:nvPr/>
        </p:nvGrpSpPr>
        <p:grpSpPr>
          <a:xfrm>
            <a:off x="1028700" y="7246116"/>
            <a:ext cx="12098820" cy="1717896"/>
            <a:chOff x="0" y="0"/>
            <a:chExt cx="6086253" cy="864180"/>
          </a:xfrm>
        </p:grpSpPr>
        <p:sp>
          <p:nvSpPr>
            <p:cNvPr id="13" name="Freeform 13"/>
            <p:cNvSpPr/>
            <p:nvPr/>
          </p:nvSpPr>
          <p:spPr>
            <a:xfrm>
              <a:off x="0" y="0"/>
              <a:ext cx="6086253" cy="864180"/>
            </a:xfrm>
            <a:custGeom>
              <a:avLst/>
              <a:gdLst/>
              <a:ahLst/>
              <a:cxnLst/>
              <a:rect l="l" t="t" r="r" b="b"/>
              <a:pathLst>
                <a:path w="6086253" h="864180">
                  <a:moveTo>
                    <a:pt x="5961793" y="864180"/>
                  </a:moveTo>
                  <a:lnTo>
                    <a:pt x="124460" y="864180"/>
                  </a:lnTo>
                  <a:cubicBezTo>
                    <a:pt x="55880" y="864180"/>
                    <a:pt x="0" y="808300"/>
                    <a:pt x="0" y="739720"/>
                  </a:cubicBezTo>
                  <a:lnTo>
                    <a:pt x="0" y="124460"/>
                  </a:lnTo>
                  <a:cubicBezTo>
                    <a:pt x="0" y="55880"/>
                    <a:pt x="55880" y="0"/>
                    <a:pt x="124460" y="0"/>
                  </a:cubicBezTo>
                  <a:lnTo>
                    <a:pt x="5961793" y="0"/>
                  </a:lnTo>
                  <a:cubicBezTo>
                    <a:pt x="6030373" y="0"/>
                    <a:pt x="6086253" y="55880"/>
                    <a:pt x="6086253" y="124460"/>
                  </a:cubicBezTo>
                  <a:lnTo>
                    <a:pt x="6086253" y="739720"/>
                  </a:lnTo>
                  <a:cubicBezTo>
                    <a:pt x="6086253" y="808300"/>
                    <a:pt x="6030373" y="864180"/>
                    <a:pt x="5961793" y="864180"/>
                  </a:cubicBezTo>
                  <a:close/>
                </a:path>
              </a:pathLst>
            </a:custGeom>
            <a:solidFill>
              <a:srgbClr val="F0F8FF"/>
            </a:solidFill>
          </p:spPr>
        </p:sp>
      </p:grpSp>
      <p:sp>
        <p:nvSpPr>
          <p:cNvPr id="14" name="TextBox 14"/>
          <p:cNvSpPr txBox="1"/>
          <p:nvPr/>
        </p:nvSpPr>
        <p:spPr>
          <a:xfrm>
            <a:off x="1648086" y="7722159"/>
            <a:ext cx="10670820" cy="727710"/>
          </a:xfrm>
          <a:prstGeom prst="rect">
            <a:avLst/>
          </a:prstGeom>
        </p:spPr>
        <p:txBody>
          <a:bodyPr lIns="0" tIns="0" rIns="0" bIns="0" rtlCol="0" anchor="t">
            <a:spAutoFit/>
          </a:bodyPr>
          <a:lstStyle/>
          <a:p>
            <a:pPr>
              <a:lnSpc>
                <a:spcPts val="2940"/>
              </a:lnSpc>
              <a:spcBef>
                <a:spcPct val="0"/>
              </a:spcBef>
            </a:pPr>
            <a:r>
              <a:rPr lang="en-US" sz="2100">
                <a:solidFill>
                  <a:srgbClr val="000000"/>
                </a:solidFill>
                <a:latin typeface="Open Sans"/>
              </a:rPr>
              <a:t>В коде из этой формулы выводится RC, который нужен для расчета фильтрующего значения - alpha. alpha - дифференциал от rc по времени.</a:t>
            </a:r>
          </a:p>
        </p:txBody>
      </p:sp>
      <p:grpSp>
        <p:nvGrpSpPr>
          <p:cNvPr id="15" name="Group 8">
            <a:extLst>
              <a:ext uri="{FF2B5EF4-FFF2-40B4-BE49-F238E27FC236}">
                <a16:creationId xmlns:a16="http://schemas.microsoft.com/office/drawing/2014/main" id="{EE1F68B0-2635-47BF-82C3-A230559392D0}"/>
              </a:ext>
            </a:extLst>
          </p:cNvPr>
          <p:cNvGrpSpPr/>
          <p:nvPr/>
        </p:nvGrpSpPr>
        <p:grpSpPr>
          <a:xfrm>
            <a:off x="17259300" y="7970149"/>
            <a:ext cx="650497" cy="650497"/>
            <a:chOff x="0" y="0"/>
            <a:chExt cx="867330" cy="867330"/>
          </a:xfrm>
        </p:grpSpPr>
        <p:grpSp>
          <p:nvGrpSpPr>
            <p:cNvPr id="16" name="Group 9">
              <a:extLst>
                <a:ext uri="{FF2B5EF4-FFF2-40B4-BE49-F238E27FC236}">
                  <a16:creationId xmlns:a16="http://schemas.microsoft.com/office/drawing/2014/main" id="{B9698903-8187-4CBD-AEBF-B80193AE29F8}"/>
                </a:ext>
              </a:extLst>
            </p:cNvPr>
            <p:cNvGrpSpPr/>
            <p:nvPr/>
          </p:nvGrpSpPr>
          <p:grpSpPr>
            <a:xfrm>
              <a:off x="0" y="0"/>
              <a:ext cx="867330" cy="867330"/>
              <a:chOff x="0" y="0"/>
              <a:chExt cx="6350000" cy="6350000"/>
            </a:xfrm>
          </p:grpSpPr>
          <p:sp>
            <p:nvSpPr>
              <p:cNvPr id="18" name="Freeform 10">
                <a:extLst>
                  <a:ext uri="{FF2B5EF4-FFF2-40B4-BE49-F238E27FC236}">
                    <a16:creationId xmlns:a16="http://schemas.microsoft.com/office/drawing/2014/main" id="{BA7427DB-E3CF-4EE2-97DF-C118D2CD11F1}"/>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5033B"/>
              </a:solidFill>
            </p:spPr>
          </p:sp>
        </p:grpSp>
        <p:sp>
          <p:nvSpPr>
            <p:cNvPr id="17" name="TextBox 11">
              <a:extLst>
                <a:ext uri="{FF2B5EF4-FFF2-40B4-BE49-F238E27FC236}">
                  <a16:creationId xmlns:a16="http://schemas.microsoft.com/office/drawing/2014/main" id="{F55A00FF-3E47-4BD0-82FE-D6C309D0BF8B}"/>
                </a:ext>
              </a:extLst>
            </p:cNvPr>
            <p:cNvSpPr txBox="1"/>
            <p:nvPr/>
          </p:nvSpPr>
          <p:spPr>
            <a:xfrm>
              <a:off x="179663" y="201377"/>
              <a:ext cx="508002" cy="464572"/>
            </a:xfrm>
            <a:prstGeom prst="rect">
              <a:avLst/>
            </a:prstGeom>
          </p:spPr>
          <p:txBody>
            <a:bodyPr wrap="square" lIns="0" tIns="0" rIns="0" bIns="0" rtlCol="0" anchor="t">
              <a:spAutoFit/>
            </a:bodyPr>
            <a:lstStyle/>
            <a:p>
              <a:pPr algn="ctr">
                <a:lnSpc>
                  <a:spcPts val="2940"/>
                </a:lnSpc>
              </a:pPr>
              <a:r>
                <a:rPr lang="en-US" sz="2100" dirty="0">
                  <a:solidFill>
                    <a:srgbClr val="FFFFFF"/>
                  </a:solidFill>
                  <a:latin typeface="Open Sans Bold"/>
                </a:rPr>
                <a:t>29</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t="19855" b="26474"/>
          <a:stretch>
            <a:fillRect/>
          </a:stretch>
        </p:blipFill>
        <p:spPr>
          <a:xfrm>
            <a:off x="5482911" y="760717"/>
            <a:ext cx="11776389" cy="854102"/>
          </a:xfrm>
          <a:prstGeom prst="rect">
            <a:avLst/>
          </a:prstGeom>
        </p:spPr>
      </p:pic>
      <p:sp>
        <p:nvSpPr>
          <p:cNvPr id="3" name="TextBox 3"/>
          <p:cNvSpPr txBox="1"/>
          <p:nvPr/>
        </p:nvSpPr>
        <p:spPr>
          <a:xfrm>
            <a:off x="5482911" y="4197411"/>
            <a:ext cx="11776389" cy="1471930"/>
          </a:xfrm>
          <a:prstGeom prst="rect">
            <a:avLst/>
          </a:prstGeom>
        </p:spPr>
        <p:txBody>
          <a:bodyPr lIns="0" tIns="0" rIns="0" bIns="0" rtlCol="0" anchor="t">
            <a:spAutoFit/>
          </a:bodyPr>
          <a:lstStyle/>
          <a:p>
            <a:pPr>
              <a:lnSpc>
                <a:spcPts val="3919"/>
              </a:lnSpc>
              <a:spcBef>
                <a:spcPct val="0"/>
              </a:spcBef>
            </a:pPr>
            <a:r>
              <a:rPr lang="en-US" sz="2800">
                <a:solidFill>
                  <a:srgbClr val="000000"/>
                </a:solidFill>
                <a:latin typeface="Open Sans Bold"/>
              </a:rPr>
              <a:t>Потенциостат</a:t>
            </a:r>
            <a:r>
              <a:rPr lang="en-US" sz="2800">
                <a:solidFill>
                  <a:srgbClr val="000000"/>
                </a:solidFill>
                <a:latin typeface="Open Sans"/>
              </a:rPr>
              <a:t> – электрическое устройство, служащее для поддержки потенциала или тока в отдельных точках независимо от их полярности.</a:t>
            </a:r>
          </a:p>
        </p:txBody>
      </p:sp>
      <p:grpSp>
        <p:nvGrpSpPr>
          <p:cNvPr id="4" name="Group 4"/>
          <p:cNvGrpSpPr>
            <a:grpSpLocks noChangeAspect="1"/>
          </p:cNvGrpSpPr>
          <p:nvPr/>
        </p:nvGrpSpPr>
        <p:grpSpPr>
          <a:xfrm>
            <a:off x="1028700" y="2133026"/>
            <a:ext cx="3771900" cy="5657850"/>
            <a:chOff x="0" y="0"/>
            <a:chExt cx="6350000" cy="9525000"/>
          </a:xfrm>
        </p:grpSpPr>
        <p:sp>
          <p:nvSpPr>
            <p:cNvPr id="5" name="Freeform 5"/>
            <p:cNvSpPr/>
            <p:nvPr/>
          </p:nvSpPr>
          <p:spPr>
            <a:xfrm>
              <a:off x="0" y="0"/>
              <a:ext cx="6350000" cy="9525000"/>
            </a:xfrm>
            <a:custGeom>
              <a:avLst/>
              <a:gdLst/>
              <a:ahLst/>
              <a:cxnLst/>
              <a:rect l="l" t="t" r="r" b="b"/>
              <a:pathLst>
                <a:path w="6350000" h="9525000">
                  <a:moveTo>
                    <a:pt x="0" y="9042400"/>
                  </a:moveTo>
                  <a:lnTo>
                    <a:pt x="0" y="482600"/>
                  </a:lnTo>
                  <a:cubicBezTo>
                    <a:pt x="0" y="215900"/>
                    <a:pt x="215900" y="0"/>
                    <a:pt x="482600" y="0"/>
                  </a:cubicBezTo>
                  <a:lnTo>
                    <a:pt x="5867400" y="0"/>
                  </a:lnTo>
                  <a:cubicBezTo>
                    <a:pt x="6134100" y="0"/>
                    <a:pt x="6350000" y="217170"/>
                    <a:pt x="6350000" y="482600"/>
                  </a:cubicBezTo>
                  <a:lnTo>
                    <a:pt x="6350000" y="9042400"/>
                  </a:lnTo>
                  <a:cubicBezTo>
                    <a:pt x="6350000" y="9309100"/>
                    <a:pt x="6134100" y="9525000"/>
                    <a:pt x="5867400" y="9525000"/>
                  </a:cubicBezTo>
                  <a:lnTo>
                    <a:pt x="482600" y="9525000"/>
                  </a:lnTo>
                  <a:cubicBezTo>
                    <a:pt x="217170" y="9525000"/>
                    <a:pt x="0" y="9309100"/>
                    <a:pt x="0" y="9042400"/>
                  </a:cubicBezTo>
                  <a:close/>
                </a:path>
              </a:pathLst>
            </a:custGeom>
            <a:blipFill>
              <a:blip r:embed="rId4"/>
              <a:stretch>
                <a:fillRect l="-5202" r="-7297"/>
              </a:stretch>
            </a:blipFill>
          </p:spPr>
        </p:sp>
      </p:grpSp>
      <p:sp>
        <p:nvSpPr>
          <p:cNvPr id="6" name="TextBox 6"/>
          <p:cNvSpPr txBox="1"/>
          <p:nvPr/>
        </p:nvSpPr>
        <p:spPr>
          <a:xfrm>
            <a:off x="1028700" y="990600"/>
            <a:ext cx="4454211" cy="356235"/>
          </a:xfrm>
          <a:prstGeom prst="rect">
            <a:avLst/>
          </a:prstGeom>
        </p:spPr>
        <p:txBody>
          <a:bodyPr lIns="0" tIns="0" rIns="0" bIns="0" rtlCol="0" anchor="t">
            <a:spAutoFit/>
          </a:bodyPr>
          <a:lstStyle/>
          <a:p>
            <a:pPr>
              <a:lnSpc>
                <a:spcPts val="2940"/>
              </a:lnSpc>
            </a:pPr>
            <a:r>
              <a:rPr lang="en-US" sz="2100">
                <a:solidFill>
                  <a:srgbClr val="F5033B"/>
                </a:solidFill>
                <a:latin typeface="Open Sans Bold"/>
              </a:rPr>
              <a:t>Что такое потенциостат? </a:t>
            </a:r>
          </a:p>
        </p:txBody>
      </p:sp>
      <p:sp>
        <p:nvSpPr>
          <p:cNvPr id="7" name="TextBox 7"/>
          <p:cNvSpPr txBox="1"/>
          <p:nvPr/>
        </p:nvSpPr>
        <p:spPr>
          <a:xfrm>
            <a:off x="1028700" y="7977377"/>
            <a:ext cx="3771900" cy="620683"/>
          </a:xfrm>
          <a:prstGeom prst="rect">
            <a:avLst/>
          </a:prstGeom>
        </p:spPr>
        <p:txBody>
          <a:bodyPr wrap="square" lIns="0" tIns="0" rIns="0" bIns="0" rtlCol="0" anchor="t">
            <a:spAutoFit/>
          </a:bodyPr>
          <a:lstStyle/>
          <a:p>
            <a:pPr algn="ctr">
              <a:lnSpc>
                <a:spcPts val="2520"/>
              </a:lnSpc>
            </a:pPr>
            <a:r>
              <a:rPr lang="en-US" i="1" dirty="0" err="1">
                <a:solidFill>
                  <a:srgbClr val="000000"/>
                </a:solidFill>
                <a:latin typeface="Open Sans"/>
              </a:rPr>
              <a:t>Рисунок</a:t>
            </a:r>
            <a:r>
              <a:rPr lang="en-US" i="1" dirty="0">
                <a:solidFill>
                  <a:srgbClr val="000000"/>
                </a:solidFill>
                <a:latin typeface="Open Sans"/>
              </a:rPr>
              <a:t> 1 - </a:t>
            </a:r>
            <a:r>
              <a:rPr lang="en-US" i="1" dirty="0" err="1">
                <a:solidFill>
                  <a:srgbClr val="000000"/>
                </a:solidFill>
                <a:latin typeface="Open Sans"/>
              </a:rPr>
              <a:t>Внешний</a:t>
            </a:r>
            <a:r>
              <a:rPr lang="en-US" i="1" dirty="0">
                <a:solidFill>
                  <a:srgbClr val="000000"/>
                </a:solidFill>
                <a:latin typeface="Open Sans"/>
              </a:rPr>
              <a:t> </a:t>
            </a:r>
            <a:r>
              <a:rPr lang="en-US" i="1" dirty="0" err="1">
                <a:solidFill>
                  <a:srgbClr val="000000"/>
                </a:solidFill>
                <a:latin typeface="Open Sans"/>
              </a:rPr>
              <a:t>вид</a:t>
            </a:r>
            <a:r>
              <a:rPr lang="en-US" i="1" dirty="0">
                <a:solidFill>
                  <a:srgbClr val="000000"/>
                </a:solidFill>
                <a:latin typeface="Open Sans"/>
              </a:rPr>
              <a:t> </a:t>
            </a:r>
            <a:r>
              <a:rPr lang="en-US" i="1" dirty="0" err="1">
                <a:solidFill>
                  <a:srgbClr val="000000"/>
                </a:solidFill>
                <a:latin typeface="Open Sans"/>
              </a:rPr>
              <a:t>потенциостата</a:t>
            </a:r>
            <a:endParaRPr lang="en-US" i="1" dirty="0">
              <a:solidFill>
                <a:srgbClr val="000000"/>
              </a:solidFill>
              <a:latin typeface="Open Sans"/>
            </a:endParaRPr>
          </a:p>
        </p:txBody>
      </p:sp>
      <p:pic>
        <p:nvPicPr>
          <p:cNvPr id="8" name="Picture 8"/>
          <p:cNvPicPr>
            <a:picLocks noChangeAspect="1"/>
          </p:cNvPicPr>
          <p:nvPr/>
        </p:nvPicPr>
        <p:blipFill>
          <a:blip r:embed="rId5"/>
          <a:srcRect/>
          <a:stretch>
            <a:fillRect/>
          </a:stretch>
        </p:blipFill>
        <p:spPr>
          <a:xfrm>
            <a:off x="15432867" y="8153164"/>
            <a:ext cx="2855133" cy="2133836"/>
          </a:xfrm>
          <a:prstGeom prst="rect">
            <a:avLst/>
          </a:prstGeom>
        </p:spPr>
      </p:pic>
      <p:grpSp>
        <p:nvGrpSpPr>
          <p:cNvPr id="9" name="Group 13">
            <a:extLst>
              <a:ext uri="{FF2B5EF4-FFF2-40B4-BE49-F238E27FC236}">
                <a16:creationId xmlns:a16="http://schemas.microsoft.com/office/drawing/2014/main" id="{AF9A313E-115B-4BFB-8949-9FBC1B28AA75}"/>
              </a:ext>
            </a:extLst>
          </p:cNvPr>
          <p:cNvGrpSpPr/>
          <p:nvPr/>
        </p:nvGrpSpPr>
        <p:grpSpPr>
          <a:xfrm>
            <a:off x="17259300" y="7970149"/>
            <a:ext cx="650497" cy="650497"/>
            <a:chOff x="0" y="0"/>
            <a:chExt cx="867330" cy="867330"/>
          </a:xfrm>
        </p:grpSpPr>
        <p:grpSp>
          <p:nvGrpSpPr>
            <p:cNvPr id="10" name="Group 14">
              <a:extLst>
                <a:ext uri="{FF2B5EF4-FFF2-40B4-BE49-F238E27FC236}">
                  <a16:creationId xmlns:a16="http://schemas.microsoft.com/office/drawing/2014/main" id="{1157AE6E-FD5F-4F2F-85CD-B689487E1550}"/>
                </a:ext>
              </a:extLst>
            </p:cNvPr>
            <p:cNvGrpSpPr/>
            <p:nvPr/>
          </p:nvGrpSpPr>
          <p:grpSpPr>
            <a:xfrm>
              <a:off x="0" y="0"/>
              <a:ext cx="867330" cy="867330"/>
              <a:chOff x="0" y="0"/>
              <a:chExt cx="6350000" cy="6350000"/>
            </a:xfrm>
          </p:grpSpPr>
          <p:sp>
            <p:nvSpPr>
              <p:cNvPr id="12" name="Freeform 15">
                <a:extLst>
                  <a:ext uri="{FF2B5EF4-FFF2-40B4-BE49-F238E27FC236}">
                    <a16:creationId xmlns:a16="http://schemas.microsoft.com/office/drawing/2014/main" id="{B1FAA5BB-836A-4F21-9958-7F94ABDE0FB6}"/>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5033B"/>
              </a:solidFill>
            </p:spPr>
          </p:sp>
        </p:grpSp>
        <p:sp>
          <p:nvSpPr>
            <p:cNvPr id="11" name="TextBox 16">
              <a:extLst>
                <a:ext uri="{FF2B5EF4-FFF2-40B4-BE49-F238E27FC236}">
                  <a16:creationId xmlns:a16="http://schemas.microsoft.com/office/drawing/2014/main" id="{E1167DEA-39A9-402B-A251-FA31401E9943}"/>
                </a:ext>
              </a:extLst>
            </p:cNvPr>
            <p:cNvSpPr txBox="1"/>
            <p:nvPr/>
          </p:nvSpPr>
          <p:spPr>
            <a:xfrm>
              <a:off x="312110" y="183475"/>
              <a:ext cx="243109" cy="462280"/>
            </a:xfrm>
            <a:prstGeom prst="rect">
              <a:avLst/>
            </a:prstGeom>
          </p:spPr>
          <p:txBody>
            <a:bodyPr lIns="0" tIns="0" rIns="0" bIns="0" rtlCol="0" anchor="t">
              <a:spAutoFit/>
            </a:bodyPr>
            <a:lstStyle/>
            <a:p>
              <a:pPr>
                <a:lnSpc>
                  <a:spcPts val="2940"/>
                </a:lnSpc>
              </a:pPr>
              <a:r>
                <a:rPr lang="ru-RU" sz="2100" dirty="0">
                  <a:solidFill>
                    <a:srgbClr val="FFFFFF"/>
                  </a:solidFill>
                  <a:latin typeface="Open Sans Bold"/>
                </a:rPr>
                <a:t>3</a:t>
              </a:r>
              <a:endParaRPr lang="en-US" sz="2100" dirty="0">
                <a:solidFill>
                  <a:srgbClr val="FFFFFF"/>
                </a:solidFill>
                <a:latin typeface="Open Sans Bold"/>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19855" b="26474"/>
          <a:stretch>
            <a:fillRect/>
          </a:stretch>
        </p:blipFill>
        <p:spPr>
          <a:xfrm>
            <a:off x="5482911" y="947738"/>
            <a:ext cx="11776389" cy="854102"/>
          </a:xfrm>
          <a:prstGeom prst="rect">
            <a:avLst/>
          </a:prstGeom>
        </p:spPr>
      </p:pic>
      <p:grpSp>
        <p:nvGrpSpPr>
          <p:cNvPr id="3" name="Group 3"/>
          <p:cNvGrpSpPr/>
          <p:nvPr/>
        </p:nvGrpSpPr>
        <p:grpSpPr>
          <a:xfrm>
            <a:off x="1028700" y="2463847"/>
            <a:ext cx="12379088" cy="1811673"/>
            <a:chOff x="0" y="0"/>
            <a:chExt cx="6227241" cy="911354"/>
          </a:xfrm>
        </p:grpSpPr>
        <p:sp>
          <p:nvSpPr>
            <p:cNvPr id="4" name="Freeform 4"/>
            <p:cNvSpPr/>
            <p:nvPr/>
          </p:nvSpPr>
          <p:spPr>
            <a:xfrm>
              <a:off x="0" y="0"/>
              <a:ext cx="6227241" cy="911354"/>
            </a:xfrm>
            <a:custGeom>
              <a:avLst/>
              <a:gdLst/>
              <a:ahLst/>
              <a:cxnLst/>
              <a:rect l="l" t="t" r="r" b="b"/>
              <a:pathLst>
                <a:path w="6227241" h="911354">
                  <a:moveTo>
                    <a:pt x="6102781" y="911353"/>
                  </a:moveTo>
                  <a:lnTo>
                    <a:pt x="124460" y="911353"/>
                  </a:lnTo>
                  <a:cubicBezTo>
                    <a:pt x="55880" y="911353"/>
                    <a:pt x="0" y="855473"/>
                    <a:pt x="0" y="786893"/>
                  </a:cubicBezTo>
                  <a:lnTo>
                    <a:pt x="0" y="124460"/>
                  </a:lnTo>
                  <a:cubicBezTo>
                    <a:pt x="0" y="55880"/>
                    <a:pt x="55880" y="0"/>
                    <a:pt x="124460" y="0"/>
                  </a:cubicBezTo>
                  <a:lnTo>
                    <a:pt x="6102781" y="0"/>
                  </a:lnTo>
                  <a:cubicBezTo>
                    <a:pt x="6171361" y="0"/>
                    <a:pt x="6227241" y="55880"/>
                    <a:pt x="6227241" y="124460"/>
                  </a:cubicBezTo>
                  <a:lnTo>
                    <a:pt x="6227241" y="786894"/>
                  </a:lnTo>
                  <a:cubicBezTo>
                    <a:pt x="6227241" y="855474"/>
                    <a:pt x="6171361" y="911354"/>
                    <a:pt x="6102781" y="911354"/>
                  </a:cubicBezTo>
                  <a:close/>
                </a:path>
              </a:pathLst>
            </a:custGeom>
            <a:solidFill>
              <a:srgbClr val="FEF4F7"/>
            </a:solidFill>
          </p:spPr>
        </p:sp>
      </p:grpSp>
      <p:grpSp>
        <p:nvGrpSpPr>
          <p:cNvPr id="5" name="Group 5"/>
          <p:cNvGrpSpPr/>
          <p:nvPr/>
        </p:nvGrpSpPr>
        <p:grpSpPr>
          <a:xfrm>
            <a:off x="4492976" y="4850377"/>
            <a:ext cx="12376982" cy="4051815"/>
            <a:chOff x="0" y="0"/>
            <a:chExt cx="6226182" cy="2038246"/>
          </a:xfrm>
        </p:grpSpPr>
        <p:sp>
          <p:nvSpPr>
            <p:cNvPr id="6" name="Freeform 6"/>
            <p:cNvSpPr/>
            <p:nvPr/>
          </p:nvSpPr>
          <p:spPr>
            <a:xfrm>
              <a:off x="0" y="0"/>
              <a:ext cx="6226182" cy="2038246"/>
            </a:xfrm>
            <a:custGeom>
              <a:avLst/>
              <a:gdLst/>
              <a:ahLst/>
              <a:cxnLst/>
              <a:rect l="l" t="t" r="r" b="b"/>
              <a:pathLst>
                <a:path w="6226182" h="2038246">
                  <a:moveTo>
                    <a:pt x="6101721" y="2038246"/>
                  </a:moveTo>
                  <a:lnTo>
                    <a:pt x="124460" y="2038246"/>
                  </a:lnTo>
                  <a:cubicBezTo>
                    <a:pt x="55880" y="2038246"/>
                    <a:pt x="0" y="1982366"/>
                    <a:pt x="0" y="1913786"/>
                  </a:cubicBezTo>
                  <a:lnTo>
                    <a:pt x="0" y="124460"/>
                  </a:lnTo>
                  <a:cubicBezTo>
                    <a:pt x="0" y="55880"/>
                    <a:pt x="55880" y="0"/>
                    <a:pt x="124460" y="0"/>
                  </a:cubicBezTo>
                  <a:lnTo>
                    <a:pt x="6101722" y="0"/>
                  </a:lnTo>
                  <a:cubicBezTo>
                    <a:pt x="6170302" y="0"/>
                    <a:pt x="6226182" y="55880"/>
                    <a:pt x="6226182" y="124460"/>
                  </a:cubicBezTo>
                  <a:lnTo>
                    <a:pt x="6226182" y="1913786"/>
                  </a:lnTo>
                  <a:cubicBezTo>
                    <a:pt x="6226182" y="1982366"/>
                    <a:pt x="6170302" y="2038246"/>
                    <a:pt x="6101722" y="2038246"/>
                  </a:cubicBezTo>
                  <a:close/>
                </a:path>
              </a:pathLst>
            </a:custGeom>
            <a:solidFill>
              <a:srgbClr val="F0F8FF"/>
            </a:solidFill>
          </p:spPr>
        </p:sp>
      </p:grpSp>
      <p:sp>
        <p:nvSpPr>
          <p:cNvPr id="7" name="TextBox 7"/>
          <p:cNvSpPr txBox="1"/>
          <p:nvPr/>
        </p:nvSpPr>
        <p:spPr>
          <a:xfrm>
            <a:off x="5159693" y="5255130"/>
            <a:ext cx="11041444" cy="3175635"/>
          </a:xfrm>
          <a:prstGeom prst="rect">
            <a:avLst/>
          </a:prstGeom>
        </p:spPr>
        <p:txBody>
          <a:bodyPr lIns="0" tIns="0" rIns="0" bIns="0" rtlCol="0" anchor="t">
            <a:spAutoFit/>
          </a:bodyPr>
          <a:lstStyle/>
          <a:p>
            <a:pPr>
              <a:lnSpc>
                <a:spcPts val="3600"/>
              </a:lnSpc>
            </a:pPr>
            <a:r>
              <a:rPr lang="en-US" sz="2399">
                <a:solidFill>
                  <a:srgbClr val="000000"/>
                </a:solidFill>
                <a:latin typeface="Open Sans"/>
              </a:rPr>
              <a:t>Чем выше коэффициент усиления, тем шире интервалы изменения напряжения и силы тока. У каждого параметра свой коэффициент.</a:t>
            </a:r>
          </a:p>
          <a:p>
            <a:pPr>
              <a:lnSpc>
                <a:spcPts val="3600"/>
              </a:lnSpc>
            </a:pPr>
            <a:endParaRPr lang="en-US" sz="2399">
              <a:solidFill>
                <a:srgbClr val="000000"/>
              </a:solidFill>
              <a:latin typeface="Open Sans"/>
            </a:endParaRPr>
          </a:p>
          <a:p>
            <a:pPr>
              <a:lnSpc>
                <a:spcPts val="3600"/>
              </a:lnSpc>
            </a:pPr>
            <a:r>
              <a:rPr lang="en-US" sz="2399">
                <a:solidFill>
                  <a:srgbClr val="000000"/>
                </a:solidFill>
                <a:latin typeface="Open Sans"/>
              </a:rPr>
              <a:t>Напряжения от 1 до 4 (+-1, 2, 4, 8, 10 V) или от 1 до 3 (+- 1, 2, 5, 10)</a:t>
            </a:r>
          </a:p>
          <a:p>
            <a:pPr>
              <a:lnSpc>
                <a:spcPts val="3600"/>
              </a:lnSpc>
            </a:pPr>
            <a:r>
              <a:rPr lang="en-US" sz="2399">
                <a:solidFill>
                  <a:srgbClr val="000000"/>
                </a:solidFill>
                <a:latin typeface="Open Sans"/>
              </a:rPr>
              <a:t>в зависимости от вольтажа устройства. </a:t>
            </a:r>
          </a:p>
          <a:p>
            <a:pPr>
              <a:lnSpc>
                <a:spcPts val="3600"/>
              </a:lnSpc>
            </a:pPr>
            <a:endParaRPr lang="en-US" sz="2399">
              <a:solidFill>
                <a:srgbClr val="000000"/>
              </a:solidFill>
              <a:latin typeface="Open Sans"/>
            </a:endParaRPr>
          </a:p>
          <a:p>
            <a:pPr>
              <a:lnSpc>
                <a:spcPts val="3599"/>
              </a:lnSpc>
            </a:pPr>
            <a:r>
              <a:rPr lang="en-US" sz="2399">
                <a:solidFill>
                  <a:srgbClr val="000000"/>
                </a:solidFill>
                <a:latin typeface="Open Sans"/>
              </a:rPr>
              <a:t>У силы тока от 1 до 3 ( +-10, 100, 1000 миллиАмпер).</a:t>
            </a:r>
          </a:p>
        </p:txBody>
      </p:sp>
      <p:pic>
        <p:nvPicPr>
          <p:cNvPr id="8" name="Picture 8"/>
          <p:cNvPicPr>
            <a:picLocks noChangeAspect="1"/>
          </p:cNvPicPr>
          <p:nvPr/>
        </p:nvPicPr>
        <p:blipFill>
          <a:blip r:embed="rId3"/>
          <a:srcRect/>
          <a:stretch>
            <a:fillRect/>
          </a:stretch>
        </p:blipFill>
        <p:spPr>
          <a:xfrm>
            <a:off x="15432867" y="8153164"/>
            <a:ext cx="2855133" cy="2133836"/>
          </a:xfrm>
          <a:prstGeom prst="rect">
            <a:avLst/>
          </a:prstGeom>
        </p:spPr>
      </p:pic>
      <p:sp>
        <p:nvSpPr>
          <p:cNvPr id="9" name="TextBox 9"/>
          <p:cNvSpPr txBox="1"/>
          <p:nvPr/>
        </p:nvSpPr>
        <p:spPr>
          <a:xfrm>
            <a:off x="1028700" y="991883"/>
            <a:ext cx="4454211" cy="727710"/>
          </a:xfrm>
          <a:prstGeom prst="rect">
            <a:avLst/>
          </a:prstGeom>
        </p:spPr>
        <p:txBody>
          <a:bodyPr lIns="0" tIns="0" rIns="0" bIns="0" rtlCol="0" anchor="t">
            <a:spAutoFit/>
          </a:bodyPr>
          <a:lstStyle/>
          <a:p>
            <a:pPr>
              <a:lnSpc>
                <a:spcPts val="2940"/>
              </a:lnSpc>
            </a:pPr>
            <a:r>
              <a:rPr lang="en-US" sz="2100">
                <a:solidFill>
                  <a:srgbClr val="F5033B"/>
                </a:solidFill>
                <a:latin typeface="Open Sans Bold"/>
              </a:rPr>
              <a:t>Строковая презентации коэффициентов усиления</a:t>
            </a:r>
          </a:p>
        </p:txBody>
      </p:sp>
      <p:sp>
        <p:nvSpPr>
          <p:cNvPr id="10" name="TextBox 10"/>
          <p:cNvSpPr txBox="1"/>
          <p:nvPr/>
        </p:nvSpPr>
        <p:spPr>
          <a:xfrm>
            <a:off x="1697522" y="2942963"/>
            <a:ext cx="11041444" cy="815340"/>
          </a:xfrm>
          <a:prstGeom prst="rect">
            <a:avLst/>
          </a:prstGeom>
        </p:spPr>
        <p:txBody>
          <a:bodyPr lIns="0" tIns="0" rIns="0" bIns="0" rtlCol="0" anchor="t">
            <a:spAutoFit/>
          </a:bodyPr>
          <a:lstStyle/>
          <a:p>
            <a:pPr>
              <a:lnSpc>
                <a:spcPts val="3359"/>
              </a:lnSpc>
              <a:spcBef>
                <a:spcPct val="0"/>
              </a:spcBef>
            </a:pPr>
            <a:r>
              <a:rPr lang="en-US" sz="2399">
                <a:solidFill>
                  <a:srgbClr val="000000"/>
                </a:solidFill>
                <a:latin typeface="Open Sans Bold"/>
              </a:rPr>
              <a:t>ps_gains</a:t>
            </a:r>
            <a:r>
              <a:rPr lang="en-US" sz="2399">
                <a:solidFill>
                  <a:srgbClr val="000000"/>
                </a:solidFill>
                <a:latin typeface="Open Sans"/>
              </a:rPr>
              <a:t> – методы для строковой презентации коэффициентов усиления. Используется в аналоговой подсистеме.</a:t>
            </a:r>
          </a:p>
        </p:txBody>
      </p:sp>
      <p:grpSp>
        <p:nvGrpSpPr>
          <p:cNvPr id="11" name="Group 8">
            <a:extLst>
              <a:ext uri="{FF2B5EF4-FFF2-40B4-BE49-F238E27FC236}">
                <a16:creationId xmlns:a16="http://schemas.microsoft.com/office/drawing/2014/main" id="{9997D081-1006-4B6C-8762-931F5385AACB}"/>
              </a:ext>
            </a:extLst>
          </p:cNvPr>
          <p:cNvGrpSpPr/>
          <p:nvPr/>
        </p:nvGrpSpPr>
        <p:grpSpPr>
          <a:xfrm>
            <a:off x="17259300" y="7970149"/>
            <a:ext cx="650497" cy="650497"/>
            <a:chOff x="0" y="0"/>
            <a:chExt cx="867330" cy="867330"/>
          </a:xfrm>
        </p:grpSpPr>
        <p:grpSp>
          <p:nvGrpSpPr>
            <p:cNvPr id="12" name="Group 9">
              <a:extLst>
                <a:ext uri="{FF2B5EF4-FFF2-40B4-BE49-F238E27FC236}">
                  <a16:creationId xmlns:a16="http://schemas.microsoft.com/office/drawing/2014/main" id="{BCA74C8E-0811-4C6D-8D56-CED46C433B71}"/>
                </a:ext>
              </a:extLst>
            </p:cNvPr>
            <p:cNvGrpSpPr/>
            <p:nvPr/>
          </p:nvGrpSpPr>
          <p:grpSpPr>
            <a:xfrm>
              <a:off x="0" y="0"/>
              <a:ext cx="867330" cy="867330"/>
              <a:chOff x="0" y="0"/>
              <a:chExt cx="6350000" cy="6350000"/>
            </a:xfrm>
          </p:grpSpPr>
          <p:sp>
            <p:nvSpPr>
              <p:cNvPr id="14" name="Freeform 10">
                <a:extLst>
                  <a:ext uri="{FF2B5EF4-FFF2-40B4-BE49-F238E27FC236}">
                    <a16:creationId xmlns:a16="http://schemas.microsoft.com/office/drawing/2014/main" id="{20FDA9E6-797D-482E-88A8-738472A9AF35}"/>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5033B"/>
              </a:solidFill>
            </p:spPr>
          </p:sp>
        </p:grpSp>
        <p:sp>
          <p:nvSpPr>
            <p:cNvPr id="13" name="TextBox 11">
              <a:extLst>
                <a:ext uri="{FF2B5EF4-FFF2-40B4-BE49-F238E27FC236}">
                  <a16:creationId xmlns:a16="http://schemas.microsoft.com/office/drawing/2014/main" id="{F4E0918B-2DE6-4D6D-B28A-3ADA2E249163}"/>
                </a:ext>
              </a:extLst>
            </p:cNvPr>
            <p:cNvSpPr txBox="1"/>
            <p:nvPr/>
          </p:nvSpPr>
          <p:spPr>
            <a:xfrm>
              <a:off x="179663" y="201377"/>
              <a:ext cx="508002" cy="464572"/>
            </a:xfrm>
            <a:prstGeom prst="rect">
              <a:avLst/>
            </a:prstGeom>
          </p:spPr>
          <p:txBody>
            <a:bodyPr wrap="square" lIns="0" tIns="0" rIns="0" bIns="0" rtlCol="0" anchor="t">
              <a:spAutoFit/>
            </a:bodyPr>
            <a:lstStyle/>
            <a:p>
              <a:pPr algn="ctr">
                <a:lnSpc>
                  <a:spcPts val="2940"/>
                </a:lnSpc>
              </a:pPr>
              <a:r>
                <a:rPr lang="en-US" sz="2100" dirty="0">
                  <a:solidFill>
                    <a:srgbClr val="FFFFFF"/>
                  </a:solidFill>
                  <a:latin typeface="Open Sans Bold"/>
                </a:rPr>
                <a:t>30</a:t>
              </a: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19855" b="26474"/>
          <a:stretch>
            <a:fillRect/>
          </a:stretch>
        </p:blipFill>
        <p:spPr>
          <a:xfrm>
            <a:off x="5482911" y="762000"/>
            <a:ext cx="11776389" cy="854102"/>
          </a:xfrm>
          <a:prstGeom prst="rect">
            <a:avLst/>
          </a:prstGeom>
        </p:spPr>
      </p:pic>
      <p:grpSp>
        <p:nvGrpSpPr>
          <p:cNvPr id="3" name="Group 3"/>
          <p:cNvGrpSpPr/>
          <p:nvPr/>
        </p:nvGrpSpPr>
        <p:grpSpPr>
          <a:xfrm>
            <a:off x="1028700" y="2280996"/>
            <a:ext cx="10951292" cy="1312804"/>
            <a:chOff x="0" y="0"/>
            <a:chExt cx="5508995" cy="660400"/>
          </a:xfrm>
        </p:grpSpPr>
        <p:sp>
          <p:nvSpPr>
            <p:cNvPr id="4" name="Freeform 4"/>
            <p:cNvSpPr/>
            <p:nvPr/>
          </p:nvSpPr>
          <p:spPr>
            <a:xfrm>
              <a:off x="0" y="0"/>
              <a:ext cx="5508995" cy="660400"/>
            </a:xfrm>
            <a:custGeom>
              <a:avLst/>
              <a:gdLst/>
              <a:ahLst/>
              <a:cxnLst/>
              <a:rect l="l" t="t" r="r" b="b"/>
              <a:pathLst>
                <a:path w="5508995" h="660400">
                  <a:moveTo>
                    <a:pt x="5384535" y="660400"/>
                  </a:moveTo>
                  <a:lnTo>
                    <a:pt x="124460" y="660400"/>
                  </a:lnTo>
                  <a:cubicBezTo>
                    <a:pt x="55880" y="660400"/>
                    <a:pt x="0" y="604520"/>
                    <a:pt x="0" y="535940"/>
                  </a:cubicBezTo>
                  <a:lnTo>
                    <a:pt x="0" y="124460"/>
                  </a:lnTo>
                  <a:cubicBezTo>
                    <a:pt x="0" y="55880"/>
                    <a:pt x="55880" y="0"/>
                    <a:pt x="124460" y="0"/>
                  </a:cubicBezTo>
                  <a:lnTo>
                    <a:pt x="5384535" y="0"/>
                  </a:lnTo>
                  <a:cubicBezTo>
                    <a:pt x="5453115" y="0"/>
                    <a:pt x="5508995" y="55880"/>
                    <a:pt x="5508995" y="124460"/>
                  </a:cubicBezTo>
                  <a:lnTo>
                    <a:pt x="5508995" y="535940"/>
                  </a:lnTo>
                  <a:cubicBezTo>
                    <a:pt x="5508995" y="604520"/>
                    <a:pt x="5453115" y="660400"/>
                    <a:pt x="5384535" y="660400"/>
                  </a:cubicBezTo>
                  <a:close/>
                </a:path>
              </a:pathLst>
            </a:custGeom>
            <a:solidFill>
              <a:srgbClr val="F0F8FF"/>
            </a:solidFill>
          </p:spPr>
        </p:sp>
      </p:grpSp>
      <p:grpSp>
        <p:nvGrpSpPr>
          <p:cNvPr id="5" name="Group 5"/>
          <p:cNvGrpSpPr/>
          <p:nvPr/>
        </p:nvGrpSpPr>
        <p:grpSpPr>
          <a:xfrm>
            <a:off x="4209319" y="4167510"/>
            <a:ext cx="13049981" cy="2090745"/>
            <a:chOff x="0" y="0"/>
            <a:chExt cx="6564730" cy="1051739"/>
          </a:xfrm>
        </p:grpSpPr>
        <p:sp>
          <p:nvSpPr>
            <p:cNvPr id="6" name="Freeform 6"/>
            <p:cNvSpPr/>
            <p:nvPr/>
          </p:nvSpPr>
          <p:spPr>
            <a:xfrm>
              <a:off x="0" y="0"/>
              <a:ext cx="6564730" cy="1051739"/>
            </a:xfrm>
            <a:custGeom>
              <a:avLst/>
              <a:gdLst/>
              <a:ahLst/>
              <a:cxnLst/>
              <a:rect l="l" t="t" r="r" b="b"/>
              <a:pathLst>
                <a:path w="6564730" h="1051739">
                  <a:moveTo>
                    <a:pt x="6440270" y="1051739"/>
                  </a:moveTo>
                  <a:lnTo>
                    <a:pt x="124460" y="1051739"/>
                  </a:lnTo>
                  <a:cubicBezTo>
                    <a:pt x="55880" y="1051739"/>
                    <a:pt x="0" y="995859"/>
                    <a:pt x="0" y="927279"/>
                  </a:cubicBezTo>
                  <a:lnTo>
                    <a:pt x="0" y="124460"/>
                  </a:lnTo>
                  <a:cubicBezTo>
                    <a:pt x="0" y="55880"/>
                    <a:pt x="55880" y="0"/>
                    <a:pt x="124460" y="0"/>
                  </a:cubicBezTo>
                  <a:lnTo>
                    <a:pt x="6440270" y="0"/>
                  </a:lnTo>
                  <a:cubicBezTo>
                    <a:pt x="6508850" y="0"/>
                    <a:pt x="6564730" y="55880"/>
                    <a:pt x="6564730" y="124460"/>
                  </a:cubicBezTo>
                  <a:lnTo>
                    <a:pt x="6564730" y="927279"/>
                  </a:lnTo>
                  <a:cubicBezTo>
                    <a:pt x="6564730" y="995859"/>
                    <a:pt x="6508850" y="1051739"/>
                    <a:pt x="6440270" y="1051739"/>
                  </a:cubicBezTo>
                  <a:close/>
                </a:path>
              </a:pathLst>
            </a:custGeom>
            <a:solidFill>
              <a:srgbClr val="FEF4F7"/>
            </a:solidFill>
          </p:spPr>
        </p:sp>
      </p:grpSp>
      <p:sp>
        <p:nvSpPr>
          <p:cNvPr id="7" name="TextBox 7"/>
          <p:cNvSpPr txBox="1"/>
          <p:nvPr/>
        </p:nvSpPr>
        <p:spPr>
          <a:xfrm>
            <a:off x="5196385" y="4595663"/>
            <a:ext cx="11075848" cy="1177290"/>
          </a:xfrm>
          <a:prstGeom prst="rect">
            <a:avLst/>
          </a:prstGeom>
        </p:spPr>
        <p:txBody>
          <a:bodyPr lIns="0" tIns="0" rIns="0" bIns="0" rtlCol="0" anchor="t">
            <a:spAutoFit/>
          </a:bodyPr>
          <a:lstStyle/>
          <a:p>
            <a:pPr>
              <a:lnSpc>
                <a:spcPts val="3150"/>
              </a:lnSpc>
            </a:pPr>
            <a:r>
              <a:rPr lang="en-US" sz="2100">
                <a:solidFill>
                  <a:srgbClr val="000000"/>
                </a:solidFill>
                <a:latin typeface="Open Sans Bold"/>
              </a:rPr>
              <a:t>EEPROM</a:t>
            </a:r>
            <a:r>
              <a:rPr lang="en-US" sz="2100">
                <a:solidFill>
                  <a:srgbClr val="000000"/>
                </a:solidFill>
                <a:latin typeface="Open Sans"/>
              </a:rPr>
              <a:t> – память, к которой есть полный доступ из выполняющейся программы, т.е. можем во время выполнения читать и писать туда данные, и эти данные не сбрасываются при перезагрузке потенциостата и вообще микроустройства.</a:t>
            </a:r>
          </a:p>
        </p:txBody>
      </p:sp>
      <p:pic>
        <p:nvPicPr>
          <p:cNvPr id="8" name="Picture 8"/>
          <p:cNvPicPr>
            <a:picLocks noChangeAspect="1"/>
          </p:cNvPicPr>
          <p:nvPr/>
        </p:nvPicPr>
        <p:blipFill>
          <a:blip r:embed="rId3"/>
          <a:srcRect/>
          <a:stretch>
            <a:fillRect/>
          </a:stretch>
        </p:blipFill>
        <p:spPr>
          <a:xfrm>
            <a:off x="15432867" y="8153164"/>
            <a:ext cx="2855133" cy="2133836"/>
          </a:xfrm>
          <a:prstGeom prst="rect">
            <a:avLst/>
          </a:prstGeom>
        </p:spPr>
      </p:pic>
      <p:sp>
        <p:nvSpPr>
          <p:cNvPr id="9" name="TextBox 9"/>
          <p:cNvSpPr txBox="1"/>
          <p:nvPr/>
        </p:nvSpPr>
        <p:spPr>
          <a:xfrm>
            <a:off x="1028700" y="991883"/>
            <a:ext cx="4454211" cy="356235"/>
          </a:xfrm>
          <a:prstGeom prst="rect">
            <a:avLst/>
          </a:prstGeom>
        </p:spPr>
        <p:txBody>
          <a:bodyPr lIns="0" tIns="0" rIns="0" bIns="0" rtlCol="0" anchor="t">
            <a:spAutoFit/>
          </a:bodyPr>
          <a:lstStyle/>
          <a:p>
            <a:pPr>
              <a:lnSpc>
                <a:spcPts val="2940"/>
              </a:lnSpc>
            </a:pPr>
            <a:r>
              <a:rPr lang="en-US" sz="2100">
                <a:solidFill>
                  <a:srgbClr val="F5033B"/>
                </a:solidFill>
                <a:latin typeface="Open Sans Bold"/>
              </a:rPr>
              <a:t>Установление ID девайса</a:t>
            </a:r>
          </a:p>
        </p:txBody>
      </p:sp>
      <p:sp>
        <p:nvSpPr>
          <p:cNvPr id="10" name="TextBox 10"/>
          <p:cNvSpPr txBox="1"/>
          <p:nvPr/>
        </p:nvSpPr>
        <p:spPr>
          <a:xfrm>
            <a:off x="1387880" y="2688577"/>
            <a:ext cx="10232932" cy="406458"/>
          </a:xfrm>
          <a:prstGeom prst="rect">
            <a:avLst/>
          </a:prstGeom>
        </p:spPr>
        <p:txBody>
          <a:bodyPr lIns="0" tIns="0" rIns="0" bIns="0" rtlCol="0" anchor="t">
            <a:spAutoFit/>
          </a:bodyPr>
          <a:lstStyle/>
          <a:p>
            <a:pPr algn="ctr">
              <a:lnSpc>
                <a:spcPts val="3359"/>
              </a:lnSpc>
              <a:spcBef>
                <a:spcPct val="0"/>
              </a:spcBef>
            </a:pPr>
            <a:r>
              <a:rPr lang="en-US" sz="2400" b="1"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ps_device_id_eeprom</a:t>
            </a:r>
            <a:r>
              <a:rPr 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 – </a:t>
            </a:r>
            <a:r>
              <a:rPr lang="en-US" sz="24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сохранение</a:t>
            </a:r>
            <a:r>
              <a:rPr 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 в EEPROM </a:t>
            </a:r>
            <a:r>
              <a:rPr lang="en-US" sz="24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памяти</a:t>
            </a:r>
            <a:r>
              <a:rPr 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 ID </a:t>
            </a:r>
            <a:r>
              <a:rPr lang="en-US" sz="24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устройства</a:t>
            </a:r>
            <a:endParaRPr 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11" name="Group 11"/>
          <p:cNvGrpSpPr/>
          <p:nvPr/>
        </p:nvGrpSpPr>
        <p:grpSpPr>
          <a:xfrm>
            <a:off x="1028700" y="6832598"/>
            <a:ext cx="12379088" cy="2568577"/>
            <a:chOff x="0" y="0"/>
            <a:chExt cx="6227241" cy="1292111"/>
          </a:xfrm>
        </p:grpSpPr>
        <p:sp>
          <p:nvSpPr>
            <p:cNvPr id="12" name="Freeform 12"/>
            <p:cNvSpPr/>
            <p:nvPr/>
          </p:nvSpPr>
          <p:spPr>
            <a:xfrm>
              <a:off x="0" y="0"/>
              <a:ext cx="6227241" cy="1292111"/>
            </a:xfrm>
            <a:custGeom>
              <a:avLst/>
              <a:gdLst/>
              <a:ahLst/>
              <a:cxnLst/>
              <a:rect l="l" t="t" r="r" b="b"/>
              <a:pathLst>
                <a:path w="6227241" h="1292111">
                  <a:moveTo>
                    <a:pt x="6102781" y="1292111"/>
                  </a:moveTo>
                  <a:lnTo>
                    <a:pt x="124460" y="1292111"/>
                  </a:lnTo>
                  <a:cubicBezTo>
                    <a:pt x="55880" y="1292111"/>
                    <a:pt x="0" y="1236231"/>
                    <a:pt x="0" y="1167651"/>
                  </a:cubicBezTo>
                  <a:lnTo>
                    <a:pt x="0" y="124460"/>
                  </a:lnTo>
                  <a:cubicBezTo>
                    <a:pt x="0" y="55880"/>
                    <a:pt x="55880" y="0"/>
                    <a:pt x="124460" y="0"/>
                  </a:cubicBezTo>
                  <a:lnTo>
                    <a:pt x="6102781" y="0"/>
                  </a:lnTo>
                  <a:cubicBezTo>
                    <a:pt x="6171361" y="0"/>
                    <a:pt x="6227241" y="55880"/>
                    <a:pt x="6227241" y="124460"/>
                  </a:cubicBezTo>
                  <a:lnTo>
                    <a:pt x="6227241" y="1167651"/>
                  </a:lnTo>
                  <a:cubicBezTo>
                    <a:pt x="6227241" y="1236231"/>
                    <a:pt x="6171361" y="1292111"/>
                    <a:pt x="6102781" y="1292111"/>
                  </a:cubicBezTo>
                  <a:close/>
                </a:path>
              </a:pathLst>
            </a:custGeom>
            <a:solidFill>
              <a:srgbClr val="F0F8FF"/>
            </a:solidFill>
          </p:spPr>
        </p:sp>
      </p:grpSp>
      <p:sp>
        <p:nvSpPr>
          <p:cNvPr id="13" name="TextBox 13"/>
          <p:cNvSpPr txBox="1"/>
          <p:nvPr/>
        </p:nvSpPr>
        <p:spPr>
          <a:xfrm>
            <a:off x="1602909" y="7271066"/>
            <a:ext cx="11230670" cy="1714508"/>
          </a:xfrm>
          <a:prstGeom prst="rect">
            <a:avLst/>
          </a:prstGeom>
        </p:spPr>
        <p:txBody>
          <a:bodyPr lIns="0" tIns="0" rIns="0" bIns="0" rtlCol="0" anchor="t">
            <a:spAutoFit/>
          </a:bodyPr>
          <a:lstStyle/>
          <a:p>
            <a:pPr>
              <a:lnSpc>
                <a:spcPts val="3359"/>
              </a:lnSpc>
            </a:pPr>
            <a:r>
              <a:rPr lang="en-US" sz="24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Для</a:t>
            </a:r>
            <a:r>
              <a:rPr 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24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записи</a:t>
            </a:r>
            <a:r>
              <a:rPr 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24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надо</a:t>
            </a:r>
            <a:r>
              <a:rPr 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24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выбрать</a:t>
            </a:r>
            <a:r>
              <a:rPr 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24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адрес</a:t>
            </a:r>
            <a:r>
              <a:rPr 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24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ячейки</a:t>
            </a:r>
            <a:r>
              <a:rPr 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24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памяти</a:t>
            </a:r>
            <a:r>
              <a:rPr 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 и </a:t>
            </a:r>
            <a:r>
              <a:rPr lang="en-US" sz="24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предоставить</a:t>
            </a:r>
            <a:r>
              <a:rPr 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 JSON </a:t>
            </a:r>
            <a:r>
              <a:rPr lang="en-US" sz="24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файл</a:t>
            </a:r>
            <a:r>
              <a:rPr 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 с </a:t>
            </a:r>
            <a:r>
              <a:rPr lang="en-US" sz="24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ключом</a:t>
            </a:r>
            <a:r>
              <a:rPr 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24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deviceId</a:t>
            </a:r>
            <a:r>
              <a:rPr 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 и </a:t>
            </a:r>
            <a:r>
              <a:rPr lang="en-US" sz="24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типом</a:t>
            </a:r>
            <a:r>
              <a:rPr 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24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данных</a:t>
            </a:r>
            <a:r>
              <a:rPr 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 Int.</a:t>
            </a:r>
          </a:p>
          <a:p>
            <a:pPr>
              <a:lnSpc>
                <a:spcPts val="3359"/>
              </a:lnSpc>
            </a:pPr>
            <a:endParaRPr 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a:lnSpc>
                <a:spcPts val="3359"/>
              </a:lnSpc>
              <a:spcBef>
                <a:spcPct val="0"/>
              </a:spcBef>
            </a:pPr>
            <a:r>
              <a:rPr lang="en-US" sz="24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Специальным</a:t>
            </a:r>
            <a:r>
              <a:rPr 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24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методом</a:t>
            </a:r>
            <a:r>
              <a:rPr 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24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можно</a:t>
            </a:r>
            <a:r>
              <a:rPr 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 и </a:t>
            </a:r>
            <a:r>
              <a:rPr lang="en-US" sz="24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получить</a:t>
            </a:r>
            <a:r>
              <a:rPr 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 JSON </a:t>
            </a:r>
            <a:r>
              <a:rPr lang="en-US" sz="24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файл</a:t>
            </a:r>
            <a:r>
              <a:rPr 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 с ID.</a:t>
            </a:r>
          </a:p>
        </p:txBody>
      </p:sp>
      <p:grpSp>
        <p:nvGrpSpPr>
          <p:cNvPr id="14" name="Group 8">
            <a:extLst>
              <a:ext uri="{FF2B5EF4-FFF2-40B4-BE49-F238E27FC236}">
                <a16:creationId xmlns:a16="http://schemas.microsoft.com/office/drawing/2014/main" id="{58D22C66-B884-420F-93C6-7BACED26427F}"/>
              </a:ext>
            </a:extLst>
          </p:cNvPr>
          <p:cNvGrpSpPr/>
          <p:nvPr/>
        </p:nvGrpSpPr>
        <p:grpSpPr>
          <a:xfrm>
            <a:off x="17259300" y="7970149"/>
            <a:ext cx="650497" cy="650497"/>
            <a:chOff x="0" y="0"/>
            <a:chExt cx="867330" cy="867330"/>
          </a:xfrm>
        </p:grpSpPr>
        <p:grpSp>
          <p:nvGrpSpPr>
            <p:cNvPr id="15" name="Group 9">
              <a:extLst>
                <a:ext uri="{FF2B5EF4-FFF2-40B4-BE49-F238E27FC236}">
                  <a16:creationId xmlns:a16="http://schemas.microsoft.com/office/drawing/2014/main" id="{BAE94B80-A42C-4582-BEFF-321981A43A8E}"/>
                </a:ext>
              </a:extLst>
            </p:cNvPr>
            <p:cNvGrpSpPr/>
            <p:nvPr/>
          </p:nvGrpSpPr>
          <p:grpSpPr>
            <a:xfrm>
              <a:off x="0" y="0"/>
              <a:ext cx="867330" cy="867330"/>
              <a:chOff x="0" y="0"/>
              <a:chExt cx="6350000" cy="6350000"/>
            </a:xfrm>
          </p:grpSpPr>
          <p:sp>
            <p:nvSpPr>
              <p:cNvPr id="17" name="Freeform 10">
                <a:extLst>
                  <a:ext uri="{FF2B5EF4-FFF2-40B4-BE49-F238E27FC236}">
                    <a16:creationId xmlns:a16="http://schemas.microsoft.com/office/drawing/2014/main" id="{94C50D15-8AA5-4F44-9BBE-30325D1D0AAB}"/>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5033B"/>
              </a:solidFill>
            </p:spPr>
          </p:sp>
        </p:grpSp>
        <p:sp>
          <p:nvSpPr>
            <p:cNvPr id="16" name="TextBox 11">
              <a:extLst>
                <a:ext uri="{FF2B5EF4-FFF2-40B4-BE49-F238E27FC236}">
                  <a16:creationId xmlns:a16="http://schemas.microsoft.com/office/drawing/2014/main" id="{3F033724-2FE1-4BA3-B5B7-4797E3F0D923}"/>
                </a:ext>
              </a:extLst>
            </p:cNvPr>
            <p:cNvSpPr txBox="1"/>
            <p:nvPr/>
          </p:nvSpPr>
          <p:spPr>
            <a:xfrm>
              <a:off x="179663" y="201377"/>
              <a:ext cx="508002" cy="464572"/>
            </a:xfrm>
            <a:prstGeom prst="rect">
              <a:avLst/>
            </a:prstGeom>
          </p:spPr>
          <p:txBody>
            <a:bodyPr wrap="square" lIns="0" tIns="0" rIns="0" bIns="0" rtlCol="0" anchor="t">
              <a:spAutoFit/>
            </a:bodyPr>
            <a:lstStyle/>
            <a:p>
              <a:pPr algn="ctr">
                <a:lnSpc>
                  <a:spcPts val="2940"/>
                </a:lnSpc>
              </a:pPr>
              <a:r>
                <a:rPr lang="en-US" sz="2100" dirty="0">
                  <a:solidFill>
                    <a:srgbClr val="FFFFFF"/>
                  </a:solidFill>
                  <a:latin typeface="Open Sans Bold"/>
                </a:rPr>
                <a:t>31</a:t>
              </a: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19855" b="26474"/>
          <a:stretch>
            <a:fillRect/>
          </a:stretch>
        </p:blipFill>
        <p:spPr>
          <a:xfrm>
            <a:off x="5482911" y="762000"/>
            <a:ext cx="11776389" cy="854102"/>
          </a:xfrm>
          <a:prstGeom prst="rect">
            <a:avLst/>
          </a:prstGeom>
        </p:spPr>
      </p:pic>
      <p:grpSp>
        <p:nvGrpSpPr>
          <p:cNvPr id="3" name="Group 3"/>
          <p:cNvGrpSpPr/>
          <p:nvPr/>
        </p:nvGrpSpPr>
        <p:grpSpPr>
          <a:xfrm>
            <a:off x="1028700" y="2089250"/>
            <a:ext cx="10195788" cy="1536435"/>
            <a:chOff x="0" y="0"/>
            <a:chExt cx="5128942" cy="772896"/>
          </a:xfrm>
        </p:grpSpPr>
        <p:sp>
          <p:nvSpPr>
            <p:cNvPr id="4" name="Freeform 4"/>
            <p:cNvSpPr/>
            <p:nvPr/>
          </p:nvSpPr>
          <p:spPr>
            <a:xfrm>
              <a:off x="0" y="0"/>
              <a:ext cx="5128942" cy="772896"/>
            </a:xfrm>
            <a:custGeom>
              <a:avLst/>
              <a:gdLst/>
              <a:ahLst/>
              <a:cxnLst/>
              <a:rect l="l" t="t" r="r" b="b"/>
              <a:pathLst>
                <a:path w="5128942" h="772896">
                  <a:moveTo>
                    <a:pt x="5004482" y="772896"/>
                  </a:moveTo>
                  <a:lnTo>
                    <a:pt x="124460" y="772896"/>
                  </a:lnTo>
                  <a:cubicBezTo>
                    <a:pt x="55880" y="772896"/>
                    <a:pt x="0" y="717016"/>
                    <a:pt x="0" y="648436"/>
                  </a:cubicBezTo>
                  <a:lnTo>
                    <a:pt x="0" y="124460"/>
                  </a:lnTo>
                  <a:cubicBezTo>
                    <a:pt x="0" y="55880"/>
                    <a:pt x="55880" y="0"/>
                    <a:pt x="124460" y="0"/>
                  </a:cubicBezTo>
                  <a:lnTo>
                    <a:pt x="5004483" y="0"/>
                  </a:lnTo>
                  <a:cubicBezTo>
                    <a:pt x="5073062" y="0"/>
                    <a:pt x="5128942" y="55880"/>
                    <a:pt x="5128942" y="124460"/>
                  </a:cubicBezTo>
                  <a:lnTo>
                    <a:pt x="5128942" y="648436"/>
                  </a:lnTo>
                  <a:cubicBezTo>
                    <a:pt x="5128942" y="717017"/>
                    <a:pt x="5073062" y="772896"/>
                    <a:pt x="5004483" y="772896"/>
                  </a:cubicBezTo>
                  <a:close/>
                </a:path>
              </a:pathLst>
            </a:custGeom>
            <a:solidFill>
              <a:srgbClr val="F0F8FF"/>
            </a:solidFill>
          </p:spPr>
        </p:sp>
      </p:grpSp>
      <p:sp>
        <p:nvSpPr>
          <p:cNvPr id="5" name="TextBox 5"/>
          <p:cNvSpPr txBox="1"/>
          <p:nvPr/>
        </p:nvSpPr>
        <p:spPr>
          <a:xfrm>
            <a:off x="1028700" y="991883"/>
            <a:ext cx="4454211" cy="356235"/>
          </a:xfrm>
          <a:prstGeom prst="rect">
            <a:avLst/>
          </a:prstGeom>
        </p:spPr>
        <p:txBody>
          <a:bodyPr lIns="0" tIns="0" rIns="0" bIns="0" rtlCol="0" anchor="t">
            <a:spAutoFit/>
          </a:bodyPr>
          <a:lstStyle/>
          <a:p>
            <a:pPr>
              <a:lnSpc>
                <a:spcPts val="2940"/>
              </a:lnSpc>
            </a:pPr>
            <a:r>
              <a:rPr lang="en-US" sz="2100">
                <a:solidFill>
                  <a:srgbClr val="F5033B"/>
                </a:solidFill>
                <a:latin typeface="Open Sans Bold"/>
              </a:rPr>
              <a:t>Прочая мелочь</a:t>
            </a:r>
          </a:p>
        </p:txBody>
      </p:sp>
      <p:sp>
        <p:nvSpPr>
          <p:cNvPr id="6" name="TextBox 6"/>
          <p:cNvSpPr txBox="1"/>
          <p:nvPr/>
        </p:nvSpPr>
        <p:spPr>
          <a:xfrm>
            <a:off x="1651302" y="2430748"/>
            <a:ext cx="8950584" cy="815340"/>
          </a:xfrm>
          <a:prstGeom prst="rect">
            <a:avLst/>
          </a:prstGeom>
        </p:spPr>
        <p:txBody>
          <a:bodyPr lIns="0" tIns="0" rIns="0" bIns="0" rtlCol="0" anchor="t">
            <a:spAutoFit/>
          </a:bodyPr>
          <a:lstStyle/>
          <a:p>
            <a:pPr>
              <a:lnSpc>
                <a:spcPts val="3359"/>
              </a:lnSpc>
            </a:pPr>
            <a:r>
              <a:rPr lang="en-US" sz="2399">
                <a:solidFill>
                  <a:srgbClr val="000000"/>
                </a:solidFill>
                <a:latin typeface="Open Sans Bold"/>
              </a:rPr>
              <a:t>sample:</a:t>
            </a:r>
            <a:r>
              <a:rPr lang="en-US" sz="2399">
                <a:solidFill>
                  <a:srgbClr val="000000"/>
                </a:solidFill>
                <a:latin typeface="Open Sans"/>
              </a:rPr>
              <a:t> объявляет класс sample c набором переменных</a:t>
            </a:r>
          </a:p>
          <a:p>
            <a:pPr>
              <a:lnSpc>
                <a:spcPts val="3359"/>
              </a:lnSpc>
              <a:spcBef>
                <a:spcPct val="0"/>
              </a:spcBef>
            </a:pPr>
            <a:r>
              <a:rPr lang="en-US" sz="2399">
                <a:solidFill>
                  <a:srgbClr val="000000"/>
                </a:solidFill>
                <a:latin typeface="Open Sans"/>
              </a:rPr>
              <a:t>(uint64_t t, float volt, float curr, uint8_t chan)</a:t>
            </a:r>
          </a:p>
        </p:txBody>
      </p:sp>
      <p:grpSp>
        <p:nvGrpSpPr>
          <p:cNvPr id="7" name="Group 7"/>
          <p:cNvGrpSpPr/>
          <p:nvPr/>
        </p:nvGrpSpPr>
        <p:grpSpPr>
          <a:xfrm>
            <a:off x="6664645" y="3912953"/>
            <a:ext cx="10195788" cy="1536435"/>
            <a:chOff x="0" y="0"/>
            <a:chExt cx="5128942" cy="772896"/>
          </a:xfrm>
        </p:grpSpPr>
        <p:sp>
          <p:nvSpPr>
            <p:cNvPr id="8" name="Freeform 8"/>
            <p:cNvSpPr/>
            <p:nvPr/>
          </p:nvSpPr>
          <p:spPr>
            <a:xfrm>
              <a:off x="0" y="0"/>
              <a:ext cx="5128942" cy="772896"/>
            </a:xfrm>
            <a:custGeom>
              <a:avLst/>
              <a:gdLst/>
              <a:ahLst/>
              <a:cxnLst/>
              <a:rect l="l" t="t" r="r" b="b"/>
              <a:pathLst>
                <a:path w="5128942" h="772896">
                  <a:moveTo>
                    <a:pt x="5004482" y="772896"/>
                  </a:moveTo>
                  <a:lnTo>
                    <a:pt x="124460" y="772896"/>
                  </a:lnTo>
                  <a:cubicBezTo>
                    <a:pt x="55880" y="772896"/>
                    <a:pt x="0" y="717016"/>
                    <a:pt x="0" y="648436"/>
                  </a:cubicBezTo>
                  <a:lnTo>
                    <a:pt x="0" y="124460"/>
                  </a:lnTo>
                  <a:cubicBezTo>
                    <a:pt x="0" y="55880"/>
                    <a:pt x="55880" y="0"/>
                    <a:pt x="124460" y="0"/>
                  </a:cubicBezTo>
                  <a:lnTo>
                    <a:pt x="5004483" y="0"/>
                  </a:lnTo>
                  <a:cubicBezTo>
                    <a:pt x="5073062" y="0"/>
                    <a:pt x="5128942" y="55880"/>
                    <a:pt x="5128942" y="124460"/>
                  </a:cubicBezTo>
                  <a:lnTo>
                    <a:pt x="5128942" y="648436"/>
                  </a:lnTo>
                  <a:cubicBezTo>
                    <a:pt x="5128942" y="717017"/>
                    <a:pt x="5073062" y="772896"/>
                    <a:pt x="5004483" y="772896"/>
                  </a:cubicBezTo>
                  <a:close/>
                </a:path>
              </a:pathLst>
            </a:custGeom>
            <a:solidFill>
              <a:srgbClr val="FEF4F7"/>
            </a:solidFill>
          </p:spPr>
        </p:sp>
      </p:grpSp>
      <p:sp>
        <p:nvSpPr>
          <p:cNvPr id="9" name="TextBox 9"/>
          <p:cNvSpPr txBox="1"/>
          <p:nvPr/>
        </p:nvSpPr>
        <p:spPr>
          <a:xfrm>
            <a:off x="7287248" y="4254451"/>
            <a:ext cx="8950584" cy="815340"/>
          </a:xfrm>
          <a:prstGeom prst="rect">
            <a:avLst/>
          </a:prstGeom>
        </p:spPr>
        <p:txBody>
          <a:bodyPr lIns="0" tIns="0" rIns="0" bIns="0" rtlCol="0" anchor="t">
            <a:spAutoFit/>
          </a:bodyPr>
          <a:lstStyle/>
          <a:p>
            <a:pPr>
              <a:lnSpc>
                <a:spcPts val="3359"/>
              </a:lnSpc>
              <a:spcBef>
                <a:spcPct val="0"/>
              </a:spcBef>
            </a:pPr>
            <a:r>
              <a:rPr lang="en-US" sz="2399">
                <a:solidFill>
                  <a:srgbClr val="000000"/>
                </a:solidFill>
                <a:latin typeface="Open Sans Bold"/>
              </a:rPr>
              <a:t>return_status:</a:t>
            </a:r>
            <a:r>
              <a:rPr lang="en-US" sz="2399">
                <a:solidFill>
                  <a:srgbClr val="000000"/>
                </a:solidFill>
                <a:latin typeface="Open Sans"/>
              </a:rPr>
              <a:t> сохраняет статус записывая в переменную message статусы тестов через запятую</a:t>
            </a:r>
          </a:p>
        </p:txBody>
      </p:sp>
      <p:grpSp>
        <p:nvGrpSpPr>
          <p:cNvPr id="10" name="Group 10"/>
          <p:cNvGrpSpPr/>
          <p:nvPr/>
        </p:nvGrpSpPr>
        <p:grpSpPr>
          <a:xfrm>
            <a:off x="1679877" y="5735579"/>
            <a:ext cx="10195788" cy="1536435"/>
            <a:chOff x="0" y="0"/>
            <a:chExt cx="5128942" cy="772896"/>
          </a:xfrm>
        </p:grpSpPr>
        <p:sp>
          <p:nvSpPr>
            <p:cNvPr id="11" name="Freeform 11"/>
            <p:cNvSpPr/>
            <p:nvPr/>
          </p:nvSpPr>
          <p:spPr>
            <a:xfrm>
              <a:off x="0" y="0"/>
              <a:ext cx="5128942" cy="772896"/>
            </a:xfrm>
            <a:custGeom>
              <a:avLst/>
              <a:gdLst/>
              <a:ahLst/>
              <a:cxnLst/>
              <a:rect l="l" t="t" r="r" b="b"/>
              <a:pathLst>
                <a:path w="5128942" h="772896">
                  <a:moveTo>
                    <a:pt x="5004482" y="772896"/>
                  </a:moveTo>
                  <a:lnTo>
                    <a:pt x="124460" y="772896"/>
                  </a:lnTo>
                  <a:cubicBezTo>
                    <a:pt x="55880" y="772896"/>
                    <a:pt x="0" y="717016"/>
                    <a:pt x="0" y="648436"/>
                  </a:cubicBezTo>
                  <a:lnTo>
                    <a:pt x="0" y="124460"/>
                  </a:lnTo>
                  <a:cubicBezTo>
                    <a:pt x="0" y="55880"/>
                    <a:pt x="55880" y="0"/>
                    <a:pt x="124460" y="0"/>
                  </a:cubicBezTo>
                  <a:lnTo>
                    <a:pt x="5004483" y="0"/>
                  </a:lnTo>
                  <a:cubicBezTo>
                    <a:pt x="5073062" y="0"/>
                    <a:pt x="5128942" y="55880"/>
                    <a:pt x="5128942" y="124460"/>
                  </a:cubicBezTo>
                  <a:lnTo>
                    <a:pt x="5128942" y="648436"/>
                  </a:lnTo>
                  <a:cubicBezTo>
                    <a:pt x="5128942" y="717017"/>
                    <a:pt x="5073062" y="772896"/>
                    <a:pt x="5004483" y="772896"/>
                  </a:cubicBezTo>
                  <a:close/>
                </a:path>
              </a:pathLst>
            </a:custGeom>
            <a:solidFill>
              <a:srgbClr val="F0F8FF"/>
            </a:solidFill>
          </p:spPr>
        </p:sp>
      </p:grpSp>
      <p:sp>
        <p:nvSpPr>
          <p:cNvPr id="12" name="TextBox 12"/>
          <p:cNvSpPr txBox="1"/>
          <p:nvPr/>
        </p:nvSpPr>
        <p:spPr>
          <a:xfrm>
            <a:off x="2302480" y="6077076"/>
            <a:ext cx="8950584" cy="815340"/>
          </a:xfrm>
          <a:prstGeom prst="rect">
            <a:avLst/>
          </a:prstGeom>
        </p:spPr>
        <p:txBody>
          <a:bodyPr lIns="0" tIns="0" rIns="0" bIns="0" rtlCol="0" anchor="t">
            <a:spAutoFit/>
          </a:bodyPr>
          <a:lstStyle/>
          <a:p>
            <a:pPr>
              <a:lnSpc>
                <a:spcPts val="3359"/>
              </a:lnSpc>
              <a:spcBef>
                <a:spcPct val="0"/>
              </a:spcBef>
            </a:pPr>
            <a:r>
              <a:rPr lang="en-US" sz="2399">
                <a:solidFill>
                  <a:srgbClr val="000000"/>
                </a:solidFill>
                <a:latin typeface="Open Sans Bold"/>
              </a:rPr>
              <a:t>time_utils:</a:t>
            </a:r>
            <a:r>
              <a:rPr lang="en-US" sz="2399">
                <a:solidFill>
                  <a:srgbClr val="000000"/>
                </a:solidFill>
                <a:latin typeface="Open Sans"/>
              </a:rPr>
              <a:t> методы для преобразования секунд в миллисекунды и обратно</a:t>
            </a:r>
          </a:p>
        </p:txBody>
      </p:sp>
      <p:grpSp>
        <p:nvGrpSpPr>
          <p:cNvPr id="13" name="Group 13"/>
          <p:cNvGrpSpPr/>
          <p:nvPr/>
        </p:nvGrpSpPr>
        <p:grpSpPr>
          <a:xfrm>
            <a:off x="5832493" y="7558383"/>
            <a:ext cx="10195788" cy="2000899"/>
            <a:chOff x="0" y="0"/>
            <a:chExt cx="5128942" cy="1006543"/>
          </a:xfrm>
        </p:grpSpPr>
        <p:sp>
          <p:nvSpPr>
            <p:cNvPr id="14" name="Freeform 14"/>
            <p:cNvSpPr/>
            <p:nvPr/>
          </p:nvSpPr>
          <p:spPr>
            <a:xfrm>
              <a:off x="0" y="0"/>
              <a:ext cx="5128942" cy="1006543"/>
            </a:xfrm>
            <a:custGeom>
              <a:avLst/>
              <a:gdLst/>
              <a:ahLst/>
              <a:cxnLst/>
              <a:rect l="l" t="t" r="r" b="b"/>
              <a:pathLst>
                <a:path w="5128942" h="1006543">
                  <a:moveTo>
                    <a:pt x="5004482" y="1006543"/>
                  </a:moveTo>
                  <a:lnTo>
                    <a:pt x="124460" y="1006543"/>
                  </a:lnTo>
                  <a:cubicBezTo>
                    <a:pt x="55880" y="1006543"/>
                    <a:pt x="0" y="950663"/>
                    <a:pt x="0" y="882083"/>
                  </a:cubicBezTo>
                  <a:lnTo>
                    <a:pt x="0" y="124460"/>
                  </a:lnTo>
                  <a:cubicBezTo>
                    <a:pt x="0" y="55880"/>
                    <a:pt x="55880" y="0"/>
                    <a:pt x="124460" y="0"/>
                  </a:cubicBezTo>
                  <a:lnTo>
                    <a:pt x="5004483" y="0"/>
                  </a:lnTo>
                  <a:cubicBezTo>
                    <a:pt x="5073062" y="0"/>
                    <a:pt x="5128942" y="55880"/>
                    <a:pt x="5128942" y="124460"/>
                  </a:cubicBezTo>
                  <a:lnTo>
                    <a:pt x="5128942" y="882083"/>
                  </a:lnTo>
                  <a:cubicBezTo>
                    <a:pt x="5128942" y="950663"/>
                    <a:pt x="5073062" y="1006543"/>
                    <a:pt x="5004483" y="1006543"/>
                  </a:cubicBezTo>
                  <a:close/>
                </a:path>
              </a:pathLst>
            </a:custGeom>
            <a:solidFill>
              <a:srgbClr val="FEF4F7"/>
            </a:solidFill>
          </p:spPr>
        </p:sp>
      </p:grpSp>
      <p:pic>
        <p:nvPicPr>
          <p:cNvPr id="15" name="Picture 15"/>
          <p:cNvPicPr>
            <a:picLocks noChangeAspect="1"/>
          </p:cNvPicPr>
          <p:nvPr/>
        </p:nvPicPr>
        <p:blipFill>
          <a:blip r:embed="rId3"/>
          <a:srcRect/>
          <a:stretch>
            <a:fillRect/>
          </a:stretch>
        </p:blipFill>
        <p:spPr>
          <a:xfrm>
            <a:off x="15432867" y="8153164"/>
            <a:ext cx="2855133" cy="2133836"/>
          </a:xfrm>
          <a:prstGeom prst="rect">
            <a:avLst/>
          </a:prstGeom>
        </p:spPr>
      </p:pic>
      <p:sp>
        <p:nvSpPr>
          <p:cNvPr id="16" name="TextBox 16"/>
          <p:cNvSpPr txBox="1"/>
          <p:nvPr/>
        </p:nvSpPr>
        <p:spPr>
          <a:xfrm>
            <a:off x="6455095" y="7922563"/>
            <a:ext cx="8950584" cy="1234440"/>
          </a:xfrm>
          <a:prstGeom prst="rect">
            <a:avLst/>
          </a:prstGeom>
        </p:spPr>
        <p:txBody>
          <a:bodyPr lIns="0" tIns="0" rIns="0" bIns="0" rtlCol="0" anchor="t">
            <a:spAutoFit/>
          </a:bodyPr>
          <a:lstStyle/>
          <a:p>
            <a:pPr>
              <a:lnSpc>
                <a:spcPts val="3359"/>
              </a:lnSpc>
              <a:spcBef>
                <a:spcPct val="0"/>
              </a:spcBef>
            </a:pPr>
            <a:r>
              <a:rPr lang="en-US" sz="2399">
                <a:solidFill>
                  <a:srgbClr val="000000"/>
                </a:solidFill>
                <a:latin typeface="Open Sans Bold"/>
              </a:rPr>
              <a:t>voltammetry:</a:t>
            </a:r>
            <a:r>
              <a:rPr lang="en-US" sz="2399">
                <a:solidFill>
                  <a:srgbClr val="000000"/>
                </a:solidFill>
                <a:latin typeface="Open Sans"/>
              </a:rPr>
              <a:t> создает экземпляры классов всех тестов, описывает методы для работы со всем параметрами тестов через json файлы</a:t>
            </a:r>
          </a:p>
        </p:txBody>
      </p:sp>
      <p:grpSp>
        <p:nvGrpSpPr>
          <p:cNvPr id="17" name="Group 8">
            <a:extLst>
              <a:ext uri="{FF2B5EF4-FFF2-40B4-BE49-F238E27FC236}">
                <a16:creationId xmlns:a16="http://schemas.microsoft.com/office/drawing/2014/main" id="{3E745AA8-7522-46CE-A8F1-FACE6BE92C0C}"/>
              </a:ext>
            </a:extLst>
          </p:cNvPr>
          <p:cNvGrpSpPr/>
          <p:nvPr/>
        </p:nvGrpSpPr>
        <p:grpSpPr>
          <a:xfrm>
            <a:off x="17259300" y="7970149"/>
            <a:ext cx="650497" cy="650497"/>
            <a:chOff x="0" y="0"/>
            <a:chExt cx="867330" cy="867330"/>
          </a:xfrm>
        </p:grpSpPr>
        <p:grpSp>
          <p:nvGrpSpPr>
            <p:cNvPr id="18" name="Group 9">
              <a:extLst>
                <a:ext uri="{FF2B5EF4-FFF2-40B4-BE49-F238E27FC236}">
                  <a16:creationId xmlns:a16="http://schemas.microsoft.com/office/drawing/2014/main" id="{ACB1EDF0-98AE-483F-9A86-BD0029A259D6}"/>
                </a:ext>
              </a:extLst>
            </p:cNvPr>
            <p:cNvGrpSpPr/>
            <p:nvPr/>
          </p:nvGrpSpPr>
          <p:grpSpPr>
            <a:xfrm>
              <a:off x="0" y="0"/>
              <a:ext cx="867330" cy="867330"/>
              <a:chOff x="0" y="0"/>
              <a:chExt cx="6350000" cy="6350000"/>
            </a:xfrm>
          </p:grpSpPr>
          <p:sp>
            <p:nvSpPr>
              <p:cNvPr id="20" name="Freeform 10">
                <a:extLst>
                  <a:ext uri="{FF2B5EF4-FFF2-40B4-BE49-F238E27FC236}">
                    <a16:creationId xmlns:a16="http://schemas.microsoft.com/office/drawing/2014/main" id="{B8CE7463-BFDE-420F-80F5-D8FE76B0D3C2}"/>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5033B"/>
              </a:solidFill>
            </p:spPr>
          </p:sp>
        </p:grpSp>
        <p:sp>
          <p:nvSpPr>
            <p:cNvPr id="19" name="TextBox 11">
              <a:extLst>
                <a:ext uri="{FF2B5EF4-FFF2-40B4-BE49-F238E27FC236}">
                  <a16:creationId xmlns:a16="http://schemas.microsoft.com/office/drawing/2014/main" id="{2FE14764-81F8-4EBC-AA68-3ABA84D527F9}"/>
                </a:ext>
              </a:extLst>
            </p:cNvPr>
            <p:cNvSpPr txBox="1"/>
            <p:nvPr/>
          </p:nvSpPr>
          <p:spPr>
            <a:xfrm>
              <a:off x="179663" y="201377"/>
              <a:ext cx="508002" cy="464572"/>
            </a:xfrm>
            <a:prstGeom prst="rect">
              <a:avLst/>
            </a:prstGeom>
          </p:spPr>
          <p:txBody>
            <a:bodyPr wrap="square" lIns="0" tIns="0" rIns="0" bIns="0" rtlCol="0" anchor="t">
              <a:spAutoFit/>
            </a:bodyPr>
            <a:lstStyle/>
            <a:p>
              <a:pPr algn="ctr">
                <a:lnSpc>
                  <a:spcPts val="2940"/>
                </a:lnSpc>
              </a:pPr>
              <a:r>
                <a:rPr lang="en-US" sz="2100" dirty="0">
                  <a:solidFill>
                    <a:srgbClr val="FFFFFF"/>
                  </a:solidFill>
                  <a:latin typeface="Open Sans Bold"/>
                </a:rPr>
                <a:t>32</a:t>
              </a: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deus-ex-mashina\Downloads\5P5A0078 (1).jpg"/>
          <p:cNvPicPr>
            <a:picLocks noChangeAspect="1" noChangeArrowheads="1"/>
          </p:cNvPicPr>
          <p:nvPr/>
        </p:nvPicPr>
        <p:blipFill>
          <a:blip r:embed="rId3"/>
          <a:srcRect/>
          <a:stretch>
            <a:fillRect/>
          </a:stretch>
        </p:blipFill>
        <p:spPr bwMode="auto">
          <a:xfrm>
            <a:off x="-1" y="-1"/>
            <a:ext cx="18288001" cy="10287001"/>
          </a:xfrm>
          <a:prstGeom prst="rect">
            <a:avLst/>
          </a:prstGeom>
          <a:noFill/>
        </p:spPr>
      </p:pic>
      <p:pic>
        <p:nvPicPr>
          <p:cNvPr id="5" name="Рисунок 4">
            <a:extLst>
              <a:ext uri="{FF2B5EF4-FFF2-40B4-BE49-F238E27FC236}">
                <a16:creationId xmlns:a16="http://schemas.microsoft.com/office/drawing/2014/main" id="{1C2E616F-5641-4224-889F-008A3FF4B7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59958" y="4735577"/>
            <a:ext cx="1066857" cy="1066857"/>
          </a:xfrm>
          <a:prstGeom prst="rect">
            <a:avLst/>
          </a:prstGeom>
        </p:spPr>
      </p:pic>
      <p:pic>
        <p:nvPicPr>
          <p:cNvPr id="8" name="Рисунок 7">
            <a:extLst>
              <a:ext uri="{FF2B5EF4-FFF2-40B4-BE49-F238E27FC236}">
                <a16:creationId xmlns:a16="http://schemas.microsoft.com/office/drawing/2014/main" id="{C1325A9F-4A08-404B-B811-BF19FF2915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25711" y="5523366"/>
            <a:ext cx="1066857" cy="1066857"/>
          </a:xfrm>
          <a:prstGeom prst="rect">
            <a:avLst/>
          </a:prstGeom>
        </p:spPr>
      </p:pic>
      <p:pic>
        <p:nvPicPr>
          <p:cNvPr id="9" name="Рисунок 8">
            <a:extLst>
              <a:ext uri="{FF2B5EF4-FFF2-40B4-BE49-F238E27FC236}">
                <a16:creationId xmlns:a16="http://schemas.microsoft.com/office/drawing/2014/main" id="{D28C30A0-7D50-4AE8-A1AA-5DB06D7048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94614" y="4428558"/>
            <a:ext cx="1153342" cy="1153342"/>
          </a:xfrm>
          <a:prstGeom prst="rect">
            <a:avLst/>
          </a:prstGeom>
        </p:spPr>
      </p:pic>
      <p:pic>
        <p:nvPicPr>
          <p:cNvPr id="10" name="Рисунок 9">
            <a:extLst>
              <a:ext uri="{FF2B5EF4-FFF2-40B4-BE49-F238E27FC236}">
                <a16:creationId xmlns:a16="http://schemas.microsoft.com/office/drawing/2014/main" id="{B89B10AD-BA5B-479A-B6A6-F22D227CC2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19914" y="5523366"/>
            <a:ext cx="1128588" cy="1128588"/>
          </a:xfrm>
          <a:prstGeom prst="rect">
            <a:avLst/>
          </a:prstGeom>
        </p:spPr>
      </p:pic>
      <p:pic>
        <p:nvPicPr>
          <p:cNvPr id="12" name="Picture 3">
            <a:extLst>
              <a:ext uri="{FF2B5EF4-FFF2-40B4-BE49-F238E27FC236}">
                <a16:creationId xmlns:a16="http://schemas.microsoft.com/office/drawing/2014/main" id="{E0D3511A-21E1-4936-80AF-2ABA2FE5FDCE}"/>
              </a:ext>
            </a:extLst>
          </p:cNvPr>
          <p:cNvPicPr>
            <a:picLocks noChangeAspect="1"/>
          </p:cNvPicPr>
          <p:nvPr/>
        </p:nvPicPr>
        <p:blipFill>
          <a:blip r:embed="rId5"/>
          <a:srcRect/>
          <a:stretch>
            <a:fillRect/>
          </a:stretch>
        </p:blipFill>
        <p:spPr>
          <a:xfrm>
            <a:off x="15432867" y="8153164"/>
            <a:ext cx="2855133" cy="2133836"/>
          </a:xfrm>
          <a:prstGeom prst="rect">
            <a:avLst/>
          </a:prstGeom>
        </p:spPr>
      </p:pic>
    </p:spTree>
    <p:extLst>
      <p:ext uri="{BB962C8B-B14F-4D97-AF65-F5344CB8AC3E}">
        <p14:creationId xmlns:p14="http://schemas.microsoft.com/office/powerpoint/2010/main" val="1447741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19855" b="26474"/>
          <a:stretch>
            <a:fillRect/>
          </a:stretch>
        </p:blipFill>
        <p:spPr>
          <a:xfrm>
            <a:off x="5482911" y="762000"/>
            <a:ext cx="11776389" cy="854102"/>
          </a:xfrm>
          <a:prstGeom prst="rect">
            <a:avLst/>
          </a:prstGeom>
        </p:spPr>
      </p:pic>
      <p:grpSp>
        <p:nvGrpSpPr>
          <p:cNvPr id="3" name="Group 3"/>
          <p:cNvGrpSpPr/>
          <p:nvPr/>
        </p:nvGrpSpPr>
        <p:grpSpPr>
          <a:xfrm>
            <a:off x="1028700" y="7313364"/>
            <a:ext cx="16230600" cy="2211636"/>
            <a:chOff x="0" y="0"/>
            <a:chExt cx="21640800" cy="2948848"/>
          </a:xfrm>
        </p:grpSpPr>
        <p:grpSp>
          <p:nvGrpSpPr>
            <p:cNvPr id="4" name="Group 4"/>
            <p:cNvGrpSpPr/>
            <p:nvPr/>
          </p:nvGrpSpPr>
          <p:grpSpPr>
            <a:xfrm>
              <a:off x="0" y="0"/>
              <a:ext cx="21640800" cy="2948848"/>
              <a:chOff x="0" y="0"/>
              <a:chExt cx="8452442" cy="1151758"/>
            </a:xfrm>
          </p:grpSpPr>
          <p:sp>
            <p:nvSpPr>
              <p:cNvPr id="5" name="Freeform 5"/>
              <p:cNvSpPr/>
              <p:nvPr/>
            </p:nvSpPr>
            <p:spPr>
              <a:xfrm>
                <a:off x="0" y="0"/>
                <a:ext cx="8452442" cy="1151758"/>
              </a:xfrm>
              <a:custGeom>
                <a:avLst/>
                <a:gdLst/>
                <a:ahLst/>
                <a:cxnLst/>
                <a:rect l="l" t="t" r="r" b="b"/>
                <a:pathLst>
                  <a:path w="8452442" h="1151758">
                    <a:moveTo>
                      <a:pt x="8327982" y="1151758"/>
                    </a:moveTo>
                    <a:lnTo>
                      <a:pt x="124460" y="1151758"/>
                    </a:lnTo>
                    <a:cubicBezTo>
                      <a:pt x="55880" y="1151758"/>
                      <a:pt x="0" y="1095878"/>
                      <a:pt x="0" y="1027298"/>
                    </a:cubicBezTo>
                    <a:lnTo>
                      <a:pt x="0" y="124460"/>
                    </a:lnTo>
                    <a:cubicBezTo>
                      <a:pt x="0" y="55880"/>
                      <a:pt x="55880" y="0"/>
                      <a:pt x="124460" y="0"/>
                    </a:cubicBezTo>
                    <a:lnTo>
                      <a:pt x="8327982" y="0"/>
                    </a:lnTo>
                    <a:cubicBezTo>
                      <a:pt x="8396562" y="0"/>
                      <a:pt x="8452442" y="55880"/>
                      <a:pt x="8452442" y="124460"/>
                    </a:cubicBezTo>
                    <a:lnTo>
                      <a:pt x="8452442" y="1027298"/>
                    </a:lnTo>
                    <a:cubicBezTo>
                      <a:pt x="8452442" y="1095878"/>
                      <a:pt x="8396562" y="1151758"/>
                      <a:pt x="8327982" y="1151758"/>
                    </a:cubicBezTo>
                    <a:close/>
                  </a:path>
                </a:pathLst>
              </a:custGeom>
              <a:solidFill>
                <a:srgbClr val="FEF4F7"/>
              </a:solidFill>
            </p:spPr>
          </p:sp>
        </p:grpSp>
        <p:sp>
          <p:nvSpPr>
            <p:cNvPr id="6" name="TextBox 6"/>
            <p:cNvSpPr txBox="1"/>
            <p:nvPr/>
          </p:nvSpPr>
          <p:spPr>
            <a:xfrm>
              <a:off x="1788797" y="504268"/>
              <a:ext cx="18063206" cy="1892687"/>
            </a:xfrm>
            <a:prstGeom prst="rect">
              <a:avLst/>
            </a:prstGeom>
          </p:spPr>
          <p:txBody>
            <a:bodyPr lIns="0" tIns="0" rIns="0" bIns="0" rtlCol="0" anchor="t">
              <a:spAutoFit/>
            </a:bodyPr>
            <a:lstStyle/>
            <a:p>
              <a:pPr>
                <a:lnSpc>
                  <a:spcPts val="2839"/>
                </a:lnSpc>
                <a:spcBef>
                  <a:spcPct val="0"/>
                </a:spcBef>
              </a:pPr>
              <a:r>
                <a:rPr lang="en-US" sz="2028" dirty="0" err="1">
                  <a:solidFill>
                    <a:srgbClr val="000000"/>
                  </a:solidFill>
                  <a:latin typeface="Open Sans Bold"/>
                </a:rPr>
                <a:t>Вспомогательный</a:t>
              </a:r>
              <a:r>
                <a:rPr lang="en-US" sz="2028" dirty="0">
                  <a:solidFill>
                    <a:srgbClr val="000000"/>
                  </a:solidFill>
                  <a:latin typeface="Open Sans Bold"/>
                </a:rPr>
                <a:t> </a:t>
              </a:r>
              <a:r>
                <a:rPr lang="en-US" sz="2028" dirty="0" err="1">
                  <a:solidFill>
                    <a:srgbClr val="000000"/>
                  </a:solidFill>
                  <a:latin typeface="Open Sans Bold"/>
                </a:rPr>
                <a:t>электрод</a:t>
              </a:r>
              <a:r>
                <a:rPr lang="en-US" sz="2028" dirty="0">
                  <a:solidFill>
                    <a:srgbClr val="000000"/>
                  </a:solidFill>
                  <a:latin typeface="Open Sans Bold"/>
                </a:rPr>
                <a:t> </a:t>
              </a:r>
              <a:r>
                <a:rPr lang="en-US" sz="2028" dirty="0">
                  <a:solidFill>
                    <a:srgbClr val="000000"/>
                  </a:solidFill>
                  <a:latin typeface="Open Sans"/>
                </a:rPr>
                <a:t>- </a:t>
              </a:r>
              <a:r>
                <a:rPr lang="en-US" sz="2028" dirty="0" err="1">
                  <a:solidFill>
                    <a:srgbClr val="000000"/>
                  </a:solidFill>
                  <a:latin typeface="Open Sans"/>
                </a:rPr>
                <a:t>второй</a:t>
              </a:r>
              <a:r>
                <a:rPr lang="en-US" sz="2028" dirty="0">
                  <a:solidFill>
                    <a:srgbClr val="000000"/>
                  </a:solidFill>
                  <a:latin typeface="Open Sans"/>
                </a:rPr>
                <a:t> </a:t>
              </a:r>
              <a:r>
                <a:rPr lang="en-US" sz="2028" dirty="0" err="1">
                  <a:solidFill>
                    <a:srgbClr val="000000"/>
                  </a:solidFill>
                  <a:latin typeface="Open Sans"/>
                </a:rPr>
                <a:t>токовый</a:t>
              </a:r>
              <a:r>
                <a:rPr lang="en-US" sz="2028" dirty="0">
                  <a:solidFill>
                    <a:srgbClr val="000000"/>
                  </a:solidFill>
                  <a:latin typeface="Open Sans"/>
                </a:rPr>
                <a:t> </a:t>
              </a:r>
              <a:r>
                <a:rPr lang="en-US" sz="2028" dirty="0" err="1">
                  <a:solidFill>
                    <a:srgbClr val="000000"/>
                  </a:solidFill>
                  <a:latin typeface="Open Sans"/>
                </a:rPr>
                <a:t>электрод</a:t>
              </a:r>
              <a:r>
                <a:rPr lang="en-US" sz="2028" dirty="0">
                  <a:solidFill>
                    <a:srgbClr val="000000"/>
                  </a:solidFill>
                  <a:latin typeface="Open Sans"/>
                </a:rPr>
                <a:t> в </a:t>
              </a:r>
              <a:r>
                <a:rPr lang="en-US" sz="2028" dirty="0" err="1">
                  <a:solidFill>
                    <a:srgbClr val="000000"/>
                  </a:solidFill>
                  <a:latin typeface="Open Sans"/>
                </a:rPr>
                <a:t>электрохимической</a:t>
              </a:r>
              <a:r>
                <a:rPr lang="en-US" sz="2028" dirty="0">
                  <a:solidFill>
                    <a:srgbClr val="000000"/>
                  </a:solidFill>
                  <a:latin typeface="Open Sans"/>
                </a:rPr>
                <a:t> </a:t>
              </a:r>
              <a:r>
                <a:rPr lang="en-US" sz="2028" dirty="0" err="1">
                  <a:solidFill>
                    <a:srgbClr val="000000"/>
                  </a:solidFill>
                  <a:latin typeface="Open Sans"/>
                </a:rPr>
                <a:t>ячейке</a:t>
              </a:r>
              <a:r>
                <a:rPr lang="en-US" sz="2028" dirty="0">
                  <a:solidFill>
                    <a:srgbClr val="000000"/>
                  </a:solidFill>
                  <a:latin typeface="Open Sans"/>
                </a:rPr>
                <a:t>, </a:t>
              </a:r>
              <a:r>
                <a:rPr lang="en-US" sz="2028" dirty="0" err="1">
                  <a:solidFill>
                    <a:srgbClr val="000000"/>
                  </a:solidFill>
                  <a:latin typeface="Open Sans"/>
                </a:rPr>
                <a:t>нужен</a:t>
              </a:r>
              <a:r>
                <a:rPr lang="en-US" sz="2028" dirty="0">
                  <a:solidFill>
                    <a:srgbClr val="000000"/>
                  </a:solidFill>
                  <a:latin typeface="Open Sans"/>
                </a:rPr>
                <a:t> </a:t>
              </a:r>
              <a:r>
                <a:rPr lang="en-US" sz="2028" dirty="0" err="1">
                  <a:solidFill>
                    <a:srgbClr val="000000"/>
                  </a:solidFill>
                  <a:latin typeface="Open Sans"/>
                </a:rPr>
                <a:t>для</a:t>
              </a:r>
              <a:r>
                <a:rPr lang="en-US" sz="2028" dirty="0">
                  <a:solidFill>
                    <a:srgbClr val="000000"/>
                  </a:solidFill>
                  <a:latin typeface="Open Sans"/>
                </a:rPr>
                <a:t> </a:t>
              </a:r>
              <a:r>
                <a:rPr lang="en-US" sz="2028" dirty="0" err="1">
                  <a:solidFill>
                    <a:srgbClr val="000000"/>
                  </a:solidFill>
                  <a:latin typeface="Open Sans"/>
                </a:rPr>
                <a:t>поляризации</a:t>
              </a:r>
              <a:r>
                <a:rPr lang="en-US" sz="2028" dirty="0">
                  <a:solidFill>
                    <a:srgbClr val="000000"/>
                  </a:solidFill>
                  <a:latin typeface="Open Sans"/>
                </a:rPr>
                <a:t> </a:t>
              </a:r>
              <a:r>
                <a:rPr lang="en-US" sz="2028" dirty="0" err="1">
                  <a:solidFill>
                    <a:srgbClr val="000000"/>
                  </a:solidFill>
                  <a:latin typeface="Open Sans"/>
                </a:rPr>
                <a:t>рабочего</a:t>
              </a:r>
              <a:r>
                <a:rPr lang="en-US" sz="2028" dirty="0">
                  <a:solidFill>
                    <a:srgbClr val="000000"/>
                  </a:solidFill>
                  <a:latin typeface="Open Sans"/>
                </a:rPr>
                <a:t> </a:t>
              </a:r>
              <a:r>
                <a:rPr lang="en-US" sz="2028" dirty="0" err="1">
                  <a:solidFill>
                    <a:srgbClr val="000000"/>
                  </a:solidFill>
                  <a:latin typeface="Open Sans"/>
                </a:rPr>
                <a:t>электрода</a:t>
              </a:r>
              <a:r>
                <a:rPr lang="en-US" sz="2028" dirty="0">
                  <a:solidFill>
                    <a:srgbClr val="000000"/>
                  </a:solidFill>
                  <a:latin typeface="Open Sans"/>
                </a:rPr>
                <a:t>, </a:t>
              </a:r>
              <a:r>
                <a:rPr lang="en-US" sz="2028" dirty="0" err="1">
                  <a:solidFill>
                    <a:srgbClr val="000000"/>
                  </a:solidFill>
                  <a:latin typeface="Open Sans"/>
                </a:rPr>
                <a:t>производство</a:t>
              </a:r>
              <a:r>
                <a:rPr lang="en-US" sz="2028" dirty="0">
                  <a:solidFill>
                    <a:srgbClr val="000000"/>
                  </a:solidFill>
                  <a:latin typeface="Open Sans"/>
                </a:rPr>
                <a:t> и </a:t>
              </a:r>
              <a:r>
                <a:rPr lang="en-US" sz="2028" dirty="0" err="1">
                  <a:solidFill>
                    <a:srgbClr val="000000"/>
                  </a:solidFill>
                  <a:latin typeface="Open Sans"/>
                </a:rPr>
                <a:t>поставка</a:t>
              </a:r>
              <a:r>
                <a:rPr lang="en-US" sz="2028" dirty="0">
                  <a:solidFill>
                    <a:srgbClr val="000000"/>
                  </a:solidFill>
                  <a:latin typeface="Open Sans"/>
                </a:rPr>
                <a:t> </a:t>
              </a:r>
              <a:r>
                <a:rPr lang="en-US" sz="2028" dirty="0" err="1">
                  <a:solidFill>
                    <a:srgbClr val="000000"/>
                  </a:solidFill>
                  <a:latin typeface="Open Sans"/>
                </a:rPr>
                <a:t>приборов</a:t>
              </a:r>
              <a:r>
                <a:rPr lang="en-US" sz="2028" dirty="0">
                  <a:solidFill>
                    <a:srgbClr val="000000"/>
                  </a:solidFill>
                  <a:latin typeface="Open Sans"/>
                </a:rPr>
                <a:t> </a:t>
              </a:r>
              <a:r>
                <a:rPr lang="en-US" sz="2028" dirty="0" err="1">
                  <a:solidFill>
                    <a:srgbClr val="000000"/>
                  </a:solidFill>
                  <a:latin typeface="Open Sans"/>
                </a:rPr>
                <a:t>для</a:t>
              </a:r>
              <a:r>
                <a:rPr lang="en-US" sz="2028" dirty="0">
                  <a:solidFill>
                    <a:srgbClr val="000000"/>
                  </a:solidFill>
                  <a:latin typeface="Open Sans"/>
                </a:rPr>
                <a:t> </a:t>
              </a:r>
              <a:r>
                <a:rPr lang="en-US" sz="2028" dirty="0" err="1">
                  <a:solidFill>
                    <a:srgbClr val="000000"/>
                  </a:solidFill>
                  <a:latin typeface="Open Sans"/>
                </a:rPr>
                <a:t>электрохимических</a:t>
              </a:r>
              <a:r>
                <a:rPr lang="en-US" sz="2028" dirty="0">
                  <a:solidFill>
                    <a:srgbClr val="000000"/>
                  </a:solidFill>
                  <a:latin typeface="Open Sans"/>
                </a:rPr>
                <a:t> </a:t>
              </a:r>
              <a:r>
                <a:rPr lang="en-US" sz="2028" dirty="0" err="1">
                  <a:solidFill>
                    <a:srgbClr val="000000"/>
                  </a:solidFill>
                  <a:latin typeface="Open Sans"/>
                </a:rPr>
                <a:t>исследований</a:t>
              </a:r>
              <a:r>
                <a:rPr lang="en-US" sz="2028" dirty="0">
                  <a:solidFill>
                    <a:srgbClr val="000000"/>
                  </a:solidFill>
                  <a:latin typeface="Open Sans"/>
                </a:rPr>
                <a:t> </a:t>
              </a:r>
              <a:r>
                <a:rPr lang="en-US" sz="2028" dirty="0" err="1">
                  <a:solidFill>
                    <a:srgbClr val="000000"/>
                  </a:solidFill>
                  <a:latin typeface="Open Sans"/>
                </a:rPr>
                <a:t>проще</a:t>
              </a:r>
              <a:r>
                <a:rPr lang="en-US" sz="2028" dirty="0">
                  <a:solidFill>
                    <a:srgbClr val="000000"/>
                  </a:solidFill>
                  <a:latin typeface="Open Sans"/>
                </a:rPr>
                <a:t> </a:t>
              </a:r>
              <a:r>
                <a:rPr lang="en-US" sz="2028" dirty="0" err="1">
                  <a:solidFill>
                    <a:srgbClr val="000000"/>
                  </a:solidFill>
                  <a:latin typeface="Open Sans"/>
                </a:rPr>
                <a:t>говоря</a:t>
              </a:r>
              <a:r>
                <a:rPr lang="en-US" sz="2028" dirty="0">
                  <a:solidFill>
                    <a:srgbClr val="000000"/>
                  </a:solidFill>
                  <a:latin typeface="Open Sans"/>
                </a:rPr>
                <a:t>, </a:t>
              </a:r>
              <a:r>
                <a:rPr lang="en-US" sz="2028" dirty="0" err="1">
                  <a:solidFill>
                    <a:srgbClr val="000000"/>
                  </a:solidFill>
                  <a:latin typeface="Open Sans"/>
                </a:rPr>
                <a:t>нужно</a:t>
              </a:r>
              <a:r>
                <a:rPr lang="en-US" sz="2028" dirty="0">
                  <a:solidFill>
                    <a:srgbClr val="000000"/>
                  </a:solidFill>
                  <a:latin typeface="Open Sans"/>
                </a:rPr>
                <a:t> </a:t>
              </a:r>
              <a:r>
                <a:rPr lang="en-US" sz="2028" dirty="0" err="1">
                  <a:solidFill>
                    <a:srgbClr val="000000"/>
                  </a:solidFill>
                  <a:latin typeface="Open Sans"/>
                </a:rPr>
                <a:t>как</a:t>
              </a:r>
              <a:r>
                <a:rPr lang="en-US" sz="2028" dirty="0">
                  <a:solidFill>
                    <a:srgbClr val="000000"/>
                  </a:solidFill>
                  <a:latin typeface="Open Sans"/>
                </a:rPr>
                <a:t> </a:t>
              </a:r>
              <a:r>
                <a:rPr lang="en-US" sz="2028" dirty="0" err="1">
                  <a:solidFill>
                    <a:srgbClr val="000000"/>
                  </a:solidFill>
                  <a:latin typeface="Open Sans"/>
                </a:rPr>
                <a:t>минимум</a:t>
              </a:r>
              <a:r>
                <a:rPr lang="en-US" sz="2028" dirty="0">
                  <a:solidFill>
                    <a:srgbClr val="000000"/>
                  </a:solidFill>
                  <a:latin typeface="Open Sans"/>
                </a:rPr>
                <a:t> </a:t>
              </a:r>
              <a:r>
                <a:rPr lang="en-US" sz="2028" dirty="0" err="1">
                  <a:solidFill>
                    <a:srgbClr val="000000"/>
                  </a:solidFill>
                  <a:latin typeface="Open Sans"/>
                </a:rPr>
                <a:t>два</a:t>
              </a:r>
              <a:r>
                <a:rPr lang="en-US" sz="2028" dirty="0">
                  <a:solidFill>
                    <a:srgbClr val="000000"/>
                  </a:solidFill>
                  <a:latin typeface="Open Sans"/>
                </a:rPr>
                <a:t> </a:t>
              </a:r>
              <a:r>
                <a:rPr lang="en-US" sz="2028" dirty="0" err="1">
                  <a:solidFill>
                    <a:srgbClr val="000000"/>
                  </a:solidFill>
                  <a:latin typeface="Open Sans"/>
                </a:rPr>
                <a:t>провода</a:t>
              </a:r>
              <a:r>
                <a:rPr lang="en-US" sz="2028" dirty="0">
                  <a:solidFill>
                    <a:srgbClr val="000000"/>
                  </a:solidFill>
                  <a:latin typeface="Open Sans"/>
                </a:rPr>
                <a:t>, </a:t>
              </a:r>
              <a:r>
                <a:rPr lang="en-US" sz="2028" dirty="0" err="1">
                  <a:solidFill>
                    <a:srgbClr val="000000"/>
                  </a:solidFill>
                  <a:latin typeface="Open Sans"/>
                </a:rPr>
                <a:t>чтобы</a:t>
              </a:r>
              <a:r>
                <a:rPr lang="en-US" sz="2028" dirty="0">
                  <a:solidFill>
                    <a:srgbClr val="000000"/>
                  </a:solidFill>
                  <a:latin typeface="Open Sans"/>
                </a:rPr>
                <a:t> </a:t>
              </a:r>
              <a:r>
                <a:rPr lang="en-US" sz="2028" dirty="0" err="1">
                  <a:solidFill>
                    <a:srgbClr val="000000"/>
                  </a:solidFill>
                  <a:latin typeface="Open Sans"/>
                </a:rPr>
                <a:t>пропустить</a:t>
              </a:r>
              <a:r>
                <a:rPr lang="en-US" sz="2028" dirty="0">
                  <a:solidFill>
                    <a:srgbClr val="000000"/>
                  </a:solidFill>
                  <a:latin typeface="Open Sans"/>
                </a:rPr>
                <a:t> </a:t>
              </a:r>
              <a:r>
                <a:rPr lang="en-US" sz="2028" dirty="0" err="1">
                  <a:solidFill>
                    <a:srgbClr val="000000"/>
                  </a:solidFill>
                  <a:latin typeface="Open Sans"/>
                </a:rPr>
                <a:t>через</a:t>
              </a:r>
              <a:r>
                <a:rPr lang="en-US" sz="2028" dirty="0">
                  <a:solidFill>
                    <a:srgbClr val="000000"/>
                  </a:solidFill>
                  <a:latin typeface="Open Sans"/>
                </a:rPr>
                <a:t> </a:t>
              </a:r>
              <a:r>
                <a:rPr lang="en-US" sz="2028" dirty="0" err="1">
                  <a:solidFill>
                    <a:srgbClr val="000000"/>
                  </a:solidFill>
                  <a:latin typeface="Open Sans"/>
                </a:rPr>
                <a:t>исследуемый</a:t>
              </a:r>
              <a:r>
                <a:rPr lang="en-US" sz="2028" dirty="0">
                  <a:solidFill>
                    <a:srgbClr val="000000"/>
                  </a:solidFill>
                  <a:latin typeface="Open Sans"/>
                </a:rPr>
                <a:t> </a:t>
              </a:r>
              <a:r>
                <a:rPr lang="en-US" sz="2028" dirty="0" err="1">
                  <a:solidFill>
                    <a:srgbClr val="000000"/>
                  </a:solidFill>
                  <a:latin typeface="Open Sans"/>
                </a:rPr>
                <a:t>объект</a:t>
              </a:r>
              <a:r>
                <a:rPr lang="en-US" sz="2028" dirty="0">
                  <a:solidFill>
                    <a:srgbClr val="000000"/>
                  </a:solidFill>
                  <a:latin typeface="Open Sans"/>
                </a:rPr>
                <a:t> </a:t>
              </a:r>
              <a:r>
                <a:rPr lang="en-US" sz="2028" dirty="0" err="1">
                  <a:solidFill>
                    <a:srgbClr val="000000"/>
                  </a:solidFill>
                  <a:latin typeface="Open Sans"/>
                </a:rPr>
                <a:t>электрический</a:t>
              </a:r>
              <a:r>
                <a:rPr lang="en-US" sz="2028" dirty="0">
                  <a:solidFill>
                    <a:srgbClr val="000000"/>
                  </a:solidFill>
                  <a:latin typeface="Open Sans"/>
                </a:rPr>
                <a:t> </a:t>
              </a:r>
              <a:r>
                <a:rPr lang="en-US" sz="2028" dirty="0" err="1">
                  <a:solidFill>
                    <a:srgbClr val="000000"/>
                  </a:solidFill>
                  <a:latin typeface="Open Sans"/>
                </a:rPr>
                <a:t>ток</a:t>
              </a:r>
              <a:r>
                <a:rPr lang="en-US" sz="2028" dirty="0">
                  <a:solidFill>
                    <a:srgbClr val="000000"/>
                  </a:solidFill>
                  <a:latin typeface="Open Sans"/>
                </a:rPr>
                <a:t>.</a:t>
              </a:r>
            </a:p>
          </p:txBody>
        </p:sp>
      </p:grpSp>
      <p:pic>
        <p:nvPicPr>
          <p:cNvPr id="7" name="Picture 7"/>
          <p:cNvPicPr>
            <a:picLocks noChangeAspect="1"/>
          </p:cNvPicPr>
          <p:nvPr/>
        </p:nvPicPr>
        <p:blipFill>
          <a:blip r:embed="rId3"/>
          <a:srcRect/>
          <a:stretch>
            <a:fillRect/>
          </a:stretch>
        </p:blipFill>
        <p:spPr>
          <a:xfrm>
            <a:off x="15432867" y="8153164"/>
            <a:ext cx="2855133" cy="2133836"/>
          </a:xfrm>
          <a:prstGeom prst="rect">
            <a:avLst/>
          </a:prstGeom>
        </p:spPr>
      </p:pic>
      <p:grpSp>
        <p:nvGrpSpPr>
          <p:cNvPr id="8" name="Group 8"/>
          <p:cNvGrpSpPr>
            <a:grpSpLocks noChangeAspect="1"/>
          </p:cNvGrpSpPr>
          <p:nvPr/>
        </p:nvGrpSpPr>
        <p:grpSpPr>
          <a:xfrm>
            <a:off x="1028700" y="1928857"/>
            <a:ext cx="8340887" cy="2075546"/>
            <a:chOff x="0" y="0"/>
            <a:chExt cx="6350000" cy="1580134"/>
          </a:xfrm>
        </p:grpSpPr>
        <p:sp>
          <p:nvSpPr>
            <p:cNvPr id="9" name="Freeform 9"/>
            <p:cNvSpPr/>
            <p:nvPr/>
          </p:nvSpPr>
          <p:spPr>
            <a:xfrm>
              <a:off x="0" y="0"/>
              <a:ext cx="6350000" cy="1580134"/>
            </a:xfrm>
            <a:custGeom>
              <a:avLst/>
              <a:gdLst/>
              <a:ahLst/>
              <a:cxnLst/>
              <a:rect l="l" t="t" r="r" b="b"/>
              <a:pathLst>
                <a:path w="6350000" h="1580134">
                  <a:moveTo>
                    <a:pt x="6350000" y="39497"/>
                  </a:moveTo>
                  <a:lnTo>
                    <a:pt x="6350000" y="1540637"/>
                  </a:lnTo>
                  <a:cubicBezTo>
                    <a:pt x="6350000" y="1562481"/>
                    <a:pt x="6332347" y="1580134"/>
                    <a:pt x="6310503" y="1580134"/>
                  </a:cubicBezTo>
                  <a:lnTo>
                    <a:pt x="39497" y="1580134"/>
                  </a:lnTo>
                  <a:cubicBezTo>
                    <a:pt x="17653" y="1580134"/>
                    <a:pt x="0" y="1562481"/>
                    <a:pt x="0" y="1540637"/>
                  </a:cubicBezTo>
                  <a:lnTo>
                    <a:pt x="0" y="39497"/>
                  </a:lnTo>
                  <a:cubicBezTo>
                    <a:pt x="0" y="17653"/>
                    <a:pt x="17653" y="0"/>
                    <a:pt x="39497" y="0"/>
                  </a:cubicBezTo>
                  <a:lnTo>
                    <a:pt x="6310503" y="0"/>
                  </a:lnTo>
                  <a:cubicBezTo>
                    <a:pt x="6332347" y="0"/>
                    <a:pt x="6350000" y="17653"/>
                    <a:pt x="6350000" y="39497"/>
                  </a:cubicBezTo>
                  <a:close/>
                </a:path>
              </a:pathLst>
            </a:custGeom>
            <a:blipFill>
              <a:blip r:embed="rId4"/>
              <a:stretch>
                <a:fillRect t="-6261" b="-6261"/>
              </a:stretch>
            </a:blipFill>
          </p:spPr>
        </p:sp>
        <p:sp>
          <p:nvSpPr>
            <p:cNvPr id="10" name="Freeform 10"/>
            <p:cNvSpPr/>
            <p:nvPr/>
          </p:nvSpPr>
          <p:spPr>
            <a:xfrm>
              <a:off x="0" y="0"/>
              <a:ext cx="6350000" cy="1580134"/>
            </a:xfrm>
            <a:custGeom>
              <a:avLst/>
              <a:gdLst/>
              <a:ahLst/>
              <a:cxnLst/>
              <a:rect l="l" t="t" r="r" b="b"/>
              <a:pathLst>
                <a:path w="6350000" h="1580134">
                  <a:moveTo>
                    <a:pt x="6350000" y="39497"/>
                  </a:moveTo>
                  <a:lnTo>
                    <a:pt x="6350000" y="1540637"/>
                  </a:lnTo>
                  <a:cubicBezTo>
                    <a:pt x="6350000" y="1562354"/>
                    <a:pt x="6332347" y="1580134"/>
                    <a:pt x="6310503" y="1580134"/>
                  </a:cubicBezTo>
                  <a:lnTo>
                    <a:pt x="39497" y="1580134"/>
                  </a:lnTo>
                  <a:cubicBezTo>
                    <a:pt x="17780" y="1580134"/>
                    <a:pt x="0" y="1562481"/>
                    <a:pt x="0" y="1540637"/>
                  </a:cubicBezTo>
                  <a:lnTo>
                    <a:pt x="0" y="39497"/>
                  </a:lnTo>
                  <a:cubicBezTo>
                    <a:pt x="0" y="17780"/>
                    <a:pt x="17780" y="0"/>
                    <a:pt x="39497" y="0"/>
                  </a:cubicBezTo>
                  <a:lnTo>
                    <a:pt x="6310503" y="0"/>
                  </a:lnTo>
                  <a:cubicBezTo>
                    <a:pt x="6332220" y="0"/>
                    <a:pt x="6350000" y="17780"/>
                    <a:pt x="6350000" y="39497"/>
                  </a:cubicBezTo>
                  <a:close/>
                </a:path>
              </a:pathLst>
            </a:custGeom>
            <a:blipFill>
              <a:blip r:embed="rId5"/>
              <a:stretch>
                <a:fillRect t="-107" b="-107"/>
              </a:stretch>
            </a:blipFill>
          </p:spPr>
        </p:sp>
      </p:grpSp>
      <p:sp>
        <p:nvSpPr>
          <p:cNvPr id="11" name="TextBox 11"/>
          <p:cNvSpPr txBox="1"/>
          <p:nvPr/>
        </p:nvSpPr>
        <p:spPr>
          <a:xfrm>
            <a:off x="1028700" y="925208"/>
            <a:ext cx="4454211" cy="356235"/>
          </a:xfrm>
          <a:prstGeom prst="rect">
            <a:avLst/>
          </a:prstGeom>
        </p:spPr>
        <p:txBody>
          <a:bodyPr lIns="0" tIns="0" rIns="0" bIns="0" rtlCol="0" anchor="t">
            <a:spAutoFit/>
          </a:bodyPr>
          <a:lstStyle/>
          <a:p>
            <a:pPr>
              <a:lnSpc>
                <a:spcPts val="2940"/>
              </a:lnSpc>
            </a:pPr>
            <a:r>
              <a:rPr lang="en-US" sz="2100">
                <a:solidFill>
                  <a:srgbClr val="F5033B"/>
                </a:solidFill>
                <a:latin typeface="Open Sans Bold"/>
              </a:rPr>
              <a:t>Электроды потенциостата</a:t>
            </a:r>
          </a:p>
        </p:txBody>
      </p:sp>
      <p:grpSp>
        <p:nvGrpSpPr>
          <p:cNvPr id="12" name="Group 12"/>
          <p:cNvGrpSpPr/>
          <p:nvPr/>
        </p:nvGrpSpPr>
        <p:grpSpPr>
          <a:xfrm>
            <a:off x="9699968" y="4406037"/>
            <a:ext cx="7559332" cy="2570466"/>
            <a:chOff x="0" y="0"/>
            <a:chExt cx="10079109" cy="3427288"/>
          </a:xfrm>
        </p:grpSpPr>
        <p:grpSp>
          <p:nvGrpSpPr>
            <p:cNvPr id="13" name="Group 13"/>
            <p:cNvGrpSpPr/>
            <p:nvPr/>
          </p:nvGrpSpPr>
          <p:grpSpPr>
            <a:xfrm>
              <a:off x="0" y="0"/>
              <a:ext cx="10079109" cy="3427288"/>
              <a:chOff x="0" y="0"/>
              <a:chExt cx="3936688" cy="1338627"/>
            </a:xfrm>
          </p:grpSpPr>
          <p:sp>
            <p:nvSpPr>
              <p:cNvPr id="14" name="Freeform 14"/>
              <p:cNvSpPr/>
              <p:nvPr/>
            </p:nvSpPr>
            <p:spPr>
              <a:xfrm>
                <a:off x="0" y="0"/>
                <a:ext cx="3936688" cy="1338627"/>
              </a:xfrm>
              <a:custGeom>
                <a:avLst/>
                <a:gdLst/>
                <a:ahLst/>
                <a:cxnLst/>
                <a:rect l="l" t="t" r="r" b="b"/>
                <a:pathLst>
                  <a:path w="3936688" h="1338627">
                    <a:moveTo>
                      <a:pt x="3812228" y="1338627"/>
                    </a:moveTo>
                    <a:lnTo>
                      <a:pt x="124460" y="1338627"/>
                    </a:lnTo>
                    <a:cubicBezTo>
                      <a:pt x="55880" y="1338627"/>
                      <a:pt x="0" y="1282747"/>
                      <a:pt x="0" y="1214167"/>
                    </a:cubicBezTo>
                    <a:lnTo>
                      <a:pt x="0" y="124460"/>
                    </a:lnTo>
                    <a:cubicBezTo>
                      <a:pt x="0" y="55880"/>
                      <a:pt x="55880" y="0"/>
                      <a:pt x="124460" y="0"/>
                    </a:cubicBezTo>
                    <a:lnTo>
                      <a:pt x="3812229" y="0"/>
                    </a:lnTo>
                    <a:cubicBezTo>
                      <a:pt x="3880808" y="0"/>
                      <a:pt x="3936688" y="55880"/>
                      <a:pt x="3936688" y="124460"/>
                    </a:cubicBezTo>
                    <a:lnTo>
                      <a:pt x="3936688" y="1214167"/>
                    </a:lnTo>
                    <a:cubicBezTo>
                      <a:pt x="3936688" y="1282747"/>
                      <a:pt x="3880808" y="1338627"/>
                      <a:pt x="3812229" y="1338627"/>
                    </a:cubicBezTo>
                    <a:close/>
                  </a:path>
                </a:pathLst>
              </a:custGeom>
              <a:solidFill>
                <a:srgbClr val="F0F8FF"/>
              </a:solidFill>
            </p:spPr>
          </p:sp>
        </p:grpSp>
        <p:sp>
          <p:nvSpPr>
            <p:cNvPr id="15" name="TextBox 15"/>
            <p:cNvSpPr txBox="1"/>
            <p:nvPr/>
          </p:nvSpPr>
          <p:spPr>
            <a:xfrm>
              <a:off x="833125" y="504268"/>
              <a:ext cx="8412860" cy="1874872"/>
            </a:xfrm>
            <a:prstGeom prst="rect">
              <a:avLst/>
            </a:prstGeom>
          </p:spPr>
          <p:txBody>
            <a:bodyPr lIns="0" tIns="0" rIns="0" bIns="0" rtlCol="0" anchor="t">
              <a:spAutoFit/>
            </a:bodyPr>
            <a:lstStyle/>
            <a:p>
              <a:pPr>
                <a:lnSpc>
                  <a:spcPts val="2839"/>
                </a:lnSpc>
                <a:spcBef>
                  <a:spcPct val="0"/>
                </a:spcBef>
              </a:pPr>
              <a:r>
                <a:rPr lang="en-US" dirty="0" err="1">
                  <a:solidFill>
                    <a:srgbClr val="000000"/>
                  </a:solidFill>
                  <a:latin typeface="Open Sans Bold"/>
                </a:rPr>
                <a:t>Электрод</a:t>
              </a:r>
              <a:r>
                <a:rPr lang="en-US" dirty="0">
                  <a:solidFill>
                    <a:srgbClr val="000000"/>
                  </a:solidFill>
                  <a:latin typeface="Open Sans Bold"/>
                </a:rPr>
                <a:t> </a:t>
              </a:r>
              <a:r>
                <a:rPr lang="en-US" dirty="0" err="1">
                  <a:solidFill>
                    <a:srgbClr val="000000"/>
                  </a:solidFill>
                  <a:latin typeface="Open Sans Bold"/>
                </a:rPr>
                <a:t>сравнения</a:t>
              </a:r>
              <a:r>
                <a:rPr lang="en-US" dirty="0">
                  <a:solidFill>
                    <a:srgbClr val="000000"/>
                  </a:solidFill>
                  <a:latin typeface="Open Sans"/>
                </a:rPr>
                <a:t> - </a:t>
              </a:r>
              <a:r>
                <a:rPr lang="en-US" dirty="0" err="1">
                  <a:solidFill>
                    <a:srgbClr val="000000"/>
                  </a:solidFill>
                  <a:latin typeface="Open Sans"/>
                </a:rPr>
                <a:t>нужен</a:t>
              </a:r>
              <a:r>
                <a:rPr lang="en-US" dirty="0">
                  <a:solidFill>
                    <a:srgbClr val="000000"/>
                  </a:solidFill>
                  <a:latin typeface="Open Sans"/>
                </a:rPr>
                <a:t> </a:t>
              </a:r>
              <a:r>
                <a:rPr lang="en-US" dirty="0" err="1">
                  <a:solidFill>
                    <a:srgbClr val="000000"/>
                  </a:solidFill>
                  <a:latin typeface="Open Sans"/>
                </a:rPr>
                <a:t>как</a:t>
              </a:r>
              <a:r>
                <a:rPr lang="en-US" dirty="0">
                  <a:solidFill>
                    <a:srgbClr val="000000"/>
                  </a:solidFill>
                  <a:latin typeface="Open Sans"/>
                </a:rPr>
                <a:t> </a:t>
              </a:r>
              <a:r>
                <a:rPr lang="en-US" dirty="0" err="1">
                  <a:solidFill>
                    <a:srgbClr val="000000"/>
                  </a:solidFill>
                  <a:latin typeface="Open Sans"/>
                </a:rPr>
                <a:t>точка</a:t>
              </a:r>
              <a:r>
                <a:rPr lang="en-US" dirty="0">
                  <a:solidFill>
                    <a:srgbClr val="000000"/>
                  </a:solidFill>
                  <a:latin typeface="Open Sans"/>
                </a:rPr>
                <a:t> </a:t>
              </a:r>
              <a:r>
                <a:rPr lang="en-US" dirty="0" err="1">
                  <a:solidFill>
                    <a:srgbClr val="000000"/>
                  </a:solidFill>
                  <a:latin typeface="Open Sans"/>
                </a:rPr>
                <a:t>отсчета</a:t>
              </a:r>
              <a:r>
                <a:rPr lang="en-US" dirty="0">
                  <a:solidFill>
                    <a:srgbClr val="000000"/>
                  </a:solidFill>
                  <a:latin typeface="Open Sans"/>
                </a:rPr>
                <a:t> </a:t>
              </a:r>
              <a:r>
                <a:rPr lang="en-US" dirty="0" err="1">
                  <a:solidFill>
                    <a:srgbClr val="000000"/>
                  </a:solidFill>
                  <a:latin typeface="Open Sans"/>
                </a:rPr>
                <a:t>абсолютного</a:t>
              </a:r>
              <a:r>
                <a:rPr lang="en-US" dirty="0">
                  <a:solidFill>
                    <a:srgbClr val="000000"/>
                  </a:solidFill>
                  <a:latin typeface="Open Sans"/>
                </a:rPr>
                <a:t> </a:t>
              </a:r>
              <a:r>
                <a:rPr lang="en-US" dirty="0" err="1">
                  <a:solidFill>
                    <a:srgbClr val="000000"/>
                  </a:solidFill>
                  <a:latin typeface="Open Sans"/>
                </a:rPr>
                <a:t>значения</a:t>
              </a:r>
              <a:r>
                <a:rPr lang="en-US" dirty="0">
                  <a:solidFill>
                    <a:srgbClr val="000000"/>
                  </a:solidFill>
                  <a:latin typeface="Open Sans"/>
                </a:rPr>
                <a:t> </a:t>
              </a:r>
              <a:r>
                <a:rPr lang="en-US" dirty="0" err="1">
                  <a:solidFill>
                    <a:srgbClr val="000000"/>
                  </a:solidFill>
                  <a:latin typeface="Open Sans"/>
                </a:rPr>
                <a:t>потенциала</a:t>
              </a:r>
              <a:r>
                <a:rPr lang="en-US" dirty="0">
                  <a:solidFill>
                    <a:srgbClr val="000000"/>
                  </a:solidFill>
                  <a:latin typeface="Open Sans"/>
                </a:rPr>
                <a:t> в </a:t>
              </a:r>
              <a:r>
                <a:rPr lang="en-US" dirty="0" err="1">
                  <a:solidFill>
                    <a:srgbClr val="000000"/>
                  </a:solidFill>
                  <a:latin typeface="Open Sans"/>
                </a:rPr>
                <a:t>трехэлектродной</a:t>
              </a:r>
              <a:r>
                <a:rPr lang="en-US" dirty="0">
                  <a:solidFill>
                    <a:srgbClr val="000000"/>
                  </a:solidFill>
                  <a:latin typeface="Open Sans"/>
                </a:rPr>
                <a:t> </a:t>
              </a:r>
              <a:r>
                <a:rPr lang="en-US" dirty="0" err="1">
                  <a:solidFill>
                    <a:srgbClr val="000000"/>
                  </a:solidFill>
                  <a:latin typeface="Open Sans"/>
                </a:rPr>
                <a:t>схеме</a:t>
              </a:r>
              <a:r>
                <a:rPr lang="en-US" dirty="0">
                  <a:solidFill>
                    <a:srgbClr val="000000"/>
                  </a:solidFill>
                  <a:latin typeface="Open Sans"/>
                </a:rPr>
                <a:t>, и </a:t>
              </a:r>
              <a:r>
                <a:rPr lang="en-US" dirty="0" err="1">
                  <a:solidFill>
                    <a:srgbClr val="000000"/>
                  </a:solidFill>
                  <a:latin typeface="Open Sans"/>
                </a:rPr>
                <a:t>как</a:t>
              </a:r>
              <a:r>
                <a:rPr lang="en-US" dirty="0">
                  <a:solidFill>
                    <a:srgbClr val="000000"/>
                  </a:solidFill>
                  <a:latin typeface="Open Sans"/>
                </a:rPr>
                <a:t> </a:t>
              </a:r>
              <a:r>
                <a:rPr lang="en-US" dirty="0" err="1">
                  <a:solidFill>
                    <a:srgbClr val="000000"/>
                  </a:solidFill>
                  <a:latin typeface="Open Sans"/>
                </a:rPr>
                <a:t>точка</a:t>
              </a:r>
              <a:r>
                <a:rPr lang="en-US" dirty="0">
                  <a:solidFill>
                    <a:srgbClr val="000000"/>
                  </a:solidFill>
                  <a:latin typeface="Open Sans"/>
                </a:rPr>
                <a:t> </a:t>
              </a:r>
              <a:r>
                <a:rPr lang="en-US" dirty="0" err="1">
                  <a:solidFill>
                    <a:srgbClr val="000000"/>
                  </a:solidFill>
                  <a:latin typeface="Open Sans"/>
                </a:rPr>
                <a:t>ввода</a:t>
              </a:r>
              <a:r>
                <a:rPr lang="en-US" dirty="0">
                  <a:solidFill>
                    <a:srgbClr val="000000"/>
                  </a:solidFill>
                  <a:latin typeface="Open Sans"/>
                </a:rPr>
                <a:t> в </a:t>
              </a:r>
              <a:r>
                <a:rPr lang="en-US" dirty="0" err="1">
                  <a:solidFill>
                    <a:srgbClr val="000000"/>
                  </a:solidFill>
                  <a:latin typeface="Open Sans"/>
                </a:rPr>
                <a:t>усилитель</a:t>
              </a:r>
              <a:r>
                <a:rPr lang="en-US" dirty="0">
                  <a:solidFill>
                    <a:srgbClr val="000000"/>
                  </a:solidFill>
                  <a:latin typeface="Open Sans"/>
                </a:rPr>
                <a:t> </a:t>
              </a:r>
              <a:r>
                <a:rPr lang="en-US" dirty="0" err="1">
                  <a:solidFill>
                    <a:srgbClr val="000000"/>
                  </a:solidFill>
                  <a:latin typeface="Open Sans"/>
                </a:rPr>
                <a:t>потенциостата</a:t>
              </a:r>
              <a:r>
                <a:rPr lang="en-US" dirty="0">
                  <a:solidFill>
                    <a:srgbClr val="000000"/>
                  </a:solidFill>
                  <a:latin typeface="Open Sans"/>
                </a:rPr>
                <a:t> </a:t>
              </a:r>
              <a:r>
                <a:rPr lang="en-US" dirty="0" err="1">
                  <a:solidFill>
                    <a:srgbClr val="000000"/>
                  </a:solidFill>
                  <a:latin typeface="Open Sans"/>
                </a:rPr>
                <a:t>сигнала</a:t>
              </a:r>
              <a:r>
                <a:rPr lang="en-US" dirty="0">
                  <a:solidFill>
                    <a:srgbClr val="000000"/>
                  </a:solidFill>
                  <a:latin typeface="Open Sans"/>
                </a:rPr>
                <a:t> </a:t>
              </a:r>
              <a:r>
                <a:rPr lang="en-US" dirty="0" err="1">
                  <a:solidFill>
                    <a:srgbClr val="000000"/>
                  </a:solidFill>
                  <a:latin typeface="Open Sans"/>
                </a:rPr>
                <a:t>обратной</a:t>
              </a:r>
              <a:r>
                <a:rPr lang="en-US" dirty="0">
                  <a:solidFill>
                    <a:srgbClr val="000000"/>
                  </a:solidFill>
                  <a:latin typeface="Open Sans"/>
                </a:rPr>
                <a:t> </a:t>
              </a:r>
              <a:r>
                <a:rPr lang="en-US" dirty="0" err="1">
                  <a:solidFill>
                    <a:srgbClr val="000000"/>
                  </a:solidFill>
                  <a:latin typeface="Open Sans"/>
                </a:rPr>
                <a:t>связи</a:t>
              </a:r>
              <a:r>
                <a:rPr lang="en-US" dirty="0">
                  <a:solidFill>
                    <a:srgbClr val="000000"/>
                  </a:solidFill>
                  <a:latin typeface="Open Sans"/>
                </a:rPr>
                <a:t> </a:t>
              </a:r>
              <a:r>
                <a:rPr lang="en-US" dirty="0" err="1">
                  <a:solidFill>
                    <a:srgbClr val="000000"/>
                  </a:solidFill>
                  <a:latin typeface="Open Sans"/>
                </a:rPr>
                <a:t>от</a:t>
              </a:r>
              <a:r>
                <a:rPr lang="en-US" dirty="0">
                  <a:solidFill>
                    <a:srgbClr val="000000"/>
                  </a:solidFill>
                  <a:latin typeface="Open Sans"/>
                </a:rPr>
                <a:t> </a:t>
              </a:r>
              <a:r>
                <a:rPr lang="en-US" dirty="0" err="1">
                  <a:solidFill>
                    <a:srgbClr val="000000"/>
                  </a:solidFill>
                  <a:latin typeface="Open Sans"/>
                </a:rPr>
                <a:t>электрохимической</a:t>
              </a:r>
              <a:r>
                <a:rPr lang="en-US" dirty="0">
                  <a:solidFill>
                    <a:srgbClr val="000000"/>
                  </a:solidFill>
                  <a:latin typeface="Open Sans"/>
                </a:rPr>
                <a:t> </a:t>
              </a:r>
              <a:r>
                <a:rPr lang="en-US" dirty="0" err="1">
                  <a:solidFill>
                    <a:srgbClr val="000000"/>
                  </a:solidFill>
                  <a:latin typeface="Open Sans"/>
                </a:rPr>
                <a:t>ячейки</a:t>
              </a:r>
              <a:r>
                <a:rPr lang="en-US" dirty="0">
                  <a:solidFill>
                    <a:srgbClr val="000000"/>
                  </a:solidFill>
                  <a:latin typeface="Open Sans"/>
                </a:rPr>
                <a:t>.</a:t>
              </a:r>
            </a:p>
          </p:txBody>
        </p:sp>
      </p:grpSp>
      <p:grpSp>
        <p:nvGrpSpPr>
          <p:cNvPr id="16" name="Group 16"/>
          <p:cNvGrpSpPr/>
          <p:nvPr/>
        </p:nvGrpSpPr>
        <p:grpSpPr>
          <a:xfrm>
            <a:off x="1028700" y="4406037"/>
            <a:ext cx="3644641" cy="2570466"/>
            <a:chOff x="0" y="0"/>
            <a:chExt cx="4859521" cy="3427288"/>
          </a:xfrm>
        </p:grpSpPr>
        <p:grpSp>
          <p:nvGrpSpPr>
            <p:cNvPr id="17" name="Group 17"/>
            <p:cNvGrpSpPr/>
            <p:nvPr/>
          </p:nvGrpSpPr>
          <p:grpSpPr>
            <a:xfrm>
              <a:off x="0" y="0"/>
              <a:ext cx="4859521" cy="3427288"/>
              <a:chOff x="0" y="0"/>
              <a:chExt cx="1898027" cy="1338627"/>
            </a:xfrm>
          </p:grpSpPr>
          <p:sp>
            <p:nvSpPr>
              <p:cNvPr id="18" name="Freeform 18"/>
              <p:cNvSpPr/>
              <p:nvPr/>
            </p:nvSpPr>
            <p:spPr>
              <a:xfrm>
                <a:off x="0" y="0"/>
                <a:ext cx="1898027" cy="1338627"/>
              </a:xfrm>
              <a:custGeom>
                <a:avLst/>
                <a:gdLst/>
                <a:ahLst/>
                <a:cxnLst/>
                <a:rect l="l" t="t" r="r" b="b"/>
                <a:pathLst>
                  <a:path w="1898027" h="1338627">
                    <a:moveTo>
                      <a:pt x="1773567" y="1338627"/>
                    </a:moveTo>
                    <a:lnTo>
                      <a:pt x="124460" y="1338627"/>
                    </a:lnTo>
                    <a:cubicBezTo>
                      <a:pt x="55880" y="1338627"/>
                      <a:pt x="0" y="1282747"/>
                      <a:pt x="0" y="1214167"/>
                    </a:cubicBezTo>
                    <a:lnTo>
                      <a:pt x="0" y="124460"/>
                    </a:lnTo>
                    <a:cubicBezTo>
                      <a:pt x="0" y="55880"/>
                      <a:pt x="55880" y="0"/>
                      <a:pt x="124460" y="0"/>
                    </a:cubicBezTo>
                    <a:lnTo>
                      <a:pt x="1773567" y="0"/>
                    </a:lnTo>
                    <a:cubicBezTo>
                      <a:pt x="1842147" y="0"/>
                      <a:pt x="1898027" y="55880"/>
                      <a:pt x="1898027" y="124460"/>
                    </a:cubicBezTo>
                    <a:lnTo>
                      <a:pt x="1898027" y="1214167"/>
                    </a:lnTo>
                    <a:cubicBezTo>
                      <a:pt x="1898027" y="1282747"/>
                      <a:pt x="1842147" y="1338627"/>
                      <a:pt x="1773567" y="1338627"/>
                    </a:cubicBezTo>
                    <a:close/>
                  </a:path>
                </a:pathLst>
              </a:custGeom>
              <a:solidFill>
                <a:srgbClr val="F0F8FF"/>
              </a:solidFill>
            </p:spPr>
          </p:sp>
        </p:grpSp>
        <p:sp>
          <p:nvSpPr>
            <p:cNvPr id="19" name="TextBox 19"/>
            <p:cNvSpPr txBox="1"/>
            <p:nvPr/>
          </p:nvSpPr>
          <p:spPr>
            <a:xfrm>
              <a:off x="401681" y="504268"/>
              <a:ext cx="4056158" cy="2353636"/>
            </a:xfrm>
            <a:prstGeom prst="rect">
              <a:avLst/>
            </a:prstGeom>
          </p:spPr>
          <p:txBody>
            <a:bodyPr lIns="0" tIns="0" rIns="0" bIns="0" rtlCol="0" anchor="t">
              <a:spAutoFit/>
            </a:bodyPr>
            <a:lstStyle/>
            <a:p>
              <a:pPr>
                <a:lnSpc>
                  <a:spcPts val="2839"/>
                </a:lnSpc>
                <a:spcBef>
                  <a:spcPct val="0"/>
                </a:spcBef>
              </a:pPr>
              <a:r>
                <a:rPr lang="en-US" dirty="0" err="1">
                  <a:solidFill>
                    <a:srgbClr val="000000"/>
                  </a:solidFill>
                  <a:latin typeface="Open Sans Bold"/>
                </a:rPr>
                <a:t>Рабочий</a:t>
              </a:r>
              <a:r>
                <a:rPr lang="en-US" dirty="0">
                  <a:solidFill>
                    <a:srgbClr val="000000"/>
                  </a:solidFill>
                  <a:latin typeface="Open Sans Bold"/>
                </a:rPr>
                <a:t> </a:t>
              </a:r>
              <a:r>
                <a:rPr lang="en-US" dirty="0" err="1">
                  <a:solidFill>
                    <a:srgbClr val="000000"/>
                  </a:solidFill>
                  <a:latin typeface="Open Sans Bold"/>
                </a:rPr>
                <a:t>электрод</a:t>
              </a:r>
              <a:r>
                <a:rPr lang="en-US" dirty="0">
                  <a:solidFill>
                    <a:srgbClr val="000000"/>
                  </a:solidFill>
                  <a:latin typeface="Open Sans Bold"/>
                </a:rPr>
                <a:t> </a:t>
              </a:r>
              <a:endParaRPr lang="ru-RU" dirty="0">
                <a:solidFill>
                  <a:srgbClr val="000000"/>
                </a:solidFill>
                <a:latin typeface="Open Sans Bold"/>
              </a:endParaRPr>
            </a:p>
            <a:p>
              <a:pPr>
                <a:lnSpc>
                  <a:spcPts val="2839"/>
                </a:lnSpc>
                <a:spcBef>
                  <a:spcPct val="0"/>
                </a:spcBef>
              </a:pPr>
              <a:r>
                <a:rPr lang="en-US" dirty="0">
                  <a:solidFill>
                    <a:srgbClr val="000000"/>
                  </a:solidFill>
                  <a:latin typeface="Open Sans"/>
                </a:rPr>
                <a:t>- </a:t>
              </a:r>
              <a:r>
                <a:rPr lang="en-US" dirty="0" err="1">
                  <a:solidFill>
                    <a:srgbClr val="000000"/>
                  </a:solidFill>
                  <a:latin typeface="Open Sans"/>
                </a:rPr>
                <a:t>тот</a:t>
              </a:r>
              <a:r>
                <a:rPr lang="en-US" dirty="0">
                  <a:solidFill>
                    <a:srgbClr val="000000"/>
                  </a:solidFill>
                  <a:latin typeface="Open Sans"/>
                </a:rPr>
                <a:t> </a:t>
              </a:r>
              <a:r>
                <a:rPr lang="en-US" dirty="0" err="1">
                  <a:solidFill>
                    <a:srgbClr val="000000"/>
                  </a:solidFill>
                  <a:latin typeface="Open Sans"/>
                </a:rPr>
                <a:t>электрод</a:t>
              </a:r>
              <a:r>
                <a:rPr lang="en-US" dirty="0">
                  <a:solidFill>
                    <a:srgbClr val="000000"/>
                  </a:solidFill>
                  <a:latin typeface="Open Sans"/>
                </a:rPr>
                <a:t>, </a:t>
              </a:r>
              <a:r>
                <a:rPr lang="en-US" dirty="0" err="1">
                  <a:solidFill>
                    <a:srgbClr val="000000"/>
                  </a:solidFill>
                  <a:latin typeface="Open Sans"/>
                </a:rPr>
                <a:t>электрохимические</a:t>
              </a:r>
              <a:r>
                <a:rPr lang="en-US" dirty="0">
                  <a:solidFill>
                    <a:srgbClr val="000000"/>
                  </a:solidFill>
                  <a:latin typeface="Open Sans"/>
                </a:rPr>
                <a:t> </a:t>
              </a:r>
              <a:r>
                <a:rPr lang="en-US" dirty="0" err="1">
                  <a:solidFill>
                    <a:srgbClr val="000000"/>
                  </a:solidFill>
                  <a:latin typeface="Open Sans"/>
                </a:rPr>
                <a:t>процессы</a:t>
              </a:r>
              <a:r>
                <a:rPr lang="en-US" dirty="0">
                  <a:solidFill>
                    <a:srgbClr val="000000"/>
                  </a:solidFill>
                  <a:latin typeface="Open Sans"/>
                </a:rPr>
                <a:t> и </a:t>
              </a:r>
              <a:r>
                <a:rPr lang="en-US" dirty="0" err="1">
                  <a:solidFill>
                    <a:srgbClr val="000000"/>
                  </a:solidFill>
                  <a:latin typeface="Open Sans"/>
                </a:rPr>
                <a:t>явления</a:t>
              </a:r>
              <a:r>
                <a:rPr lang="en-US" dirty="0">
                  <a:solidFill>
                    <a:srgbClr val="000000"/>
                  </a:solidFill>
                  <a:latin typeface="Open Sans"/>
                </a:rPr>
                <a:t> </a:t>
              </a:r>
              <a:r>
                <a:rPr lang="en-US" dirty="0" err="1">
                  <a:solidFill>
                    <a:srgbClr val="000000"/>
                  </a:solidFill>
                  <a:latin typeface="Open Sans"/>
                </a:rPr>
                <a:t>на</a:t>
              </a:r>
              <a:r>
                <a:rPr lang="en-US" dirty="0">
                  <a:solidFill>
                    <a:srgbClr val="000000"/>
                  </a:solidFill>
                  <a:latin typeface="Open Sans"/>
                </a:rPr>
                <a:t> </a:t>
              </a:r>
              <a:r>
                <a:rPr lang="en-US" dirty="0" err="1">
                  <a:solidFill>
                    <a:srgbClr val="000000"/>
                  </a:solidFill>
                  <a:latin typeface="Open Sans"/>
                </a:rPr>
                <a:t>котором</a:t>
              </a:r>
              <a:r>
                <a:rPr lang="en-US" dirty="0">
                  <a:solidFill>
                    <a:srgbClr val="000000"/>
                  </a:solidFill>
                  <a:latin typeface="Open Sans"/>
                </a:rPr>
                <a:t> </a:t>
              </a:r>
              <a:r>
                <a:rPr lang="en-US" dirty="0" err="1">
                  <a:solidFill>
                    <a:srgbClr val="000000"/>
                  </a:solidFill>
                  <a:latin typeface="Open Sans"/>
                </a:rPr>
                <a:t>исследуются</a:t>
              </a:r>
              <a:r>
                <a:rPr lang="en-US" dirty="0">
                  <a:solidFill>
                    <a:srgbClr val="000000"/>
                  </a:solidFill>
                  <a:latin typeface="Open Sans"/>
                </a:rPr>
                <a:t>.</a:t>
              </a:r>
            </a:p>
          </p:txBody>
        </p:sp>
      </p:grpSp>
      <p:grpSp>
        <p:nvGrpSpPr>
          <p:cNvPr id="20" name="Group 20"/>
          <p:cNvGrpSpPr/>
          <p:nvPr/>
        </p:nvGrpSpPr>
        <p:grpSpPr>
          <a:xfrm>
            <a:off x="4992715" y="4406037"/>
            <a:ext cx="4376872" cy="2570466"/>
            <a:chOff x="0" y="0"/>
            <a:chExt cx="5835830" cy="3427288"/>
          </a:xfrm>
        </p:grpSpPr>
        <p:grpSp>
          <p:nvGrpSpPr>
            <p:cNvPr id="21" name="Group 21"/>
            <p:cNvGrpSpPr/>
            <p:nvPr/>
          </p:nvGrpSpPr>
          <p:grpSpPr>
            <a:xfrm>
              <a:off x="0" y="0"/>
              <a:ext cx="5835830" cy="3427288"/>
              <a:chOff x="0" y="0"/>
              <a:chExt cx="2279352" cy="1338627"/>
            </a:xfrm>
          </p:grpSpPr>
          <p:sp>
            <p:nvSpPr>
              <p:cNvPr id="22" name="Freeform 22"/>
              <p:cNvSpPr/>
              <p:nvPr/>
            </p:nvSpPr>
            <p:spPr>
              <a:xfrm>
                <a:off x="0" y="0"/>
                <a:ext cx="2279353" cy="1338627"/>
              </a:xfrm>
              <a:custGeom>
                <a:avLst/>
                <a:gdLst/>
                <a:ahLst/>
                <a:cxnLst/>
                <a:rect l="l" t="t" r="r" b="b"/>
                <a:pathLst>
                  <a:path w="2279353" h="1338627">
                    <a:moveTo>
                      <a:pt x="2154892" y="1338627"/>
                    </a:moveTo>
                    <a:lnTo>
                      <a:pt x="124460" y="1338627"/>
                    </a:lnTo>
                    <a:cubicBezTo>
                      <a:pt x="55880" y="1338627"/>
                      <a:pt x="0" y="1282747"/>
                      <a:pt x="0" y="1214167"/>
                    </a:cubicBezTo>
                    <a:lnTo>
                      <a:pt x="0" y="124460"/>
                    </a:lnTo>
                    <a:cubicBezTo>
                      <a:pt x="0" y="55880"/>
                      <a:pt x="55880" y="0"/>
                      <a:pt x="124460" y="0"/>
                    </a:cubicBezTo>
                    <a:lnTo>
                      <a:pt x="2154892" y="0"/>
                    </a:lnTo>
                    <a:cubicBezTo>
                      <a:pt x="2223472" y="0"/>
                      <a:pt x="2279353" y="55880"/>
                      <a:pt x="2279353" y="124460"/>
                    </a:cubicBezTo>
                    <a:lnTo>
                      <a:pt x="2279353" y="1214167"/>
                    </a:lnTo>
                    <a:cubicBezTo>
                      <a:pt x="2279353" y="1282747"/>
                      <a:pt x="2223472" y="1338627"/>
                      <a:pt x="2154892" y="1338627"/>
                    </a:cubicBezTo>
                    <a:close/>
                  </a:path>
                </a:pathLst>
              </a:custGeom>
              <a:solidFill>
                <a:srgbClr val="F0F8FF"/>
              </a:solidFill>
            </p:spPr>
          </p:sp>
        </p:grpSp>
        <p:sp>
          <p:nvSpPr>
            <p:cNvPr id="23" name="TextBox 23"/>
            <p:cNvSpPr txBox="1"/>
            <p:nvPr/>
          </p:nvSpPr>
          <p:spPr>
            <a:xfrm>
              <a:off x="482381" y="504268"/>
              <a:ext cx="4871067" cy="2371127"/>
            </a:xfrm>
            <a:prstGeom prst="rect">
              <a:avLst/>
            </a:prstGeom>
          </p:spPr>
          <p:txBody>
            <a:bodyPr lIns="0" tIns="0" rIns="0" bIns="0" rtlCol="0" anchor="t">
              <a:spAutoFit/>
            </a:bodyPr>
            <a:lstStyle/>
            <a:p>
              <a:pPr>
                <a:lnSpc>
                  <a:spcPts val="2839"/>
                </a:lnSpc>
                <a:spcBef>
                  <a:spcPct val="0"/>
                </a:spcBef>
              </a:pPr>
              <a:r>
                <a:rPr lang="en-US" sz="2028" dirty="0" err="1">
                  <a:solidFill>
                    <a:srgbClr val="000000"/>
                  </a:solidFill>
                  <a:latin typeface="Open Sans Bold"/>
                </a:rPr>
                <a:t>Токовый</a:t>
              </a:r>
              <a:r>
                <a:rPr lang="en-US" sz="2028" dirty="0">
                  <a:solidFill>
                    <a:srgbClr val="000000"/>
                  </a:solidFill>
                  <a:latin typeface="Open Sans Bold"/>
                </a:rPr>
                <a:t> </a:t>
              </a:r>
              <a:r>
                <a:rPr lang="en-US" sz="2028" dirty="0" err="1">
                  <a:solidFill>
                    <a:srgbClr val="000000"/>
                  </a:solidFill>
                  <a:latin typeface="Open Sans Bold"/>
                </a:rPr>
                <a:t>электрод</a:t>
              </a:r>
              <a:r>
                <a:rPr lang="en-US" sz="2028" dirty="0">
                  <a:solidFill>
                    <a:srgbClr val="000000"/>
                  </a:solidFill>
                  <a:latin typeface="Open Sans Bold"/>
                </a:rPr>
                <a:t> </a:t>
              </a:r>
              <a:r>
                <a:rPr lang="en-US" sz="2028" dirty="0">
                  <a:solidFill>
                    <a:srgbClr val="000000"/>
                  </a:solidFill>
                  <a:latin typeface="Open Sans"/>
                </a:rPr>
                <a:t>- </a:t>
              </a:r>
              <a:r>
                <a:rPr lang="en-US" sz="2028" dirty="0" err="1">
                  <a:solidFill>
                    <a:srgbClr val="000000"/>
                  </a:solidFill>
                  <a:latin typeface="Open Sans"/>
                </a:rPr>
                <a:t>вывод</a:t>
              </a:r>
              <a:r>
                <a:rPr lang="en-US" sz="2028" dirty="0">
                  <a:solidFill>
                    <a:srgbClr val="000000"/>
                  </a:solidFill>
                  <a:latin typeface="Open Sans"/>
                </a:rPr>
                <a:t> </a:t>
              </a:r>
              <a:r>
                <a:rPr lang="en-US" sz="2028" dirty="0" err="1">
                  <a:solidFill>
                    <a:srgbClr val="000000"/>
                  </a:solidFill>
                  <a:latin typeface="Open Sans"/>
                </a:rPr>
                <a:t>или</a:t>
              </a:r>
              <a:r>
                <a:rPr lang="en-US" sz="2028" dirty="0">
                  <a:solidFill>
                    <a:srgbClr val="000000"/>
                  </a:solidFill>
                  <a:latin typeface="Open Sans"/>
                </a:rPr>
                <a:t> </a:t>
              </a:r>
              <a:r>
                <a:rPr lang="en-US" sz="2028" dirty="0" err="1">
                  <a:solidFill>
                    <a:srgbClr val="000000"/>
                  </a:solidFill>
                  <a:latin typeface="Open Sans"/>
                </a:rPr>
                <a:t>провод</a:t>
              </a:r>
              <a:r>
                <a:rPr lang="en-US" sz="2028" dirty="0">
                  <a:solidFill>
                    <a:srgbClr val="000000"/>
                  </a:solidFill>
                  <a:latin typeface="Open Sans"/>
                </a:rPr>
                <a:t>, </a:t>
              </a:r>
              <a:r>
                <a:rPr lang="en-US" sz="2028" dirty="0" err="1">
                  <a:solidFill>
                    <a:srgbClr val="000000"/>
                  </a:solidFill>
                  <a:latin typeface="Open Sans"/>
                </a:rPr>
                <a:t>по</a:t>
              </a:r>
              <a:r>
                <a:rPr lang="en-US" sz="2028" dirty="0">
                  <a:solidFill>
                    <a:srgbClr val="000000"/>
                  </a:solidFill>
                  <a:latin typeface="Open Sans"/>
                </a:rPr>
                <a:t> </a:t>
              </a:r>
              <a:r>
                <a:rPr lang="en-US" sz="2028" dirty="0" err="1">
                  <a:solidFill>
                    <a:srgbClr val="000000"/>
                  </a:solidFill>
                  <a:latin typeface="Open Sans"/>
                </a:rPr>
                <a:t>которому</a:t>
              </a:r>
              <a:r>
                <a:rPr lang="en-US" sz="2028" dirty="0">
                  <a:solidFill>
                    <a:srgbClr val="000000"/>
                  </a:solidFill>
                  <a:latin typeface="Open Sans"/>
                </a:rPr>
                <a:t> </a:t>
              </a:r>
              <a:r>
                <a:rPr lang="en-US" sz="2028" dirty="0" err="1">
                  <a:solidFill>
                    <a:srgbClr val="000000"/>
                  </a:solidFill>
                  <a:latin typeface="Open Sans"/>
                </a:rPr>
                <a:t>прибор</a:t>
              </a:r>
              <a:r>
                <a:rPr lang="en-US" sz="2028" dirty="0">
                  <a:solidFill>
                    <a:srgbClr val="000000"/>
                  </a:solidFill>
                  <a:latin typeface="Open Sans"/>
                </a:rPr>
                <a:t> </a:t>
              </a:r>
              <a:r>
                <a:rPr lang="en-US" sz="2028" dirty="0" err="1">
                  <a:solidFill>
                    <a:srgbClr val="000000"/>
                  </a:solidFill>
                  <a:latin typeface="Open Sans"/>
                </a:rPr>
                <a:t>передает</a:t>
              </a:r>
              <a:r>
                <a:rPr lang="en-US" sz="2028" dirty="0">
                  <a:solidFill>
                    <a:srgbClr val="000000"/>
                  </a:solidFill>
                  <a:latin typeface="Open Sans"/>
                </a:rPr>
                <a:t> в </a:t>
              </a:r>
              <a:r>
                <a:rPr lang="en-US" sz="2028" dirty="0" err="1">
                  <a:solidFill>
                    <a:srgbClr val="000000"/>
                  </a:solidFill>
                  <a:latin typeface="Open Sans"/>
                </a:rPr>
                <a:t>исследуемый</a:t>
              </a:r>
              <a:r>
                <a:rPr lang="en-US" sz="2028" dirty="0">
                  <a:solidFill>
                    <a:srgbClr val="000000"/>
                  </a:solidFill>
                  <a:latin typeface="Open Sans"/>
                </a:rPr>
                <a:t> </a:t>
              </a:r>
              <a:r>
                <a:rPr lang="en-US" sz="2028" dirty="0" err="1">
                  <a:solidFill>
                    <a:srgbClr val="000000"/>
                  </a:solidFill>
                  <a:latin typeface="Open Sans"/>
                </a:rPr>
                <a:t>объект</a:t>
              </a:r>
              <a:r>
                <a:rPr lang="en-US" sz="2028" dirty="0">
                  <a:solidFill>
                    <a:srgbClr val="000000"/>
                  </a:solidFill>
                  <a:latin typeface="Open Sans"/>
                </a:rPr>
                <a:t> </a:t>
              </a:r>
              <a:r>
                <a:rPr lang="en-US" sz="2028" dirty="0" err="1">
                  <a:solidFill>
                    <a:srgbClr val="000000"/>
                  </a:solidFill>
                  <a:latin typeface="Open Sans"/>
                </a:rPr>
                <a:t>рабочий</a:t>
              </a:r>
              <a:r>
                <a:rPr lang="en-US" sz="2028" dirty="0">
                  <a:solidFill>
                    <a:srgbClr val="000000"/>
                  </a:solidFill>
                  <a:latin typeface="Open Sans"/>
                </a:rPr>
                <a:t> </a:t>
              </a:r>
              <a:r>
                <a:rPr lang="en-US" sz="2028" dirty="0" err="1">
                  <a:solidFill>
                    <a:srgbClr val="000000"/>
                  </a:solidFill>
                  <a:latin typeface="Open Sans"/>
                </a:rPr>
                <a:t>ток</a:t>
              </a:r>
              <a:endParaRPr lang="en-US" sz="2028" dirty="0">
                <a:solidFill>
                  <a:srgbClr val="000000"/>
                </a:solidFill>
                <a:latin typeface="Open Sans"/>
              </a:endParaRPr>
            </a:p>
          </p:txBody>
        </p:sp>
      </p:grpSp>
      <p:grpSp>
        <p:nvGrpSpPr>
          <p:cNvPr id="24" name="Group 24"/>
          <p:cNvGrpSpPr/>
          <p:nvPr/>
        </p:nvGrpSpPr>
        <p:grpSpPr>
          <a:xfrm>
            <a:off x="9699968" y="1860812"/>
            <a:ext cx="7559332" cy="2211636"/>
            <a:chOff x="0" y="0"/>
            <a:chExt cx="10079109" cy="2948848"/>
          </a:xfrm>
        </p:grpSpPr>
        <p:grpSp>
          <p:nvGrpSpPr>
            <p:cNvPr id="25" name="Group 25"/>
            <p:cNvGrpSpPr/>
            <p:nvPr/>
          </p:nvGrpSpPr>
          <p:grpSpPr>
            <a:xfrm>
              <a:off x="0" y="0"/>
              <a:ext cx="10079109" cy="2948848"/>
              <a:chOff x="0" y="0"/>
              <a:chExt cx="3936688" cy="1151758"/>
            </a:xfrm>
          </p:grpSpPr>
          <p:sp>
            <p:nvSpPr>
              <p:cNvPr id="26" name="Freeform 26"/>
              <p:cNvSpPr/>
              <p:nvPr/>
            </p:nvSpPr>
            <p:spPr>
              <a:xfrm>
                <a:off x="0" y="0"/>
                <a:ext cx="3936688" cy="1151758"/>
              </a:xfrm>
              <a:custGeom>
                <a:avLst/>
                <a:gdLst/>
                <a:ahLst/>
                <a:cxnLst/>
                <a:rect l="l" t="t" r="r" b="b"/>
                <a:pathLst>
                  <a:path w="3936688" h="1151758">
                    <a:moveTo>
                      <a:pt x="3812228" y="1151758"/>
                    </a:moveTo>
                    <a:lnTo>
                      <a:pt x="124460" y="1151758"/>
                    </a:lnTo>
                    <a:cubicBezTo>
                      <a:pt x="55880" y="1151758"/>
                      <a:pt x="0" y="1095878"/>
                      <a:pt x="0" y="1027298"/>
                    </a:cubicBezTo>
                    <a:lnTo>
                      <a:pt x="0" y="124460"/>
                    </a:lnTo>
                    <a:cubicBezTo>
                      <a:pt x="0" y="55880"/>
                      <a:pt x="55880" y="0"/>
                      <a:pt x="124460" y="0"/>
                    </a:cubicBezTo>
                    <a:lnTo>
                      <a:pt x="3812229" y="0"/>
                    </a:lnTo>
                    <a:cubicBezTo>
                      <a:pt x="3880808" y="0"/>
                      <a:pt x="3936688" y="55880"/>
                      <a:pt x="3936688" y="124460"/>
                    </a:cubicBezTo>
                    <a:lnTo>
                      <a:pt x="3936688" y="1027298"/>
                    </a:lnTo>
                    <a:cubicBezTo>
                      <a:pt x="3936688" y="1095878"/>
                      <a:pt x="3880808" y="1151758"/>
                      <a:pt x="3812229" y="1151758"/>
                    </a:cubicBezTo>
                    <a:close/>
                  </a:path>
                </a:pathLst>
              </a:custGeom>
              <a:solidFill>
                <a:srgbClr val="FEF4F7"/>
              </a:solidFill>
            </p:spPr>
          </p:sp>
        </p:grpSp>
        <p:sp>
          <p:nvSpPr>
            <p:cNvPr id="27" name="TextBox 27"/>
            <p:cNvSpPr txBox="1"/>
            <p:nvPr/>
          </p:nvSpPr>
          <p:spPr>
            <a:xfrm>
              <a:off x="833125" y="504268"/>
              <a:ext cx="8412860" cy="1874872"/>
            </a:xfrm>
            <a:prstGeom prst="rect">
              <a:avLst/>
            </a:prstGeom>
          </p:spPr>
          <p:txBody>
            <a:bodyPr lIns="0" tIns="0" rIns="0" bIns="0" rtlCol="0" anchor="t">
              <a:spAutoFit/>
            </a:bodyPr>
            <a:lstStyle/>
            <a:p>
              <a:pPr>
                <a:lnSpc>
                  <a:spcPts val="2839"/>
                </a:lnSpc>
                <a:spcBef>
                  <a:spcPct val="0"/>
                </a:spcBef>
              </a:pPr>
              <a:r>
                <a:rPr lang="en-US" dirty="0" err="1">
                  <a:solidFill>
                    <a:srgbClr val="000000"/>
                  </a:solidFill>
                  <a:latin typeface="Open Sans Bold"/>
                </a:rPr>
                <a:t>Потенциальный</a:t>
              </a:r>
              <a:r>
                <a:rPr lang="en-US" dirty="0">
                  <a:solidFill>
                    <a:srgbClr val="000000"/>
                  </a:solidFill>
                  <a:latin typeface="Open Sans Bold"/>
                </a:rPr>
                <a:t> </a:t>
              </a:r>
              <a:r>
                <a:rPr lang="en-US" dirty="0" err="1">
                  <a:solidFill>
                    <a:srgbClr val="000000"/>
                  </a:solidFill>
                  <a:latin typeface="Open Sans Bold"/>
                </a:rPr>
                <a:t>электрод</a:t>
              </a:r>
              <a:r>
                <a:rPr lang="en-US" dirty="0">
                  <a:solidFill>
                    <a:srgbClr val="000000"/>
                  </a:solidFill>
                  <a:latin typeface="Open Sans Bold"/>
                </a:rPr>
                <a:t> </a:t>
              </a:r>
              <a:r>
                <a:rPr lang="en-US" dirty="0">
                  <a:solidFill>
                    <a:srgbClr val="000000"/>
                  </a:solidFill>
                  <a:latin typeface="Open Sans"/>
                </a:rPr>
                <a:t>- </a:t>
              </a:r>
              <a:r>
                <a:rPr lang="en-US" dirty="0" err="1">
                  <a:solidFill>
                    <a:srgbClr val="000000"/>
                  </a:solidFill>
                  <a:latin typeface="Open Sans"/>
                </a:rPr>
                <a:t>вывод</a:t>
              </a:r>
              <a:r>
                <a:rPr lang="en-US" dirty="0">
                  <a:solidFill>
                    <a:srgbClr val="000000"/>
                  </a:solidFill>
                  <a:latin typeface="Open Sans"/>
                </a:rPr>
                <a:t> </a:t>
              </a:r>
              <a:r>
                <a:rPr lang="en-US" dirty="0" err="1">
                  <a:solidFill>
                    <a:srgbClr val="000000"/>
                  </a:solidFill>
                  <a:latin typeface="Open Sans"/>
                </a:rPr>
                <a:t>или</a:t>
              </a:r>
              <a:r>
                <a:rPr lang="en-US" dirty="0">
                  <a:solidFill>
                    <a:srgbClr val="000000"/>
                  </a:solidFill>
                  <a:latin typeface="Open Sans"/>
                </a:rPr>
                <a:t> </a:t>
              </a:r>
              <a:r>
                <a:rPr lang="en-US" dirty="0" err="1">
                  <a:solidFill>
                    <a:srgbClr val="000000"/>
                  </a:solidFill>
                  <a:latin typeface="Open Sans"/>
                </a:rPr>
                <a:t>провод</a:t>
              </a:r>
              <a:r>
                <a:rPr lang="en-US" dirty="0">
                  <a:solidFill>
                    <a:srgbClr val="000000"/>
                  </a:solidFill>
                  <a:latin typeface="Open Sans"/>
                </a:rPr>
                <a:t>, с </a:t>
              </a:r>
              <a:r>
                <a:rPr lang="en-US" dirty="0" err="1">
                  <a:solidFill>
                    <a:srgbClr val="000000"/>
                  </a:solidFill>
                  <a:latin typeface="Open Sans"/>
                </a:rPr>
                <a:t>помощью</a:t>
              </a:r>
              <a:r>
                <a:rPr lang="en-US" dirty="0">
                  <a:solidFill>
                    <a:srgbClr val="000000"/>
                  </a:solidFill>
                  <a:latin typeface="Open Sans"/>
                </a:rPr>
                <a:t> </a:t>
              </a:r>
              <a:r>
                <a:rPr lang="en-US" dirty="0" err="1">
                  <a:solidFill>
                    <a:srgbClr val="000000"/>
                  </a:solidFill>
                  <a:latin typeface="Open Sans"/>
                </a:rPr>
                <a:t>которого</a:t>
              </a:r>
              <a:r>
                <a:rPr lang="en-US" dirty="0">
                  <a:solidFill>
                    <a:srgbClr val="000000"/>
                  </a:solidFill>
                  <a:latin typeface="Open Sans"/>
                </a:rPr>
                <a:t> </a:t>
              </a:r>
              <a:r>
                <a:rPr lang="en-US" dirty="0" err="1">
                  <a:solidFill>
                    <a:srgbClr val="000000"/>
                  </a:solidFill>
                  <a:latin typeface="Open Sans"/>
                </a:rPr>
                <a:t>прибор</a:t>
              </a:r>
              <a:r>
                <a:rPr lang="en-US" dirty="0">
                  <a:solidFill>
                    <a:srgbClr val="000000"/>
                  </a:solidFill>
                  <a:latin typeface="Open Sans"/>
                </a:rPr>
                <a:t> </a:t>
              </a:r>
              <a:r>
                <a:rPr lang="en-US" dirty="0" err="1">
                  <a:solidFill>
                    <a:srgbClr val="000000"/>
                  </a:solidFill>
                  <a:latin typeface="Open Sans"/>
                </a:rPr>
                <a:t>измеряет</a:t>
              </a:r>
              <a:r>
                <a:rPr lang="en-US" dirty="0">
                  <a:solidFill>
                    <a:srgbClr val="000000"/>
                  </a:solidFill>
                  <a:latin typeface="Open Sans"/>
                </a:rPr>
                <a:t> </a:t>
              </a:r>
              <a:r>
                <a:rPr lang="en-US" dirty="0" err="1">
                  <a:solidFill>
                    <a:srgbClr val="000000"/>
                  </a:solidFill>
                  <a:latin typeface="Open Sans"/>
                </a:rPr>
                <a:t>напряжение</a:t>
              </a:r>
              <a:r>
                <a:rPr lang="en-US" dirty="0">
                  <a:solidFill>
                    <a:srgbClr val="000000"/>
                  </a:solidFill>
                  <a:latin typeface="Open Sans"/>
                </a:rPr>
                <a:t>. </a:t>
              </a:r>
              <a:r>
                <a:rPr lang="en-US" dirty="0" err="1">
                  <a:solidFill>
                    <a:srgbClr val="000000"/>
                  </a:solidFill>
                  <a:latin typeface="Open Sans"/>
                </a:rPr>
                <a:t>Считается</a:t>
              </a:r>
              <a:r>
                <a:rPr lang="en-US" dirty="0">
                  <a:solidFill>
                    <a:srgbClr val="000000"/>
                  </a:solidFill>
                  <a:latin typeface="Open Sans"/>
                </a:rPr>
                <a:t>, </a:t>
              </a:r>
              <a:r>
                <a:rPr lang="en-US" dirty="0" err="1">
                  <a:solidFill>
                    <a:srgbClr val="000000"/>
                  </a:solidFill>
                  <a:latin typeface="Open Sans"/>
                </a:rPr>
                <a:t>что</a:t>
              </a:r>
              <a:r>
                <a:rPr lang="en-US" dirty="0">
                  <a:solidFill>
                    <a:srgbClr val="000000"/>
                  </a:solidFill>
                  <a:latin typeface="Open Sans"/>
                </a:rPr>
                <a:t> </a:t>
              </a:r>
              <a:r>
                <a:rPr lang="en-US" dirty="0" err="1">
                  <a:solidFill>
                    <a:srgbClr val="000000"/>
                  </a:solidFill>
                  <a:latin typeface="Open Sans"/>
                </a:rPr>
                <a:t>по</a:t>
              </a:r>
              <a:r>
                <a:rPr lang="en-US" dirty="0">
                  <a:solidFill>
                    <a:srgbClr val="000000"/>
                  </a:solidFill>
                  <a:latin typeface="Open Sans"/>
                </a:rPr>
                <a:t> </a:t>
              </a:r>
              <a:r>
                <a:rPr lang="en-US" dirty="0" err="1">
                  <a:solidFill>
                    <a:srgbClr val="000000"/>
                  </a:solidFill>
                  <a:latin typeface="Open Sans"/>
                </a:rPr>
                <a:t>этому</a:t>
              </a:r>
              <a:r>
                <a:rPr lang="en-US" dirty="0">
                  <a:solidFill>
                    <a:srgbClr val="000000"/>
                  </a:solidFill>
                  <a:latin typeface="Open Sans"/>
                </a:rPr>
                <a:t> </a:t>
              </a:r>
              <a:r>
                <a:rPr lang="en-US" dirty="0" err="1">
                  <a:solidFill>
                    <a:srgbClr val="000000"/>
                  </a:solidFill>
                  <a:latin typeface="Open Sans"/>
                </a:rPr>
                <a:t>проводу</a:t>
              </a:r>
              <a:r>
                <a:rPr lang="en-US" dirty="0">
                  <a:solidFill>
                    <a:srgbClr val="000000"/>
                  </a:solidFill>
                  <a:latin typeface="Open Sans"/>
                </a:rPr>
                <a:t> </a:t>
              </a:r>
              <a:r>
                <a:rPr lang="en-US" dirty="0" err="1">
                  <a:solidFill>
                    <a:srgbClr val="000000"/>
                  </a:solidFill>
                  <a:latin typeface="Open Sans"/>
                </a:rPr>
                <a:t>течет</a:t>
              </a:r>
              <a:r>
                <a:rPr lang="en-US" dirty="0">
                  <a:solidFill>
                    <a:srgbClr val="000000"/>
                  </a:solidFill>
                  <a:latin typeface="Open Sans"/>
                </a:rPr>
                <a:t> </a:t>
              </a:r>
              <a:r>
                <a:rPr lang="en-US" dirty="0" err="1">
                  <a:solidFill>
                    <a:srgbClr val="000000"/>
                  </a:solidFill>
                  <a:latin typeface="Open Sans"/>
                </a:rPr>
                <a:t>пренебрежимо</a:t>
              </a:r>
              <a:r>
                <a:rPr lang="en-US" dirty="0">
                  <a:solidFill>
                    <a:srgbClr val="000000"/>
                  </a:solidFill>
                  <a:latin typeface="Open Sans"/>
                </a:rPr>
                <a:t> </a:t>
              </a:r>
              <a:r>
                <a:rPr lang="en-US" dirty="0" err="1">
                  <a:solidFill>
                    <a:srgbClr val="000000"/>
                  </a:solidFill>
                  <a:latin typeface="Open Sans"/>
                </a:rPr>
                <a:t>малый</a:t>
              </a:r>
              <a:r>
                <a:rPr lang="en-US" dirty="0">
                  <a:solidFill>
                    <a:srgbClr val="000000"/>
                  </a:solidFill>
                  <a:latin typeface="Open Sans"/>
                </a:rPr>
                <a:t> </a:t>
              </a:r>
              <a:r>
                <a:rPr lang="en-US" dirty="0" err="1">
                  <a:solidFill>
                    <a:srgbClr val="000000"/>
                  </a:solidFill>
                  <a:latin typeface="Open Sans"/>
                </a:rPr>
                <a:t>ток</a:t>
              </a:r>
              <a:r>
                <a:rPr lang="en-US" dirty="0">
                  <a:solidFill>
                    <a:srgbClr val="000000"/>
                  </a:solidFill>
                  <a:latin typeface="Open Sans"/>
                </a:rPr>
                <a:t>.</a:t>
              </a:r>
            </a:p>
          </p:txBody>
        </p:sp>
      </p:grpSp>
      <p:grpSp>
        <p:nvGrpSpPr>
          <p:cNvPr id="28" name="Group 13">
            <a:extLst>
              <a:ext uri="{FF2B5EF4-FFF2-40B4-BE49-F238E27FC236}">
                <a16:creationId xmlns:a16="http://schemas.microsoft.com/office/drawing/2014/main" id="{0930321A-6148-468D-9157-FE1156D7EEE7}"/>
              </a:ext>
            </a:extLst>
          </p:cNvPr>
          <p:cNvGrpSpPr/>
          <p:nvPr/>
        </p:nvGrpSpPr>
        <p:grpSpPr>
          <a:xfrm>
            <a:off x="17259300" y="7970149"/>
            <a:ext cx="650497" cy="650497"/>
            <a:chOff x="0" y="0"/>
            <a:chExt cx="867330" cy="867330"/>
          </a:xfrm>
        </p:grpSpPr>
        <p:grpSp>
          <p:nvGrpSpPr>
            <p:cNvPr id="29" name="Group 14">
              <a:extLst>
                <a:ext uri="{FF2B5EF4-FFF2-40B4-BE49-F238E27FC236}">
                  <a16:creationId xmlns:a16="http://schemas.microsoft.com/office/drawing/2014/main" id="{E2A60160-E28B-42C7-9D35-031D1E68D218}"/>
                </a:ext>
              </a:extLst>
            </p:cNvPr>
            <p:cNvGrpSpPr/>
            <p:nvPr/>
          </p:nvGrpSpPr>
          <p:grpSpPr>
            <a:xfrm>
              <a:off x="0" y="0"/>
              <a:ext cx="867330" cy="867330"/>
              <a:chOff x="0" y="0"/>
              <a:chExt cx="6350000" cy="6350000"/>
            </a:xfrm>
          </p:grpSpPr>
          <p:sp>
            <p:nvSpPr>
              <p:cNvPr id="31" name="Freeform 15">
                <a:extLst>
                  <a:ext uri="{FF2B5EF4-FFF2-40B4-BE49-F238E27FC236}">
                    <a16:creationId xmlns:a16="http://schemas.microsoft.com/office/drawing/2014/main" id="{452C4CD8-5FAD-45C7-9DE7-50E3CD7B6D02}"/>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5033B"/>
              </a:solidFill>
            </p:spPr>
          </p:sp>
        </p:grpSp>
        <p:sp>
          <p:nvSpPr>
            <p:cNvPr id="30" name="TextBox 16">
              <a:extLst>
                <a:ext uri="{FF2B5EF4-FFF2-40B4-BE49-F238E27FC236}">
                  <a16:creationId xmlns:a16="http://schemas.microsoft.com/office/drawing/2014/main" id="{4D1C6932-2F90-4918-A13D-C2CE036E0112}"/>
                </a:ext>
              </a:extLst>
            </p:cNvPr>
            <p:cNvSpPr txBox="1"/>
            <p:nvPr/>
          </p:nvSpPr>
          <p:spPr>
            <a:xfrm>
              <a:off x="312110" y="183475"/>
              <a:ext cx="243109" cy="462280"/>
            </a:xfrm>
            <a:prstGeom prst="rect">
              <a:avLst/>
            </a:prstGeom>
          </p:spPr>
          <p:txBody>
            <a:bodyPr lIns="0" tIns="0" rIns="0" bIns="0" rtlCol="0" anchor="t">
              <a:spAutoFit/>
            </a:bodyPr>
            <a:lstStyle/>
            <a:p>
              <a:pPr>
                <a:lnSpc>
                  <a:spcPts val="2940"/>
                </a:lnSpc>
              </a:pPr>
              <a:r>
                <a:rPr lang="ru-RU" sz="2100" dirty="0">
                  <a:solidFill>
                    <a:srgbClr val="FFFFFF"/>
                  </a:solidFill>
                  <a:latin typeface="Open Sans Bold"/>
                </a:rPr>
                <a:t>4</a:t>
              </a:r>
              <a:endParaRPr lang="en-US" sz="2100" dirty="0">
                <a:solidFill>
                  <a:srgbClr val="FFFFFF"/>
                </a:solidFill>
                <a:latin typeface="Open Sans Bold"/>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19855" b="26474"/>
          <a:stretch>
            <a:fillRect/>
          </a:stretch>
        </p:blipFill>
        <p:spPr>
          <a:xfrm>
            <a:off x="5482911" y="762000"/>
            <a:ext cx="11776389" cy="854102"/>
          </a:xfrm>
          <a:prstGeom prst="rect">
            <a:avLst/>
          </a:prstGeom>
        </p:spPr>
      </p:pic>
      <p:pic>
        <p:nvPicPr>
          <p:cNvPr id="3" name="Picture 3"/>
          <p:cNvPicPr>
            <a:picLocks noChangeAspect="1"/>
          </p:cNvPicPr>
          <p:nvPr/>
        </p:nvPicPr>
        <p:blipFill>
          <a:blip r:embed="rId3"/>
          <a:srcRect/>
          <a:stretch>
            <a:fillRect/>
          </a:stretch>
        </p:blipFill>
        <p:spPr>
          <a:xfrm>
            <a:off x="15432867" y="8153164"/>
            <a:ext cx="2855133" cy="2133836"/>
          </a:xfrm>
          <a:prstGeom prst="rect">
            <a:avLst/>
          </a:prstGeom>
        </p:spPr>
      </p:pic>
      <p:grpSp>
        <p:nvGrpSpPr>
          <p:cNvPr id="4" name="Group 4"/>
          <p:cNvGrpSpPr/>
          <p:nvPr/>
        </p:nvGrpSpPr>
        <p:grpSpPr>
          <a:xfrm>
            <a:off x="1028700" y="1988105"/>
            <a:ext cx="3521911" cy="3802638"/>
            <a:chOff x="0" y="0"/>
            <a:chExt cx="1771680" cy="1912899"/>
          </a:xfrm>
        </p:grpSpPr>
        <p:sp>
          <p:nvSpPr>
            <p:cNvPr id="5" name="Freeform 5"/>
            <p:cNvSpPr/>
            <p:nvPr/>
          </p:nvSpPr>
          <p:spPr>
            <a:xfrm>
              <a:off x="0" y="0"/>
              <a:ext cx="1771680" cy="1912899"/>
            </a:xfrm>
            <a:custGeom>
              <a:avLst/>
              <a:gdLst/>
              <a:ahLst/>
              <a:cxnLst/>
              <a:rect l="l" t="t" r="r" b="b"/>
              <a:pathLst>
                <a:path w="1771680" h="1912899">
                  <a:moveTo>
                    <a:pt x="1647220" y="1912899"/>
                  </a:moveTo>
                  <a:lnTo>
                    <a:pt x="124460" y="1912899"/>
                  </a:lnTo>
                  <a:cubicBezTo>
                    <a:pt x="55880" y="1912899"/>
                    <a:pt x="0" y="1857019"/>
                    <a:pt x="0" y="1788439"/>
                  </a:cubicBezTo>
                  <a:lnTo>
                    <a:pt x="0" y="124460"/>
                  </a:lnTo>
                  <a:cubicBezTo>
                    <a:pt x="0" y="55880"/>
                    <a:pt x="55880" y="0"/>
                    <a:pt x="124460" y="0"/>
                  </a:cubicBezTo>
                  <a:lnTo>
                    <a:pt x="1647220" y="0"/>
                  </a:lnTo>
                  <a:cubicBezTo>
                    <a:pt x="1715800" y="0"/>
                    <a:pt x="1771680" y="55880"/>
                    <a:pt x="1771680" y="124460"/>
                  </a:cubicBezTo>
                  <a:lnTo>
                    <a:pt x="1771680" y="1788439"/>
                  </a:lnTo>
                  <a:cubicBezTo>
                    <a:pt x="1771680" y="1857019"/>
                    <a:pt x="1715800" y="1912899"/>
                    <a:pt x="1647220" y="1912899"/>
                  </a:cubicBezTo>
                  <a:close/>
                </a:path>
              </a:pathLst>
            </a:custGeom>
            <a:solidFill>
              <a:srgbClr val="F0F8FF"/>
            </a:solidFill>
          </p:spPr>
        </p:sp>
      </p:grpSp>
      <p:sp>
        <p:nvSpPr>
          <p:cNvPr id="6" name="TextBox 6"/>
          <p:cNvSpPr txBox="1"/>
          <p:nvPr/>
        </p:nvSpPr>
        <p:spPr>
          <a:xfrm>
            <a:off x="1028700" y="991883"/>
            <a:ext cx="4454211" cy="356235"/>
          </a:xfrm>
          <a:prstGeom prst="rect">
            <a:avLst/>
          </a:prstGeom>
        </p:spPr>
        <p:txBody>
          <a:bodyPr lIns="0" tIns="0" rIns="0" bIns="0" rtlCol="0" anchor="t">
            <a:spAutoFit/>
          </a:bodyPr>
          <a:lstStyle/>
          <a:p>
            <a:pPr>
              <a:lnSpc>
                <a:spcPts val="2940"/>
              </a:lnSpc>
            </a:pPr>
            <a:r>
              <a:rPr lang="en-US" sz="2100">
                <a:solidFill>
                  <a:srgbClr val="F5033B"/>
                </a:solidFill>
                <a:latin typeface="Open Sans Bold"/>
              </a:rPr>
              <a:t>Краткая характеристика</a:t>
            </a:r>
          </a:p>
        </p:txBody>
      </p:sp>
      <p:sp>
        <p:nvSpPr>
          <p:cNvPr id="7" name="TextBox 7"/>
          <p:cNvSpPr txBox="1"/>
          <p:nvPr/>
        </p:nvSpPr>
        <p:spPr>
          <a:xfrm>
            <a:off x="1268207" y="2513696"/>
            <a:ext cx="3042895" cy="2751455"/>
          </a:xfrm>
          <a:prstGeom prst="rect">
            <a:avLst/>
          </a:prstGeom>
        </p:spPr>
        <p:txBody>
          <a:bodyPr lIns="0" tIns="0" rIns="0" bIns="0" rtlCol="0" anchor="t">
            <a:spAutoFit/>
          </a:bodyPr>
          <a:lstStyle/>
          <a:p>
            <a:pPr>
              <a:lnSpc>
                <a:spcPts val="3919"/>
              </a:lnSpc>
              <a:spcBef>
                <a:spcPct val="0"/>
              </a:spcBef>
            </a:pPr>
            <a:r>
              <a:rPr lang="en-US" sz="2800" dirty="0">
                <a:solidFill>
                  <a:srgbClr val="000000"/>
                </a:solidFill>
                <a:latin typeface="Open Sans Bold"/>
              </a:rPr>
              <a:t>TEENSY 3.2 </a:t>
            </a:r>
          </a:p>
          <a:p>
            <a:pPr>
              <a:lnSpc>
                <a:spcPts val="2940"/>
              </a:lnSpc>
              <a:spcBef>
                <a:spcPct val="0"/>
              </a:spcBef>
            </a:pPr>
            <a:endParaRPr lang="en-US" sz="2800" dirty="0">
              <a:solidFill>
                <a:srgbClr val="000000"/>
              </a:solidFill>
              <a:latin typeface="Open Sans Bold"/>
            </a:endParaRPr>
          </a:p>
          <a:p>
            <a:pPr>
              <a:lnSpc>
                <a:spcPts val="2520"/>
              </a:lnSpc>
              <a:spcBef>
                <a:spcPct val="0"/>
              </a:spcBef>
            </a:pPr>
            <a:r>
              <a:rPr lang="en-US" sz="1800" dirty="0">
                <a:solidFill>
                  <a:srgbClr val="000000"/>
                </a:solidFill>
                <a:latin typeface="Open Sans"/>
              </a:rPr>
              <a:t>- </a:t>
            </a:r>
            <a:r>
              <a:rPr lang="en-US" sz="1800" dirty="0" err="1">
                <a:solidFill>
                  <a:srgbClr val="000000"/>
                </a:solidFill>
                <a:latin typeface="Open Sans"/>
              </a:rPr>
              <a:t>компактная</a:t>
            </a:r>
            <a:r>
              <a:rPr lang="en-US" sz="1800" dirty="0">
                <a:solidFill>
                  <a:srgbClr val="000000"/>
                </a:solidFill>
                <a:latin typeface="Open Sans"/>
              </a:rPr>
              <a:t> </a:t>
            </a:r>
            <a:r>
              <a:rPr lang="en-US" sz="1800" dirty="0" err="1">
                <a:solidFill>
                  <a:srgbClr val="000000"/>
                </a:solidFill>
                <a:latin typeface="Open Sans"/>
              </a:rPr>
              <a:t>платформа</a:t>
            </a:r>
            <a:r>
              <a:rPr lang="en-US" sz="1800" dirty="0">
                <a:solidFill>
                  <a:srgbClr val="000000"/>
                </a:solidFill>
                <a:latin typeface="Open Sans"/>
              </a:rPr>
              <a:t> </a:t>
            </a:r>
            <a:r>
              <a:rPr lang="en-US" sz="1800" dirty="0" err="1">
                <a:solidFill>
                  <a:srgbClr val="000000"/>
                </a:solidFill>
                <a:latin typeface="Open Sans"/>
              </a:rPr>
              <a:t>для</a:t>
            </a:r>
            <a:r>
              <a:rPr lang="en-US" sz="1800" dirty="0">
                <a:solidFill>
                  <a:srgbClr val="000000"/>
                </a:solidFill>
                <a:latin typeface="Open Sans"/>
              </a:rPr>
              <a:t> </a:t>
            </a:r>
            <a:r>
              <a:rPr lang="en-US" sz="1800" dirty="0" err="1">
                <a:solidFill>
                  <a:srgbClr val="000000"/>
                </a:solidFill>
                <a:latin typeface="Open Sans"/>
              </a:rPr>
              <a:t>разработки</a:t>
            </a:r>
            <a:r>
              <a:rPr lang="en-US" sz="1800" dirty="0">
                <a:solidFill>
                  <a:srgbClr val="000000"/>
                </a:solidFill>
                <a:latin typeface="Open Sans"/>
              </a:rPr>
              <a:t> </a:t>
            </a:r>
            <a:r>
              <a:rPr lang="en-US" sz="1800" dirty="0" err="1">
                <a:solidFill>
                  <a:srgbClr val="000000"/>
                </a:solidFill>
                <a:latin typeface="Open Sans"/>
              </a:rPr>
              <a:t>на</a:t>
            </a:r>
            <a:r>
              <a:rPr lang="en-US" sz="1800" dirty="0">
                <a:solidFill>
                  <a:srgbClr val="000000"/>
                </a:solidFill>
                <a:latin typeface="Open Sans"/>
              </a:rPr>
              <a:t> </a:t>
            </a:r>
            <a:r>
              <a:rPr lang="en-US" sz="1800" dirty="0" err="1">
                <a:solidFill>
                  <a:srgbClr val="000000"/>
                </a:solidFill>
                <a:latin typeface="Open Sans"/>
              </a:rPr>
              <a:t>базе</a:t>
            </a:r>
            <a:r>
              <a:rPr lang="en-US" sz="1800" dirty="0">
                <a:solidFill>
                  <a:srgbClr val="000000"/>
                </a:solidFill>
                <a:latin typeface="Open Sans"/>
              </a:rPr>
              <a:t> </a:t>
            </a:r>
            <a:r>
              <a:rPr lang="en-US" sz="1800" dirty="0" err="1">
                <a:solidFill>
                  <a:srgbClr val="000000"/>
                </a:solidFill>
                <a:latin typeface="Open Sans"/>
              </a:rPr>
              <a:t>микроконтроллера</a:t>
            </a:r>
            <a:r>
              <a:rPr lang="en-US" sz="1800" dirty="0">
                <a:solidFill>
                  <a:srgbClr val="000000"/>
                </a:solidFill>
                <a:latin typeface="Open Sans"/>
              </a:rPr>
              <a:t> NXP MK20DX256VLH7 с </a:t>
            </a:r>
            <a:r>
              <a:rPr lang="en-US" sz="1800" dirty="0" err="1">
                <a:solidFill>
                  <a:srgbClr val="000000"/>
                </a:solidFill>
                <a:latin typeface="Open Sans"/>
              </a:rPr>
              <a:t>вычислительным</a:t>
            </a:r>
            <a:r>
              <a:rPr lang="en-US" sz="1800" dirty="0">
                <a:solidFill>
                  <a:srgbClr val="000000"/>
                </a:solidFill>
                <a:latin typeface="Open Sans"/>
              </a:rPr>
              <a:t> </a:t>
            </a:r>
            <a:r>
              <a:rPr lang="en-US" sz="1800" dirty="0" err="1">
                <a:solidFill>
                  <a:srgbClr val="000000"/>
                </a:solidFill>
                <a:latin typeface="Open Sans"/>
              </a:rPr>
              <a:t>ядром</a:t>
            </a:r>
            <a:r>
              <a:rPr lang="en-US" sz="1800" dirty="0">
                <a:solidFill>
                  <a:srgbClr val="000000"/>
                </a:solidFill>
                <a:latin typeface="Open Sans"/>
              </a:rPr>
              <a:t> ARM Cortex® M4</a:t>
            </a:r>
          </a:p>
        </p:txBody>
      </p:sp>
      <p:grpSp>
        <p:nvGrpSpPr>
          <p:cNvPr id="8" name="Group 8"/>
          <p:cNvGrpSpPr/>
          <p:nvPr/>
        </p:nvGrpSpPr>
        <p:grpSpPr>
          <a:xfrm>
            <a:off x="1028700" y="6087388"/>
            <a:ext cx="3521911" cy="3132694"/>
            <a:chOff x="0" y="0"/>
            <a:chExt cx="1771680" cy="1575887"/>
          </a:xfrm>
        </p:grpSpPr>
        <p:sp>
          <p:nvSpPr>
            <p:cNvPr id="9" name="Freeform 9"/>
            <p:cNvSpPr/>
            <p:nvPr/>
          </p:nvSpPr>
          <p:spPr>
            <a:xfrm>
              <a:off x="0" y="0"/>
              <a:ext cx="1771680" cy="1575887"/>
            </a:xfrm>
            <a:custGeom>
              <a:avLst/>
              <a:gdLst/>
              <a:ahLst/>
              <a:cxnLst/>
              <a:rect l="l" t="t" r="r" b="b"/>
              <a:pathLst>
                <a:path w="1771680" h="1575887">
                  <a:moveTo>
                    <a:pt x="1647220" y="1575887"/>
                  </a:moveTo>
                  <a:lnTo>
                    <a:pt x="124460" y="1575887"/>
                  </a:lnTo>
                  <a:cubicBezTo>
                    <a:pt x="55880" y="1575887"/>
                    <a:pt x="0" y="1520007"/>
                    <a:pt x="0" y="1451427"/>
                  </a:cubicBezTo>
                  <a:lnTo>
                    <a:pt x="0" y="124460"/>
                  </a:lnTo>
                  <a:cubicBezTo>
                    <a:pt x="0" y="55880"/>
                    <a:pt x="55880" y="0"/>
                    <a:pt x="124460" y="0"/>
                  </a:cubicBezTo>
                  <a:lnTo>
                    <a:pt x="1647220" y="0"/>
                  </a:lnTo>
                  <a:cubicBezTo>
                    <a:pt x="1715800" y="0"/>
                    <a:pt x="1771680" y="55880"/>
                    <a:pt x="1771680" y="124460"/>
                  </a:cubicBezTo>
                  <a:lnTo>
                    <a:pt x="1771680" y="1451427"/>
                  </a:lnTo>
                  <a:cubicBezTo>
                    <a:pt x="1771680" y="1520007"/>
                    <a:pt x="1715800" y="1575887"/>
                    <a:pt x="1647220" y="1575887"/>
                  </a:cubicBezTo>
                  <a:close/>
                </a:path>
              </a:pathLst>
            </a:custGeom>
            <a:solidFill>
              <a:srgbClr val="FEF4F7"/>
            </a:solidFill>
          </p:spPr>
        </p:sp>
      </p:grpSp>
      <p:sp>
        <p:nvSpPr>
          <p:cNvPr id="10" name="TextBox 10"/>
          <p:cNvSpPr txBox="1"/>
          <p:nvPr/>
        </p:nvSpPr>
        <p:spPr>
          <a:xfrm>
            <a:off x="1448820" y="6527880"/>
            <a:ext cx="2681670" cy="2213610"/>
          </a:xfrm>
          <a:prstGeom prst="rect">
            <a:avLst/>
          </a:prstGeom>
        </p:spPr>
        <p:txBody>
          <a:bodyPr lIns="0" tIns="0" rIns="0" bIns="0" rtlCol="0" anchor="t">
            <a:spAutoFit/>
          </a:bodyPr>
          <a:lstStyle/>
          <a:p>
            <a:pPr>
              <a:lnSpc>
                <a:spcPts val="2940"/>
              </a:lnSpc>
            </a:pPr>
            <a:r>
              <a:rPr lang="en-US" sz="2100">
                <a:solidFill>
                  <a:srgbClr val="000000"/>
                </a:solidFill>
                <a:latin typeface="Open Sans"/>
              </a:rPr>
              <a:t>12-БИТНЫЙ ВЫХОД НАПРЯЖЕНИЯ С ЧЕТЫРЬМЯ ДОСТУПНЫМИ ДИАПАЗОНАМИ: </a:t>
            </a:r>
          </a:p>
          <a:p>
            <a:pPr>
              <a:lnSpc>
                <a:spcPts val="2940"/>
              </a:lnSpc>
              <a:spcBef>
                <a:spcPct val="0"/>
              </a:spcBef>
            </a:pPr>
            <a:r>
              <a:rPr lang="en-US" sz="2100">
                <a:solidFill>
                  <a:srgbClr val="000000"/>
                </a:solidFill>
                <a:ea typeface="Open Sans Bold"/>
              </a:rPr>
              <a:t>±1, 2, 5, 10В</a:t>
            </a:r>
          </a:p>
        </p:txBody>
      </p:sp>
      <p:grpSp>
        <p:nvGrpSpPr>
          <p:cNvPr id="11" name="Group 11"/>
          <p:cNvGrpSpPr/>
          <p:nvPr/>
        </p:nvGrpSpPr>
        <p:grpSpPr>
          <a:xfrm>
            <a:off x="5125533" y="6662145"/>
            <a:ext cx="5485090" cy="2557937"/>
            <a:chOff x="0" y="0"/>
            <a:chExt cx="2759248" cy="1286758"/>
          </a:xfrm>
        </p:grpSpPr>
        <p:sp>
          <p:nvSpPr>
            <p:cNvPr id="12" name="Freeform 12"/>
            <p:cNvSpPr/>
            <p:nvPr/>
          </p:nvSpPr>
          <p:spPr>
            <a:xfrm>
              <a:off x="0" y="0"/>
              <a:ext cx="2759248" cy="1286758"/>
            </a:xfrm>
            <a:custGeom>
              <a:avLst/>
              <a:gdLst/>
              <a:ahLst/>
              <a:cxnLst/>
              <a:rect l="l" t="t" r="r" b="b"/>
              <a:pathLst>
                <a:path w="2759248" h="1286758">
                  <a:moveTo>
                    <a:pt x="2634788" y="1286758"/>
                  </a:moveTo>
                  <a:lnTo>
                    <a:pt x="124460" y="1286758"/>
                  </a:lnTo>
                  <a:cubicBezTo>
                    <a:pt x="55880" y="1286758"/>
                    <a:pt x="0" y="1230878"/>
                    <a:pt x="0" y="1162298"/>
                  </a:cubicBezTo>
                  <a:lnTo>
                    <a:pt x="0" y="124460"/>
                  </a:lnTo>
                  <a:cubicBezTo>
                    <a:pt x="0" y="55880"/>
                    <a:pt x="55880" y="0"/>
                    <a:pt x="124460" y="0"/>
                  </a:cubicBezTo>
                  <a:lnTo>
                    <a:pt x="2634788" y="0"/>
                  </a:lnTo>
                  <a:cubicBezTo>
                    <a:pt x="2703368" y="0"/>
                    <a:pt x="2759248" y="55880"/>
                    <a:pt x="2759248" y="124460"/>
                  </a:cubicBezTo>
                  <a:lnTo>
                    <a:pt x="2759248" y="1162298"/>
                  </a:lnTo>
                  <a:cubicBezTo>
                    <a:pt x="2759248" y="1230878"/>
                    <a:pt x="2703368" y="1286758"/>
                    <a:pt x="2634788" y="1286758"/>
                  </a:cubicBezTo>
                  <a:close/>
                </a:path>
              </a:pathLst>
            </a:custGeom>
            <a:solidFill>
              <a:srgbClr val="F0F8FF"/>
            </a:solidFill>
          </p:spPr>
        </p:sp>
      </p:grpSp>
      <p:sp>
        <p:nvSpPr>
          <p:cNvPr id="13" name="TextBox 13"/>
          <p:cNvSpPr txBox="1"/>
          <p:nvPr/>
        </p:nvSpPr>
        <p:spPr>
          <a:xfrm>
            <a:off x="5591551" y="7095294"/>
            <a:ext cx="4553053" cy="1653540"/>
          </a:xfrm>
          <a:prstGeom prst="rect">
            <a:avLst/>
          </a:prstGeom>
        </p:spPr>
        <p:txBody>
          <a:bodyPr lIns="0" tIns="0" rIns="0" bIns="0" rtlCol="0" anchor="t">
            <a:spAutoFit/>
          </a:bodyPr>
          <a:lstStyle/>
          <a:p>
            <a:pPr>
              <a:lnSpc>
                <a:spcPts val="3359"/>
              </a:lnSpc>
            </a:pPr>
            <a:r>
              <a:rPr lang="en-US" sz="2399">
                <a:solidFill>
                  <a:srgbClr val="000000"/>
                </a:solidFill>
                <a:latin typeface="Open Sans"/>
              </a:rPr>
              <a:t>16-БИТНОЕ ИЗМЕРЕНИЕ ТОКА С ЧЕТЫРЬМЯ ДОСТУПНЫМИ ДИАПАЗОНАМИ:</a:t>
            </a:r>
          </a:p>
          <a:p>
            <a:pPr>
              <a:lnSpc>
                <a:spcPts val="3359"/>
              </a:lnSpc>
              <a:spcBef>
                <a:spcPct val="0"/>
              </a:spcBef>
            </a:pPr>
            <a:r>
              <a:rPr lang="en-US" sz="2399">
                <a:solidFill>
                  <a:srgbClr val="000000"/>
                </a:solidFill>
                <a:latin typeface="Open Sans"/>
              </a:rPr>
              <a:t> </a:t>
            </a:r>
            <a:r>
              <a:rPr lang="en-US" sz="2399">
                <a:solidFill>
                  <a:srgbClr val="000000"/>
                </a:solidFill>
                <a:ea typeface="Open Sans Bold"/>
              </a:rPr>
              <a:t>±1, 10, 100, 1000UА</a:t>
            </a:r>
          </a:p>
        </p:txBody>
      </p:sp>
      <p:grpSp>
        <p:nvGrpSpPr>
          <p:cNvPr id="14" name="Group 14"/>
          <p:cNvGrpSpPr/>
          <p:nvPr/>
        </p:nvGrpSpPr>
        <p:grpSpPr>
          <a:xfrm>
            <a:off x="5125533" y="4169292"/>
            <a:ext cx="5485090" cy="1918096"/>
            <a:chOff x="0" y="0"/>
            <a:chExt cx="2759248" cy="964889"/>
          </a:xfrm>
        </p:grpSpPr>
        <p:sp>
          <p:nvSpPr>
            <p:cNvPr id="15" name="Freeform 15"/>
            <p:cNvSpPr/>
            <p:nvPr/>
          </p:nvSpPr>
          <p:spPr>
            <a:xfrm>
              <a:off x="0" y="0"/>
              <a:ext cx="2759248" cy="964889"/>
            </a:xfrm>
            <a:custGeom>
              <a:avLst/>
              <a:gdLst/>
              <a:ahLst/>
              <a:cxnLst/>
              <a:rect l="l" t="t" r="r" b="b"/>
              <a:pathLst>
                <a:path w="2759248" h="964889">
                  <a:moveTo>
                    <a:pt x="2634788" y="964889"/>
                  </a:moveTo>
                  <a:lnTo>
                    <a:pt x="124460" y="964889"/>
                  </a:lnTo>
                  <a:cubicBezTo>
                    <a:pt x="55880" y="964889"/>
                    <a:pt x="0" y="909009"/>
                    <a:pt x="0" y="840429"/>
                  </a:cubicBezTo>
                  <a:lnTo>
                    <a:pt x="0" y="124460"/>
                  </a:lnTo>
                  <a:cubicBezTo>
                    <a:pt x="0" y="55880"/>
                    <a:pt x="55880" y="0"/>
                    <a:pt x="124460" y="0"/>
                  </a:cubicBezTo>
                  <a:lnTo>
                    <a:pt x="2634788" y="0"/>
                  </a:lnTo>
                  <a:cubicBezTo>
                    <a:pt x="2703368" y="0"/>
                    <a:pt x="2759248" y="55880"/>
                    <a:pt x="2759248" y="124460"/>
                  </a:cubicBezTo>
                  <a:lnTo>
                    <a:pt x="2759248" y="840429"/>
                  </a:lnTo>
                  <a:cubicBezTo>
                    <a:pt x="2759248" y="909009"/>
                    <a:pt x="2703368" y="964889"/>
                    <a:pt x="2634788" y="964889"/>
                  </a:cubicBezTo>
                  <a:close/>
                </a:path>
              </a:pathLst>
            </a:custGeom>
            <a:solidFill>
              <a:srgbClr val="FEF4F7"/>
            </a:solidFill>
          </p:spPr>
        </p:sp>
      </p:grpSp>
      <p:sp>
        <p:nvSpPr>
          <p:cNvPr id="16" name="TextBox 16"/>
          <p:cNvSpPr txBox="1"/>
          <p:nvPr/>
        </p:nvSpPr>
        <p:spPr>
          <a:xfrm>
            <a:off x="5578922" y="4559697"/>
            <a:ext cx="4578311" cy="1099185"/>
          </a:xfrm>
          <a:prstGeom prst="rect">
            <a:avLst/>
          </a:prstGeom>
        </p:spPr>
        <p:txBody>
          <a:bodyPr lIns="0" tIns="0" rIns="0" bIns="0" rtlCol="0" anchor="t">
            <a:spAutoFit/>
          </a:bodyPr>
          <a:lstStyle/>
          <a:p>
            <a:pPr>
              <a:lnSpc>
                <a:spcPts val="2940"/>
              </a:lnSpc>
            </a:pPr>
            <a:r>
              <a:rPr lang="en-US" sz="2100" dirty="0">
                <a:solidFill>
                  <a:srgbClr val="000000"/>
                </a:solidFill>
                <a:latin typeface="Open Sans"/>
              </a:rPr>
              <a:t>УПРАВЛЕНИЕ ОСУЩЕСТВЛЯЕТСЯ</a:t>
            </a:r>
          </a:p>
          <a:p>
            <a:pPr>
              <a:lnSpc>
                <a:spcPts val="2940"/>
              </a:lnSpc>
            </a:pPr>
            <a:r>
              <a:rPr lang="en-US" sz="2100" dirty="0">
                <a:solidFill>
                  <a:srgbClr val="000000"/>
                </a:solidFill>
                <a:latin typeface="Open Sans"/>
              </a:rPr>
              <a:t>ЧЕРЕЗ USB С ПОМОЩЬЮ</a:t>
            </a:r>
          </a:p>
          <a:p>
            <a:pPr>
              <a:lnSpc>
                <a:spcPts val="2940"/>
              </a:lnSpc>
              <a:spcBef>
                <a:spcPct val="0"/>
              </a:spcBef>
            </a:pPr>
            <a:r>
              <a:rPr lang="en-US" sz="2100" dirty="0">
                <a:solidFill>
                  <a:srgbClr val="000000"/>
                </a:solidFill>
                <a:latin typeface="Open Sans"/>
              </a:rPr>
              <a:t>ПРОСТЫХ СООБЩЕНИЙ JSON</a:t>
            </a:r>
          </a:p>
        </p:txBody>
      </p:sp>
      <p:grpSp>
        <p:nvGrpSpPr>
          <p:cNvPr id="17" name="Group 17"/>
          <p:cNvGrpSpPr/>
          <p:nvPr/>
        </p:nvGrpSpPr>
        <p:grpSpPr>
          <a:xfrm>
            <a:off x="5125533" y="1997569"/>
            <a:ext cx="5485090" cy="1595502"/>
            <a:chOff x="0" y="0"/>
            <a:chExt cx="2759248" cy="802610"/>
          </a:xfrm>
        </p:grpSpPr>
        <p:sp>
          <p:nvSpPr>
            <p:cNvPr id="18" name="Freeform 18"/>
            <p:cNvSpPr/>
            <p:nvPr/>
          </p:nvSpPr>
          <p:spPr>
            <a:xfrm>
              <a:off x="0" y="0"/>
              <a:ext cx="2759248" cy="802610"/>
            </a:xfrm>
            <a:custGeom>
              <a:avLst/>
              <a:gdLst/>
              <a:ahLst/>
              <a:cxnLst/>
              <a:rect l="l" t="t" r="r" b="b"/>
              <a:pathLst>
                <a:path w="2759248" h="802610">
                  <a:moveTo>
                    <a:pt x="2634788" y="802610"/>
                  </a:moveTo>
                  <a:lnTo>
                    <a:pt x="124460" y="802610"/>
                  </a:lnTo>
                  <a:cubicBezTo>
                    <a:pt x="55880" y="802610"/>
                    <a:pt x="0" y="746730"/>
                    <a:pt x="0" y="678150"/>
                  </a:cubicBezTo>
                  <a:lnTo>
                    <a:pt x="0" y="124460"/>
                  </a:lnTo>
                  <a:cubicBezTo>
                    <a:pt x="0" y="55880"/>
                    <a:pt x="55880" y="0"/>
                    <a:pt x="124460" y="0"/>
                  </a:cubicBezTo>
                  <a:lnTo>
                    <a:pt x="2634788" y="0"/>
                  </a:lnTo>
                  <a:cubicBezTo>
                    <a:pt x="2703368" y="0"/>
                    <a:pt x="2759248" y="55880"/>
                    <a:pt x="2759248" y="124460"/>
                  </a:cubicBezTo>
                  <a:lnTo>
                    <a:pt x="2759248" y="678150"/>
                  </a:lnTo>
                  <a:cubicBezTo>
                    <a:pt x="2759248" y="746730"/>
                    <a:pt x="2703368" y="802610"/>
                    <a:pt x="2634788" y="802610"/>
                  </a:cubicBezTo>
                  <a:close/>
                </a:path>
              </a:pathLst>
            </a:custGeom>
            <a:solidFill>
              <a:srgbClr val="FEF4F7"/>
            </a:solidFill>
          </p:spPr>
        </p:sp>
      </p:grpSp>
      <p:sp>
        <p:nvSpPr>
          <p:cNvPr id="19" name="TextBox 19"/>
          <p:cNvSpPr txBox="1"/>
          <p:nvPr/>
        </p:nvSpPr>
        <p:spPr>
          <a:xfrm>
            <a:off x="5591552" y="2249209"/>
            <a:ext cx="4553053" cy="1092222"/>
          </a:xfrm>
          <a:prstGeom prst="rect">
            <a:avLst/>
          </a:prstGeom>
        </p:spPr>
        <p:txBody>
          <a:bodyPr wrap="square" lIns="0" tIns="0" rIns="0" bIns="0" rtlCol="0" anchor="t">
            <a:spAutoFit/>
          </a:bodyPr>
          <a:lstStyle/>
          <a:p>
            <a:pPr>
              <a:lnSpc>
                <a:spcPts val="2940"/>
              </a:lnSpc>
              <a:spcBef>
                <a:spcPct val="0"/>
              </a:spcBef>
            </a:pPr>
            <a:r>
              <a:rPr lang="en-US" sz="2100" dirty="0">
                <a:solidFill>
                  <a:srgbClr val="000000"/>
                </a:solidFill>
                <a:latin typeface="Open Sans"/>
              </a:rPr>
              <a:t>МОЖЕТ БЫТЬ ЗАПРОГРАММИРОВАН ЧЕРЕЗ USB С ПОМОЩЬЮ ARDUINO IDE</a:t>
            </a:r>
          </a:p>
        </p:txBody>
      </p:sp>
      <p:grpSp>
        <p:nvGrpSpPr>
          <p:cNvPr id="20" name="Group 20"/>
          <p:cNvGrpSpPr/>
          <p:nvPr/>
        </p:nvGrpSpPr>
        <p:grpSpPr>
          <a:xfrm>
            <a:off x="11181296" y="1997569"/>
            <a:ext cx="5679138" cy="6024102"/>
            <a:chOff x="0" y="0"/>
            <a:chExt cx="2856863" cy="3030396"/>
          </a:xfrm>
        </p:grpSpPr>
        <p:sp>
          <p:nvSpPr>
            <p:cNvPr id="21" name="Freeform 21"/>
            <p:cNvSpPr/>
            <p:nvPr/>
          </p:nvSpPr>
          <p:spPr>
            <a:xfrm>
              <a:off x="0" y="0"/>
              <a:ext cx="2856863" cy="3030396"/>
            </a:xfrm>
            <a:custGeom>
              <a:avLst/>
              <a:gdLst/>
              <a:ahLst/>
              <a:cxnLst/>
              <a:rect l="l" t="t" r="r" b="b"/>
              <a:pathLst>
                <a:path w="2856863" h="3030396">
                  <a:moveTo>
                    <a:pt x="2732403" y="3030396"/>
                  </a:moveTo>
                  <a:lnTo>
                    <a:pt x="124460" y="3030396"/>
                  </a:lnTo>
                  <a:cubicBezTo>
                    <a:pt x="55880" y="3030396"/>
                    <a:pt x="0" y="2974516"/>
                    <a:pt x="0" y="2905936"/>
                  </a:cubicBezTo>
                  <a:lnTo>
                    <a:pt x="0" y="124460"/>
                  </a:lnTo>
                  <a:cubicBezTo>
                    <a:pt x="0" y="55880"/>
                    <a:pt x="55880" y="0"/>
                    <a:pt x="124460" y="0"/>
                  </a:cubicBezTo>
                  <a:lnTo>
                    <a:pt x="2732403" y="0"/>
                  </a:lnTo>
                  <a:cubicBezTo>
                    <a:pt x="2800983" y="0"/>
                    <a:pt x="2856863" y="55880"/>
                    <a:pt x="2856863" y="124460"/>
                  </a:cubicBezTo>
                  <a:lnTo>
                    <a:pt x="2856863" y="2905936"/>
                  </a:lnTo>
                  <a:cubicBezTo>
                    <a:pt x="2856863" y="2974516"/>
                    <a:pt x="2800983" y="3030396"/>
                    <a:pt x="2732403" y="3030396"/>
                  </a:cubicBezTo>
                  <a:close/>
                </a:path>
              </a:pathLst>
            </a:custGeom>
            <a:solidFill>
              <a:srgbClr val="F0F8FF"/>
            </a:solidFill>
          </p:spPr>
        </p:sp>
      </p:grpSp>
      <p:sp>
        <p:nvSpPr>
          <p:cNvPr id="22" name="TextBox 22"/>
          <p:cNvSpPr txBox="1"/>
          <p:nvPr/>
        </p:nvSpPr>
        <p:spPr>
          <a:xfrm>
            <a:off x="11643454" y="2397865"/>
            <a:ext cx="4754821" cy="5185410"/>
          </a:xfrm>
          <a:prstGeom prst="rect">
            <a:avLst/>
          </a:prstGeom>
        </p:spPr>
        <p:txBody>
          <a:bodyPr lIns="0" tIns="0" rIns="0" bIns="0" rtlCol="0" anchor="t">
            <a:spAutoFit/>
          </a:bodyPr>
          <a:lstStyle/>
          <a:p>
            <a:pPr>
              <a:lnSpc>
                <a:spcPts val="2940"/>
              </a:lnSpc>
              <a:spcBef>
                <a:spcPct val="0"/>
              </a:spcBef>
            </a:pPr>
            <a:r>
              <a:rPr lang="en-US" sz="2100" dirty="0">
                <a:solidFill>
                  <a:srgbClr val="000000"/>
                </a:solidFill>
                <a:latin typeface="Open Sans Bold"/>
              </a:rPr>
              <a:t>ПРОШИВКА ПОДДЕРЖИВАЕТ МНОГИЕ СТАНДАРТНЫЕ ВОЛЬТАМПЕРОМЕТРИЧЕСКИЕ МЕТОДЫ, ВКЛЮЧАЯ: </a:t>
            </a:r>
          </a:p>
          <a:p>
            <a:pPr>
              <a:lnSpc>
                <a:spcPts val="2940"/>
              </a:lnSpc>
              <a:spcBef>
                <a:spcPct val="0"/>
              </a:spcBef>
            </a:pPr>
            <a:endParaRPr lang="en-US" sz="2100" dirty="0">
              <a:solidFill>
                <a:srgbClr val="000000"/>
              </a:solidFill>
              <a:latin typeface="Open Sans Bold"/>
            </a:endParaRPr>
          </a:p>
          <a:p>
            <a:pPr marL="453390" lvl="1" indent="-226695">
              <a:lnSpc>
                <a:spcPts val="2939"/>
              </a:lnSpc>
              <a:spcBef>
                <a:spcPct val="0"/>
              </a:spcBef>
              <a:buFont typeface="Arial"/>
              <a:buChar char="•"/>
            </a:pPr>
            <a:r>
              <a:rPr lang="en-US" sz="2099" dirty="0" err="1">
                <a:solidFill>
                  <a:srgbClr val="000000"/>
                </a:solidFill>
                <a:latin typeface="Open Sans"/>
              </a:rPr>
              <a:t>постоянное</a:t>
            </a:r>
            <a:r>
              <a:rPr lang="en-US" sz="2099" dirty="0">
                <a:solidFill>
                  <a:srgbClr val="000000"/>
                </a:solidFill>
                <a:latin typeface="Open Sans"/>
              </a:rPr>
              <a:t> </a:t>
            </a:r>
            <a:r>
              <a:rPr lang="en-US" sz="2099" dirty="0" err="1">
                <a:solidFill>
                  <a:srgbClr val="000000"/>
                </a:solidFill>
                <a:latin typeface="Open Sans"/>
              </a:rPr>
              <a:t>напряжение</a:t>
            </a:r>
            <a:r>
              <a:rPr lang="en-US" sz="2099" dirty="0">
                <a:solidFill>
                  <a:srgbClr val="000000"/>
                </a:solidFill>
                <a:latin typeface="Open Sans"/>
              </a:rPr>
              <a:t>;</a:t>
            </a:r>
          </a:p>
          <a:p>
            <a:pPr marL="453390" lvl="1" indent="-226695">
              <a:lnSpc>
                <a:spcPts val="2939"/>
              </a:lnSpc>
              <a:spcBef>
                <a:spcPct val="0"/>
              </a:spcBef>
              <a:buFont typeface="Arial"/>
              <a:buChar char="•"/>
            </a:pPr>
            <a:r>
              <a:rPr lang="en-US" sz="2099" dirty="0" err="1">
                <a:solidFill>
                  <a:srgbClr val="000000"/>
                </a:solidFill>
                <a:latin typeface="Open Sans"/>
              </a:rPr>
              <a:t>циклическая</a:t>
            </a:r>
            <a:r>
              <a:rPr lang="en-US" sz="2099" dirty="0">
                <a:solidFill>
                  <a:srgbClr val="000000"/>
                </a:solidFill>
                <a:latin typeface="Open Sans"/>
              </a:rPr>
              <a:t> </a:t>
            </a:r>
            <a:r>
              <a:rPr lang="en-US" sz="2099" dirty="0" err="1">
                <a:solidFill>
                  <a:srgbClr val="000000"/>
                </a:solidFill>
                <a:latin typeface="Open Sans"/>
              </a:rPr>
              <a:t>вольтамперометрия</a:t>
            </a:r>
            <a:r>
              <a:rPr lang="en-US" sz="2099" dirty="0">
                <a:solidFill>
                  <a:srgbClr val="000000"/>
                </a:solidFill>
                <a:latin typeface="Open Sans"/>
              </a:rPr>
              <a:t>;</a:t>
            </a:r>
          </a:p>
          <a:p>
            <a:pPr marL="453390" lvl="1" indent="-226695">
              <a:lnSpc>
                <a:spcPts val="2939"/>
              </a:lnSpc>
              <a:spcBef>
                <a:spcPct val="0"/>
              </a:spcBef>
              <a:buFont typeface="Arial"/>
              <a:buChar char="•"/>
            </a:pPr>
            <a:r>
              <a:rPr lang="en-US" sz="2099" dirty="0" err="1">
                <a:solidFill>
                  <a:srgbClr val="000000"/>
                </a:solidFill>
                <a:latin typeface="Open Sans"/>
              </a:rPr>
              <a:t>синусоидальная</a:t>
            </a:r>
            <a:r>
              <a:rPr lang="en-US" sz="2099" dirty="0">
                <a:solidFill>
                  <a:srgbClr val="000000"/>
                </a:solidFill>
                <a:latin typeface="Open Sans"/>
              </a:rPr>
              <a:t> </a:t>
            </a:r>
            <a:r>
              <a:rPr lang="en-US" sz="2099" dirty="0" err="1">
                <a:solidFill>
                  <a:srgbClr val="000000"/>
                </a:solidFill>
                <a:latin typeface="Open Sans"/>
              </a:rPr>
              <a:t>вольтамперометрия</a:t>
            </a:r>
            <a:r>
              <a:rPr lang="en-US" sz="2099" dirty="0">
                <a:solidFill>
                  <a:srgbClr val="000000"/>
                </a:solidFill>
                <a:latin typeface="Open Sans"/>
              </a:rPr>
              <a:t>;</a:t>
            </a:r>
          </a:p>
          <a:p>
            <a:pPr marL="453390" lvl="1" indent="-226695">
              <a:lnSpc>
                <a:spcPts val="2939"/>
              </a:lnSpc>
              <a:spcBef>
                <a:spcPct val="0"/>
              </a:spcBef>
              <a:buFont typeface="Arial"/>
              <a:buChar char="•"/>
            </a:pPr>
            <a:r>
              <a:rPr lang="en-US" sz="2099" dirty="0" err="1">
                <a:solidFill>
                  <a:srgbClr val="000000"/>
                </a:solidFill>
                <a:latin typeface="Open Sans"/>
              </a:rPr>
              <a:t>вольтамперометрия</a:t>
            </a:r>
            <a:r>
              <a:rPr lang="en-US" sz="2099" dirty="0">
                <a:solidFill>
                  <a:srgbClr val="000000"/>
                </a:solidFill>
                <a:latin typeface="Open Sans"/>
              </a:rPr>
              <a:t> </a:t>
            </a:r>
            <a:r>
              <a:rPr lang="en-US" sz="2099" dirty="0" err="1">
                <a:solidFill>
                  <a:srgbClr val="000000"/>
                </a:solidFill>
                <a:latin typeface="Open Sans"/>
              </a:rPr>
              <a:t>линейной</a:t>
            </a:r>
            <a:r>
              <a:rPr lang="en-US" sz="2099" dirty="0">
                <a:solidFill>
                  <a:srgbClr val="000000"/>
                </a:solidFill>
                <a:latin typeface="Open Sans"/>
              </a:rPr>
              <a:t> </a:t>
            </a:r>
            <a:r>
              <a:rPr lang="en-US" sz="2099" dirty="0" err="1">
                <a:solidFill>
                  <a:srgbClr val="000000"/>
                </a:solidFill>
                <a:latin typeface="Open Sans"/>
              </a:rPr>
              <a:t>развертки</a:t>
            </a:r>
            <a:r>
              <a:rPr lang="en-US" sz="2099" dirty="0">
                <a:solidFill>
                  <a:srgbClr val="000000"/>
                </a:solidFill>
                <a:latin typeface="Open Sans"/>
              </a:rPr>
              <a:t>;</a:t>
            </a:r>
          </a:p>
          <a:p>
            <a:pPr marL="453390" lvl="1" indent="-226695">
              <a:lnSpc>
                <a:spcPts val="2939"/>
              </a:lnSpc>
              <a:spcBef>
                <a:spcPct val="0"/>
              </a:spcBef>
              <a:buFont typeface="Arial"/>
              <a:buChar char="•"/>
            </a:pPr>
            <a:r>
              <a:rPr lang="en-US" sz="2099" dirty="0" err="1">
                <a:solidFill>
                  <a:srgbClr val="000000"/>
                </a:solidFill>
                <a:latin typeface="Open Sans"/>
              </a:rPr>
              <a:t>хроноамперометрия</a:t>
            </a:r>
            <a:r>
              <a:rPr lang="en-US" sz="2099" dirty="0">
                <a:solidFill>
                  <a:srgbClr val="000000"/>
                </a:solidFill>
                <a:latin typeface="Open Sans"/>
              </a:rPr>
              <a:t>;</a:t>
            </a:r>
          </a:p>
          <a:p>
            <a:pPr marL="453390" lvl="1" indent="-226695">
              <a:lnSpc>
                <a:spcPts val="2939"/>
              </a:lnSpc>
              <a:spcBef>
                <a:spcPct val="0"/>
              </a:spcBef>
              <a:buFont typeface="Arial"/>
              <a:buChar char="•"/>
            </a:pPr>
            <a:r>
              <a:rPr lang="en-US" sz="2099" dirty="0" err="1">
                <a:solidFill>
                  <a:srgbClr val="000000"/>
                </a:solidFill>
                <a:latin typeface="Open Sans"/>
              </a:rPr>
              <a:t>многоступенчатый</a:t>
            </a:r>
            <a:r>
              <a:rPr lang="en-US" sz="2099" dirty="0">
                <a:solidFill>
                  <a:srgbClr val="000000"/>
                </a:solidFill>
                <a:latin typeface="Open Sans"/>
              </a:rPr>
              <a:t>.</a:t>
            </a:r>
          </a:p>
        </p:txBody>
      </p:sp>
      <p:grpSp>
        <p:nvGrpSpPr>
          <p:cNvPr id="23" name="Group 13">
            <a:extLst>
              <a:ext uri="{FF2B5EF4-FFF2-40B4-BE49-F238E27FC236}">
                <a16:creationId xmlns:a16="http://schemas.microsoft.com/office/drawing/2014/main" id="{8B0E4A1C-0F35-4FC1-BF79-3DD47F2AFED5}"/>
              </a:ext>
            </a:extLst>
          </p:cNvPr>
          <p:cNvGrpSpPr/>
          <p:nvPr/>
        </p:nvGrpSpPr>
        <p:grpSpPr>
          <a:xfrm>
            <a:off x="17259300" y="7970149"/>
            <a:ext cx="650497" cy="650497"/>
            <a:chOff x="0" y="0"/>
            <a:chExt cx="867330" cy="867330"/>
          </a:xfrm>
        </p:grpSpPr>
        <p:grpSp>
          <p:nvGrpSpPr>
            <p:cNvPr id="24" name="Group 14">
              <a:extLst>
                <a:ext uri="{FF2B5EF4-FFF2-40B4-BE49-F238E27FC236}">
                  <a16:creationId xmlns:a16="http://schemas.microsoft.com/office/drawing/2014/main" id="{BA6B9F21-AFBA-4408-877F-A426CB52B252}"/>
                </a:ext>
              </a:extLst>
            </p:cNvPr>
            <p:cNvGrpSpPr/>
            <p:nvPr/>
          </p:nvGrpSpPr>
          <p:grpSpPr>
            <a:xfrm>
              <a:off x="0" y="0"/>
              <a:ext cx="867330" cy="867330"/>
              <a:chOff x="0" y="0"/>
              <a:chExt cx="6350000" cy="6350000"/>
            </a:xfrm>
          </p:grpSpPr>
          <p:sp>
            <p:nvSpPr>
              <p:cNvPr id="26" name="Freeform 15">
                <a:extLst>
                  <a:ext uri="{FF2B5EF4-FFF2-40B4-BE49-F238E27FC236}">
                    <a16:creationId xmlns:a16="http://schemas.microsoft.com/office/drawing/2014/main" id="{CE6FD1AF-D355-4160-B2BB-62A0EA067006}"/>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5033B"/>
              </a:solidFill>
            </p:spPr>
          </p:sp>
        </p:grpSp>
        <p:sp>
          <p:nvSpPr>
            <p:cNvPr id="25" name="TextBox 16">
              <a:extLst>
                <a:ext uri="{FF2B5EF4-FFF2-40B4-BE49-F238E27FC236}">
                  <a16:creationId xmlns:a16="http://schemas.microsoft.com/office/drawing/2014/main" id="{88E9F661-4BD6-472C-842A-ED1BC58BF7A3}"/>
                </a:ext>
              </a:extLst>
            </p:cNvPr>
            <p:cNvSpPr txBox="1"/>
            <p:nvPr/>
          </p:nvSpPr>
          <p:spPr>
            <a:xfrm>
              <a:off x="312110" y="183475"/>
              <a:ext cx="243109" cy="462280"/>
            </a:xfrm>
            <a:prstGeom prst="rect">
              <a:avLst/>
            </a:prstGeom>
          </p:spPr>
          <p:txBody>
            <a:bodyPr lIns="0" tIns="0" rIns="0" bIns="0" rtlCol="0" anchor="t">
              <a:spAutoFit/>
            </a:bodyPr>
            <a:lstStyle/>
            <a:p>
              <a:pPr>
                <a:lnSpc>
                  <a:spcPts val="2940"/>
                </a:lnSpc>
              </a:pPr>
              <a:r>
                <a:rPr lang="ru-RU" sz="2100" dirty="0">
                  <a:solidFill>
                    <a:srgbClr val="FFFFFF"/>
                  </a:solidFill>
                  <a:latin typeface="Open Sans Bold"/>
                </a:rPr>
                <a:t>5</a:t>
              </a:r>
              <a:endParaRPr lang="en-US" sz="2100" dirty="0">
                <a:solidFill>
                  <a:srgbClr val="FFFFFF"/>
                </a:solidFill>
                <a:latin typeface="Open Sans Bold"/>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rcRect l="11111" r="11111"/>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r="72136"/>
          <a:stretch>
            <a:fillRect/>
          </a:stretch>
        </p:blipFill>
        <p:spPr>
          <a:xfrm>
            <a:off x="4859347" y="1028700"/>
            <a:ext cx="1909243" cy="1289799"/>
          </a:xfrm>
          <a:prstGeom prst="rect">
            <a:avLst/>
          </a:prstGeom>
        </p:spPr>
      </p:pic>
      <p:pic>
        <p:nvPicPr>
          <p:cNvPr id="3" name="Picture 3"/>
          <p:cNvPicPr>
            <a:picLocks noChangeAspect="1"/>
          </p:cNvPicPr>
          <p:nvPr/>
        </p:nvPicPr>
        <p:blipFill>
          <a:blip r:embed="rId3"/>
          <a:srcRect l="31727" t="12369" b="43154"/>
          <a:stretch>
            <a:fillRect/>
          </a:stretch>
        </p:blipFill>
        <p:spPr>
          <a:xfrm>
            <a:off x="7145363" y="1288350"/>
            <a:ext cx="6283289" cy="770499"/>
          </a:xfrm>
          <a:prstGeom prst="rect">
            <a:avLst/>
          </a:prstGeom>
        </p:spPr>
      </p:pic>
      <p:sp>
        <p:nvSpPr>
          <p:cNvPr id="4" name="TextBox 4"/>
          <p:cNvSpPr txBox="1"/>
          <p:nvPr/>
        </p:nvSpPr>
        <p:spPr>
          <a:xfrm>
            <a:off x="1028700" y="4662170"/>
            <a:ext cx="16230600" cy="962660"/>
          </a:xfrm>
          <a:prstGeom prst="rect">
            <a:avLst/>
          </a:prstGeom>
        </p:spPr>
        <p:txBody>
          <a:bodyPr lIns="0" tIns="0" rIns="0" bIns="0" rtlCol="0" anchor="t">
            <a:spAutoFit/>
          </a:bodyPr>
          <a:lstStyle/>
          <a:p>
            <a:pPr algn="ctr">
              <a:lnSpc>
                <a:spcPts val="7839"/>
              </a:lnSpc>
              <a:spcBef>
                <a:spcPct val="0"/>
              </a:spcBef>
            </a:pPr>
            <a:r>
              <a:rPr lang="ru-RU" sz="5600" dirty="0">
                <a:solidFill>
                  <a:srgbClr val="FFFFFF"/>
                </a:solidFill>
                <a:latin typeface="Open Sans Bold"/>
              </a:rPr>
              <a:t>Модули, описывающие тесты, </a:t>
            </a:r>
            <a:r>
              <a:rPr lang="en-US" sz="5600" dirty="0">
                <a:solidFill>
                  <a:srgbClr val="FFFFFF"/>
                </a:solidFill>
                <a:latin typeface="Open Sans Bold"/>
              </a:rPr>
              <a:t>test</a:t>
            </a:r>
          </a:p>
        </p:txBody>
      </p:sp>
      <p:pic>
        <p:nvPicPr>
          <p:cNvPr id="8" name="Picture 4">
            <a:extLst>
              <a:ext uri="{FF2B5EF4-FFF2-40B4-BE49-F238E27FC236}">
                <a16:creationId xmlns:a16="http://schemas.microsoft.com/office/drawing/2014/main" id="{B22BF315-9D0C-4B7A-9DA8-E08A59EF5523}"/>
              </a:ext>
            </a:extLst>
          </p:cNvPr>
          <p:cNvPicPr>
            <a:picLocks noChangeAspect="1"/>
          </p:cNvPicPr>
          <p:nvPr/>
        </p:nvPicPr>
        <p:blipFill>
          <a:blip r:embed="rId4"/>
          <a:srcRect/>
          <a:stretch>
            <a:fillRect/>
          </a:stretch>
        </p:blipFill>
        <p:spPr>
          <a:xfrm>
            <a:off x="15432867" y="8153164"/>
            <a:ext cx="2855133" cy="2133836"/>
          </a:xfrm>
          <a:prstGeom prst="rect">
            <a:avLst/>
          </a:prstGeom>
        </p:spPr>
      </p:pic>
      <p:grpSp>
        <p:nvGrpSpPr>
          <p:cNvPr id="6" name="Group 13">
            <a:extLst>
              <a:ext uri="{FF2B5EF4-FFF2-40B4-BE49-F238E27FC236}">
                <a16:creationId xmlns:a16="http://schemas.microsoft.com/office/drawing/2014/main" id="{9F146EA5-6865-455B-ADE9-065CF4653328}"/>
              </a:ext>
            </a:extLst>
          </p:cNvPr>
          <p:cNvGrpSpPr/>
          <p:nvPr/>
        </p:nvGrpSpPr>
        <p:grpSpPr>
          <a:xfrm>
            <a:off x="17259300" y="7970149"/>
            <a:ext cx="650497" cy="650497"/>
            <a:chOff x="0" y="0"/>
            <a:chExt cx="867330" cy="867330"/>
          </a:xfrm>
        </p:grpSpPr>
        <p:grpSp>
          <p:nvGrpSpPr>
            <p:cNvPr id="7" name="Group 14">
              <a:extLst>
                <a:ext uri="{FF2B5EF4-FFF2-40B4-BE49-F238E27FC236}">
                  <a16:creationId xmlns:a16="http://schemas.microsoft.com/office/drawing/2014/main" id="{DCF69A1E-C78C-4D22-8800-EA6BEF65E0D3}"/>
                </a:ext>
              </a:extLst>
            </p:cNvPr>
            <p:cNvGrpSpPr/>
            <p:nvPr/>
          </p:nvGrpSpPr>
          <p:grpSpPr>
            <a:xfrm>
              <a:off x="0" y="0"/>
              <a:ext cx="867330" cy="867330"/>
              <a:chOff x="0" y="0"/>
              <a:chExt cx="6350000" cy="6350000"/>
            </a:xfrm>
          </p:grpSpPr>
          <p:sp>
            <p:nvSpPr>
              <p:cNvPr id="10" name="Freeform 15">
                <a:extLst>
                  <a:ext uri="{FF2B5EF4-FFF2-40B4-BE49-F238E27FC236}">
                    <a16:creationId xmlns:a16="http://schemas.microsoft.com/office/drawing/2014/main" id="{945B27CC-2CD9-4E61-AB8D-9913698E2B87}"/>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5033B"/>
              </a:solidFill>
            </p:spPr>
          </p:sp>
        </p:grpSp>
        <p:sp>
          <p:nvSpPr>
            <p:cNvPr id="9" name="TextBox 16">
              <a:extLst>
                <a:ext uri="{FF2B5EF4-FFF2-40B4-BE49-F238E27FC236}">
                  <a16:creationId xmlns:a16="http://schemas.microsoft.com/office/drawing/2014/main" id="{EC543D19-88EE-4372-9485-2001E071B39A}"/>
                </a:ext>
              </a:extLst>
            </p:cNvPr>
            <p:cNvSpPr txBox="1"/>
            <p:nvPr/>
          </p:nvSpPr>
          <p:spPr>
            <a:xfrm>
              <a:off x="312110" y="183475"/>
              <a:ext cx="243109" cy="462280"/>
            </a:xfrm>
            <a:prstGeom prst="rect">
              <a:avLst/>
            </a:prstGeom>
          </p:spPr>
          <p:txBody>
            <a:bodyPr lIns="0" tIns="0" rIns="0" bIns="0" rtlCol="0" anchor="t">
              <a:spAutoFit/>
            </a:bodyPr>
            <a:lstStyle/>
            <a:p>
              <a:pPr>
                <a:lnSpc>
                  <a:spcPts val="2940"/>
                </a:lnSpc>
              </a:pPr>
              <a:r>
                <a:rPr lang="ru-RU" sz="2100" dirty="0">
                  <a:solidFill>
                    <a:srgbClr val="FFFFFF"/>
                  </a:solidFill>
                  <a:latin typeface="Open Sans Bold"/>
                </a:rPr>
                <a:t>6</a:t>
              </a:r>
              <a:endParaRPr lang="en-US" sz="2100" dirty="0">
                <a:solidFill>
                  <a:srgbClr val="FFFFFF"/>
                </a:solidFill>
                <a:latin typeface="Open Sans Bold"/>
              </a:endParaRPr>
            </a:p>
          </p:txBody>
        </p:sp>
      </p:grpSp>
    </p:spTree>
    <p:extLst>
      <p:ext uri="{BB962C8B-B14F-4D97-AF65-F5344CB8AC3E}">
        <p14:creationId xmlns:p14="http://schemas.microsoft.com/office/powerpoint/2010/main" val="1714808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19855" b="26474"/>
          <a:stretch>
            <a:fillRect/>
          </a:stretch>
        </p:blipFill>
        <p:spPr>
          <a:xfrm>
            <a:off x="5482911" y="762000"/>
            <a:ext cx="11776389" cy="854102"/>
          </a:xfrm>
          <a:prstGeom prst="rect">
            <a:avLst/>
          </a:prstGeom>
        </p:spPr>
      </p:pic>
      <p:grpSp>
        <p:nvGrpSpPr>
          <p:cNvPr id="3" name="Group 3"/>
          <p:cNvGrpSpPr/>
          <p:nvPr/>
        </p:nvGrpSpPr>
        <p:grpSpPr>
          <a:xfrm>
            <a:off x="8585806" y="2090145"/>
            <a:ext cx="8274628" cy="6866470"/>
            <a:chOff x="0" y="0"/>
            <a:chExt cx="4162512" cy="3454145"/>
          </a:xfrm>
        </p:grpSpPr>
        <p:sp>
          <p:nvSpPr>
            <p:cNvPr id="4" name="Freeform 4"/>
            <p:cNvSpPr/>
            <p:nvPr/>
          </p:nvSpPr>
          <p:spPr>
            <a:xfrm>
              <a:off x="0" y="0"/>
              <a:ext cx="4162512" cy="3454145"/>
            </a:xfrm>
            <a:custGeom>
              <a:avLst/>
              <a:gdLst/>
              <a:ahLst/>
              <a:cxnLst/>
              <a:rect l="l" t="t" r="r" b="b"/>
              <a:pathLst>
                <a:path w="4162512" h="3454145">
                  <a:moveTo>
                    <a:pt x="4038052" y="3454145"/>
                  </a:moveTo>
                  <a:lnTo>
                    <a:pt x="124460" y="3454145"/>
                  </a:lnTo>
                  <a:cubicBezTo>
                    <a:pt x="55880" y="3454145"/>
                    <a:pt x="0" y="3398265"/>
                    <a:pt x="0" y="3329685"/>
                  </a:cubicBezTo>
                  <a:lnTo>
                    <a:pt x="0" y="124460"/>
                  </a:lnTo>
                  <a:cubicBezTo>
                    <a:pt x="0" y="55880"/>
                    <a:pt x="55880" y="0"/>
                    <a:pt x="124460" y="0"/>
                  </a:cubicBezTo>
                  <a:lnTo>
                    <a:pt x="4038052" y="0"/>
                  </a:lnTo>
                  <a:cubicBezTo>
                    <a:pt x="4106632" y="0"/>
                    <a:pt x="4162512" y="55880"/>
                    <a:pt x="4162512" y="124460"/>
                  </a:cubicBezTo>
                  <a:lnTo>
                    <a:pt x="4162512" y="3329685"/>
                  </a:lnTo>
                  <a:cubicBezTo>
                    <a:pt x="4162512" y="3398265"/>
                    <a:pt x="4106632" y="3454145"/>
                    <a:pt x="4038052" y="3454145"/>
                  </a:cubicBezTo>
                  <a:close/>
                </a:path>
              </a:pathLst>
            </a:custGeom>
            <a:solidFill>
              <a:srgbClr val="F0F8FF"/>
            </a:solidFill>
          </p:spPr>
        </p:sp>
      </p:grpSp>
      <p:sp>
        <p:nvSpPr>
          <p:cNvPr id="5" name="TextBox 5"/>
          <p:cNvSpPr txBox="1"/>
          <p:nvPr/>
        </p:nvSpPr>
        <p:spPr>
          <a:xfrm>
            <a:off x="9141737" y="2540150"/>
            <a:ext cx="7162765" cy="5928360"/>
          </a:xfrm>
          <a:prstGeom prst="rect">
            <a:avLst/>
          </a:prstGeom>
        </p:spPr>
        <p:txBody>
          <a:bodyPr lIns="0" tIns="0" rIns="0" bIns="0" rtlCol="0" anchor="t">
            <a:spAutoFit/>
          </a:bodyPr>
          <a:lstStyle/>
          <a:p>
            <a:pPr>
              <a:lnSpc>
                <a:spcPts val="2940"/>
              </a:lnSpc>
            </a:pPr>
            <a:r>
              <a:rPr lang="en-US" sz="2100" dirty="0" err="1">
                <a:solidFill>
                  <a:srgbClr val="000000"/>
                </a:solidFill>
                <a:latin typeface="Open Sans Bold"/>
              </a:rPr>
              <a:t>Наследуемые</a:t>
            </a:r>
            <a:r>
              <a:rPr lang="en-US" sz="2100" dirty="0">
                <a:solidFill>
                  <a:srgbClr val="000000"/>
                </a:solidFill>
                <a:latin typeface="Open Sans Bold"/>
              </a:rPr>
              <a:t> </a:t>
            </a:r>
            <a:r>
              <a:rPr lang="en-US" sz="2100" dirty="0" err="1">
                <a:solidFill>
                  <a:srgbClr val="000000"/>
                </a:solidFill>
                <a:latin typeface="Open Sans Bold"/>
              </a:rPr>
              <a:t>методы</a:t>
            </a:r>
            <a:r>
              <a:rPr lang="en-US" sz="2100" dirty="0">
                <a:solidFill>
                  <a:srgbClr val="000000"/>
                </a:solidFill>
                <a:latin typeface="Open Sans Bold"/>
              </a:rPr>
              <a:t> </a:t>
            </a:r>
            <a:r>
              <a:rPr lang="en-US" sz="2100" dirty="0" err="1">
                <a:solidFill>
                  <a:srgbClr val="000000"/>
                </a:solidFill>
                <a:latin typeface="Open Sans Bold"/>
              </a:rPr>
              <a:t>тестов</a:t>
            </a:r>
            <a:r>
              <a:rPr lang="en-US" sz="2100" dirty="0">
                <a:solidFill>
                  <a:srgbClr val="000000"/>
                </a:solidFill>
                <a:latin typeface="Open Sans Bold"/>
              </a:rPr>
              <a:t>:</a:t>
            </a:r>
          </a:p>
          <a:p>
            <a:pPr>
              <a:lnSpc>
                <a:spcPts val="2940"/>
              </a:lnSpc>
            </a:pPr>
            <a:endParaRPr lang="en-US" sz="2100" dirty="0">
              <a:solidFill>
                <a:srgbClr val="000000"/>
              </a:solidFill>
              <a:latin typeface="Open Sans Bold"/>
            </a:endParaRPr>
          </a:p>
          <a:p>
            <a:pPr marL="342900" indent="-342900">
              <a:lnSpc>
                <a:spcPts val="2940"/>
              </a:lnSpc>
              <a:buFont typeface="+mj-lt"/>
              <a:buAutoNum type="arabicPeriod"/>
            </a:pPr>
            <a:r>
              <a:rPr lang="en-US"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Узнать</a:t>
            </a:r>
            <a:r>
              <a:rPr lang="en-US"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исполнен</a:t>
            </a:r>
            <a:r>
              <a:rPr lang="en-US"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ли</a:t>
            </a:r>
            <a:r>
              <a:rPr lang="en-US"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тест</a:t>
            </a:r>
            <a:endParaRPr lang="en-US"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marL="342900" indent="-342900">
              <a:lnSpc>
                <a:spcPts val="2940"/>
              </a:lnSpc>
              <a:buFont typeface="+mj-lt"/>
              <a:buAutoNum type="arabicPeriod"/>
            </a:pPr>
            <a:r>
              <a:rPr lang="en-US"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Узнать</a:t>
            </a:r>
            <a:r>
              <a:rPr lang="en-US"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время</a:t>
            </a:r>
            <a:r>
              <a:rPr lang="en-US"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исполнения</a:t>
            </a:r>
            <a:r>
              <a:rPr lang="en-US"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теста</a:t>
            </a:r>
            <a:endParaRPr lang="en-US"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marL="342900" indent="-342900">
              <a:lnSpc>
                <a:spcPts val="2940"/>
              </a:lnSpc>
              <a:buFont typeface="+mj-lt"/>
              <a:buAutoNum type="arabicPeriod"/>
            </a:pPr>
            <a:r>
              <a:rPr lang="en-US"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Сброс</a:t>
            </a:r>
            <a:r>
              <a:rPr lang="en-US"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теста</a:t>
            </a:r>
            <a:endParaRPr lang="en-US"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marL="342900" indent="-342900">
              <a:lnSpc>
                <a:spcPts val="2940"/>
              </a:lnSpc>
              <a:buFont typeface="+mj-lt"/>
              <a:buAutoNum type="arabicPeriod"/>
            </a:pPr>
            <a:r>
              <a:rPr lang="en-US"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Установление</a:t>
            </a:r>
            <a:r>
              <a:rPr lang="en-US" dirty="0">
                <a:solidFill>
                  <a:srgbClr val="000000"/>
                </a:solidFill>
                <a:latin typeface="Open Sans" panose="020B0606030504020204" pitchFamily="34" charset="0"/>
                <a:ea typeface="Open Sans" panose="020B0606030504020204" pitchFamily="34" charset="0"/>
                <a:cs typeface="Open Sans" panose="020B0606030504020204" pitchFamily="34" charset="0"/>
              </a:rPr>
              <a:t> и </a:t>
            </a:r>
            <a:r>
              <a:rPr lang="en-US"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получение</a:t>
            </a:r>
            <a:r>
              <a:rPr lang="en-US"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значений</a:t>
            </a:r>
            <a:r>
              <a:rPr lang="en-US" dirty="0">
                <a:solidFill>
                  <a:srgbClr val="000000"/>
                </a:solidFill>
                <a:latin typeface="Open Sans" panose="020B0606030504020204" pitchFamily="34" charset="0"/>
                <a:ea typeface="Open Sans" panose="020B0606030504020204" pitchFamily="34" charset="0"/>
                <a:cs typeface="Open Sans" panose="020B0606030504020204" pitchFamily="34" charset="0"/>
              </a:rPr>
              <a:t>:</a:t>
            </a:r>
          </a:p>
          <a:p>
            <a:pPr marL="910590" lvl="2" indent="-226695">
              <a:lnSpc>
                <a:spcPts val="2940"/>
              </a:lnSpc>
              <a:buFont typeface="Arial"/>
              <a:buChar char="•"/>
            </a:pPr>
            <a:r>
              <a:rPr lang="en-US"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Параметры</a:t>
            </a:r>
            <a:r>
              <a:rPr lang="en-US"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конкретного</a:t>
            </a:r>
            <a:r>
              <a:rPr lang="en-US"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теста</a:t>
            </a:r>
            <a:r>
              <a:rPr lang="en-US" dirty="0">
                <a:solidFill>
                  <a:srgbClr val="000000"/>
                </a:solidFill>
                <a:latin typeface="Open Sans" panose="020B0606030504020204" pitchFamily="34" charset="0"/>
                <a:ea typeface="Open Sans" panose="020B0606030504020204" pitchFamily="34" charset="0"/>
                <a:cs typeface="Open Sans" panose="020B0606030504020204" pitchFamily="34" charset="0"/>
              </a:rPr>
              <a:t>;</a:t>
            </a:r>
          </a:p>
          <a:p>
            <a:pPr marL="910590" lvl="2" indent="-226695">
              <a:lnSpc>
                <a:spcPts val="2940"/>
              </a:lnSpc>
              <a:buFont typeface="Arial"/>
              <a:buChar char="•"/>
            </a:pPr>
            <a:r>
              <a:rPr lang="en-US"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Времени</a:t>
            </a:r>
            <a:r>
              <a:rPr lang="en-US"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между</a:t>
            </a:r>
            <a:r>
              <a:rPr lang="en-US"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выборками</a:t>
            </a:r>
            <a:r>
              <a:rPr lang="en-US" dirty="0">
                <a:solidFill>
                  <a:srgbClr val="000000"/>
                </a:solidFill>
                <a:latin typeface="Open Sans" panose="020B0606030504020204" pitchFamily="34" charset="0"/>
                <a:ea typeface="Open Sans" panose="020B0606030504020204" pitchFamily="34" charset="0"/>
                <a:cs typeface="Open Sans" panose="020B0606030504020204" pitchFamily="34" charset="0"/>
              </a:rPr>
              <a:t>;</a:t>
            </a:r>
          </a:p>
          <a:p>
            <a:pPr marL="910590" lvl="2" indent="-226695">
              <a:lnSpc>
                <a:spcPts val="2940"/>
              </a:lnSpc>
              <a:buFont typeface="Arial"/>
              <a:buChar char="•"/>
            </a:pPr>
            <a:r>
              <a:rPr lang="en-US"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Имени</a:t>
            </a:r>
            <a:r>
              <a:rPr lang="en-US"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теста</a:t>
            </a:r>
            <a:r>
              <a:rPr lang="en-US" dirty="0">
                <a:solidFill>
                  <a:srgbClr val="000000"/>
                </a:solidFill>
                <a:latin typeface="Open Sans" panose="020B0606030504020204" pitchFamily="34" charset="0"/>
                <a:ea typeface="Open Sans" panose="020B0606030504020204" pitchFamily="34" charset="0"/>
                <a:cs typeface="Open Sans" panose="020B0606030504020204" pitchFamily="34" charset="0"/>
              </a:rPr>
              <a:t>;</a:t>
            </a:r>
          </a:p>
          <a:p>
            <a:pPr marL="910590" lvl="2" indent="-226695">
              <a:lnSpc>
                <a:spcPts val="2940"/>
              </a:lnSpc>
              <a:buFont typeface="Arial"/>
              <a:buChar char="•"/>
            </a:pPr>
            <a:r>
              <a:rPr lang="en-US"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Метода</a:t>
            </a:r>
            <a:r>
              <a:rPr lang="en-US"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выборки</a:t>
            </a:r>
            <a:r>
              <a:rPr lang="en-US"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теста</a:t>
            </a:r>
            <a:r>
              <a:rPr lang="en-US" dirty="0">
                <a:solidFill>
                  <a:srgbClr val="000000"/>
                </a:solidFill>
                <a:latin typeface="Open Sans" panose="020B0606030504020204" pitchFamily="34" charset="0"/>
                <a:ea typeface="Open Sans" panose="020B0606030504020204" pitchFamily="34" charset="0"/>
                <a:cs typeface="Open Sans" panose="020B0606030504020204" pitchFamily="34" charset="0"/>
              </a:rPr>
              <a:t> (custom </a:t>
            </a:r>
            <a:r>
              <a:rPr lang="en-US"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или</a:t>
            </a:r>
            <a:r>
              <a:rPr lang="en-US" dirty="0">
                <a:solidFill>
                  <a:srgbClr val="000000"/>
                </a:solidFill>
                <a:latin typeface="Open Sans" panose="020B0606030504020204" pitchFamily="34" charset="0"/>
                <a:ea typeface="Open Sans" panose="020B0606030504020204" pitchFamily="34" charset="0"/>
                <a:cs typeface="Open Sans" panose="020B0606030504020204" pitchFamily="34" charset="0"/>
              </a:rPr>
              <a:t> generic);</a:t>
            </a:r>
          </a:p>
          <a:p>
            <a:pPr marL="342900" indent="-342900">
              <a:lnSpc>
                <a:spcPts val="2940"/>
              </a:lnSpc>
              <a:buFont typeface="+mj-lt"/>
              <a:buAutoNum type="arabicPeriod"/>
            </a:pPr>
            <a:r>
              <a:rPr lang="en-US"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Работа</a:t>
            </a:r>
            <a:r>
              <a:rPr lang="en-US" dirty="0">
                <a:solidFill>
                  <a:srgbClr val="000000"/>
                </a:solidFill>
                <a:latin typeface="Open Sans" panose="020B0606030504020204" pitchFamily="34" charset="0"/>
                <a:ea typeface="Open Sans" panose="020B0606030504020204" pitchFamily="34" charset="0"/>
                <a:cs typeface="Open Sans" panose="020B0606030504020204" pitchFamily="34" charset="0"/>
              </a:rPr>
              <a:t> с JSON </a:t>
            </a:r>
            <a:r>
              <a:rPr lang="en-US"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файлами</a:t>
            </a:r>
            <a:r>
              <a:rPr lang="en-US" dirty="0">
                <a:solidFill>
                  <a:srgbClr val="000000"/>
                </a:solidFill>
                <a:latin typeface="Open Sans" panose="020B0606030504020204" pitchFamily="34" charset="0"/>
                <a:ea typeface="Open Sans" panose="020B0606030504020204" pitchFamily="34" charset="0"/>
                <a:cs typeface="Open Sans" panose="020B0606030504020204" pitchFamily="34" charset="0"/>
              </a:rPr>
              <a:t>:</a:t>
            </a:r>
          </a:p>
          <a:p>
            <a:pPr marL="910590" lvl="2" indent="-226695">
              <a:lnSpc>
                <a:spcPts val="2940"/>
              </a:lnSpc>
              <a:buFont typeface="Arial"/>
              <a:buChar char="•"/>
            </a:pPr>
            <a:r>
              <a:rPr lang="en-US"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Получить</a:t>
            </a:r>
            <a:r>
              <a:rPr lang="en-US"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текущие</a:t>
            </a:r>
            <a:r>
              <a:rPr lang="en-US"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параметры</a:t>
            </a:r>
            <a:r>
              <a:rPr lang="en-US"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теста</a:t>
            </a:r>
            <a:r>
              <a:rPr lang="en-US" dirty="0">
                <a:solidFill>
                  <a:srgbClr val="000000"/>
                </a:solidFill>
                <a:latin typeface="Open Sans" panose="020B0606030504020204" pitchFamily="34" charset="0"/>
                <a:ea typeface="Open Sans" panose="020B0606030504020204" pitchFamily="34" charset="0"/>
                <a:cs typeface="Open Sans" panose="020B0606030504020204" pitchFamily="34" charset="0"/>
              </a:rPr>
              <a:t> в JSON </a:t>
            </a:r>
            <a:r>
              <a:rPr lang="en-US"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файле</a:t>
            </a:r>
            <a:r>
              <a:rPr lang="en-US" dirty="0">
                <a:solidFill>
                  <a:srgbClr val="000000"/>
                </a:solidFill>
                <a:latin typeface="Open Sans" panose="020B0606030504020204" pitchFamily="34" charset="0"/>
                <a:ea typeface="Open Sans" panose="020B0606030504020204" pitchFamily="34" charset="0"/>
                <a:cs typeface="Open Sans" panose="020B0606030504020204" pitchFamily="34" charset="0"/>
              </a:rPr>
              <a:t>;</a:t>
            </a:r>
          </a:p>
          <a:p>
            <a:pPr marL="910590" lvl="2" indent="-226695">
              <a:lnSpc>
                <a:spcPts val="2940"/>
              </a:lnSpc>
              <a:buFont typeface="Arial"/>
              <a:buChar char="•"/>
            </a:pPr>
            <a:r>
              <a:rPr lang="en-US"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Установить</a:t>
            </a:r>
            <a:r>
              <a:rPr lang="en-US"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параметры</a:t>
            </a:r>
            <a:r>
              <a:rPr lang="en-US"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теста</a:t>
            </a:r>
            <a:r>
              <a:rPr lang="en-US"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из</a:t>
            </a:r>
            <a:r>
              <a:rPr lang="en-US" dirty="0">
                <a:solidFill>
                  <a:srgbClr val="000000"/>
                </a:solidFill>
                <a:latin typeface="Open Sans" panose="020B0606030504020204" pitchFamily="34" charset="0"/>
                <a:ea typeface="Open Sans" panose="020B0606030504020204" pitchFamily="34" charset="0"/>
                <a:cs typeface="Open Sans" panose="020B0606030504020204" pitchFamily="34" charset="0"/>
              </a:rPr>
              <a:t> JSON </a:t>
            </a:r>
            <a:r>
              <a:rPr lang="en-US"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файла</a:t>
            </a:r>
            <a:r>
              <a:rPr lang="en-US" dirty="0">
                <a:solidFill>
                  <a:srgbClr val="000000"/>
                </a:solidFill>
                <a:latin typeface="Open Sans" panose="020B0606030504020204" pitchFamily="34" charset="0"/>
                <a:ea typeface="Open Sans" panose="020B0606030504020204" pitchFamily="34" charset="0"/>
                <a:cs typeface="Open Sans" panose="020B0606030504020204" pitchFamily="34" charset="0"/>
              </a:rPr>
              <a:t>;</a:t>
            </a:r>
          </a:p>
          <a:p>
            <a:pPr marL="342900" indent="-342900">
              <a:lnSpc>
                <a:spcPts val="2940"/>
              </a:lnSpc>
              <a:buFont typeface="+mj-lt"/>
              <a:buAutoNum type="arabicPeriod"/>
            </a:pPr>
            <a:r>
              <a:rPr lang="en-US"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Мультиплексор</a:t>
            </a:r>
            <a:r>
              <a:rPr lang="en-US" dirty="0">
                <a:solidFill>
                  <a:srgbClr val="000000"/>
                </a:solidFill>
                <a:latin typeface="Open Sans" panose="020B0606030504020204" pitchFamily="34" charset="0"/>
                <a:ea typeface="Open Sans" panose="020B0606030504020204" pitchFamily="34" charset="0"/>
                <a:cs typeface="Open Sans" panose="020B0606030504020204" pitchFamily="34" charset="0"/>
              </a:rPr>
              <a:t>:</a:t>
            </a:r>
          </a:p>
          <a:p>
            <a:pPr marL="910590" lvl="2" indent="-226695">
              <a:lnSpc>
                <a:spcPts val="2940"/>
              </a:lnSpc>
              <a:buFont typeface="Arial"/>
              <a:buChar char="•"/>
            </a:pPr>
            <a:r>
              <a:rPr lang="en-US"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Узнать</a:t>
            </a:r>
            <a:r>
              <a:rPr lang="en-US"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совместим</a:t>
            </a:r>
            <a:r>
              <a:rPr lang="en-US"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или</a:t>
            </a:r>
            <a:r>
              <a:rPr lang="en-US"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не</a:t>
            </a:r>
            <a:r>
              <a:rPr lang="en-US"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совместим</a:t>
            </a:r>
            <a:r>
              <a:rPr lang="en-US" dirty="0">
                <a:solidFill>
                  <a:srgbClr val="000000"/>
                </a:solidFill>
                <a:latin typeface="Open Sans" panose="020B0606030504020204" pitchFamily="34" charset="0"/>
                <a:ea typeface="Open Sans" panose="020B0606030504020204" pitchFamily="34" charset="0"/>
                <a:cs typeface="Open Sans" panose="020B0606030504020204" pitchFamily="34" charset="0"/>
              </a:rPr>
              <a:t>;</a:t>
            </a:r>
          </a:p>
          <a:p>
            <a:pPr marL="910590" lvl="2" indent="-226695">
              <a:lnSpc>
                <a:spcPts val="2940"/>
              </a:lnSpc>
              <a:buFont typeface="Arial"/>
              <a:buChar char="•"/>
            </a:pPr>
            <a:r>
              <a:rPr lang="en-US"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Установить</a:t>
            </a:r>
            <a:r>
              <a:rPr lang="en-US"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совместимость</a:t>
            </a:r>
            <a:r>
              <a:rPr lang="en-US"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или</a:t>
            </a:r>
            <a:r>
              <a:rPr lang="en-US"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не</a:t>
            </a:r>
            <a:r>
              <a:rPr lang="en-US"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совместимость</a:t>
            </a:r>
            <a:r>
              <a:rPr lang="en-US" dirty="0">
                <a:solidFill>
                  <a:srgbClr val="000000"/>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6" name="Picture 6"/>
          <p:cNvPicPr>
            <a:picLocks noChangeAspect="1"/>
          </p:cNvPicPr>
          <p:nvPr/>
        </p:nvPicPr>
        <p:blipFill>
          <a:blip r:embed="rId3"/>
          <a:srcRect/>
          <a:stretch>
            <a:fillRect/>
          </a:stretch>
        </p:blipFill>
        <p:spPr>
          <a:xfrm>
            <a:off x="15432867" y="8153164"/>
            <a:ext cx="2855133" cy="2133836"/>
          </a:xfrm>
          <a:prstGeom prst="rect">
            <a:avLst/>
          </a:prstGeom>
        </p:spPr>
      </p:pic>
      <p:sp>
        <p:nvSpPr>
          <p:cNvPr id="7" name="TextBox 7"/>
          <p:cNvSpPr txBox="1"/>
          <p:nvPr/>
        </p:nvSpPr>
        <p:spPr>
          <a:xfrm>
            <a:off x="1028700" y="991883"/>
            <a:ext cx="4454211" cy="356235"/>
          </a:xfrm>
          <a:prstGeom prst="rect">
            <a:avLst/>
          </a:prstGeom>
        </p:spPr>
        <p:txBody>
          <a:bodyPr lIns="0" tIns="0" rIns="0" bIns="0" rtlCol="0" anchor="t">
            <a:spAutoFit/>
          </a:bodyPr>
          <a:lstStyle/>
          <a:p>
            <a:pPr>
              <a:lnSpc>
                <a:spcPts val="2940"/>
              </a:lnSpc>
            </a:pPr>
            <a:r>
              <a:rPr lang="en-US" sz="2100">
                <a:solidFill>
                  <a:srgbClr val="F5033B"/>
                </a:solidFill>
                <a:latin typeface="Open Sans Bold"/>
              </a:rPr>
              <a:t>Аналоговая подсистема</a:t>
            </a:r>
          </a:p>
        </p:txBody>
      </p:sp>
      <p:grpSp>
        <p:nvGrpSpPr>
          <p:cNvPr id="8" name="Group 8"/>
          <p:cNvGrpSpPr/>
          <p:nvPr/>
        </p:nvGrpSpPr>
        <p:grpSpPr>
          <a:xfrm>
            <a:off x="17259300" y="7970149"/>
            <a:ext cx="650497" cy="650497"/>
            <a:chOff x="0" y="0"/>
            <a:chExt cx="867330" cy="867330"/>
          </a:xfrm>
        </p:grpSpPr>
        <p:grpSp>
          <p:nvGrpSpPr>
            <p:cNvPr id="9" name="Group 9"/>
            <p:cNvGrpSpPr/>
            <p:nvPr/>
          </p:nvGrpSpPr>
          <p:grpSpPr>
            <a:xfrm>
              <a:off x="0" y="0"/>
              <a:ext cx="867330" cy="867330"/>
              <a:chOff x="0" y="0"/>
              <a:chExt cx="6350000" cy="6350000"/>
            </a:xfrm>
          </p:grpSpPr>
          <p:sp>
            <p:nvSpPr>
              <p:cNvPr id="10" name="Freeform 1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5033B"/>
              </a:solidFill>
            </p:spPr>
          </p:sp>
        </p:grpSp>
        <p:sp>
          <p:nvSpPr>
            <p:cNvPr id="11" name="TextBox 11"/>
            <p:cNvSpPr txBox="1"/>
            <p:nvPr/>
          </p:nvSpPr>
          <p:spPr>
            <a:xfrm>
              <a:off x="312110" y="183475"/>
              <a:ext cx="243109" cy="462280"/>
            </a:xfrm>
            <a:prstGeom prst="rect">
              <a:avLst/>
            </a:prstGeom>
          </p:spPr>
          <p:txBody>
            <a:bodyPr lIns="0" tIns="0" rIns="0" bIns="0" rtlCol="0" anchor="t">
              <a:spAutoFit/>
            </a:bodyPr>
            <a:lstStyle/>
            <a:p>
              <a:pPr>
                <a:lnSpc>
                  <a:spcPts val="2940"/>
                </a:lnSpc>
              </a:pPr>
              <a:r>
                <a:rPr lang="en-US" sz="2100">
                  <a:solidFill>
                    <a:srgbClr val="FFFFFF"/>
                  </a:solidFill>
                  <a:latin typeface="Open Sans Bold"/>
                </a:rPr>
                <a:t>7</a:t>
              </a:r>
            </a:p>
          </p:txBody>
        </p:sp>
      </p:grpSp>
      <p:grpSp>
        <p:nvGrpSpPr>
          <p:cNvPr id="12" name="Group 12"/>
          <p:cNvGrpSpPr/>
          <p:nvPr/>
        </p:nvGrpSpPr>
        <p:grpSpPr>
          <a:xfrm>
            <a:off x="1073437" y="2796115"/>
            <a:ext cx="7079963" cy="1312804"/>
            <a:chOff x="0" y="0"/>
            <a:chExt cx="3561542" cy="660400"/>
          </a:xfrm>
        </p:grpSpPr>
        <p:sp>
          <p:nvSpPr>
            <p:cNvPr id="13" name="Freeform 13"/>
            <p:cNvSpPr/>
            <p:nvPr/>
          </p:nvSpPr>
          <p:spPr>
            <a:xfrm>
              <a:off x="0" y="0"/>
              <a:ext cx="3561542" cy="660400"/>
            </a:xfrm>
            <a:custGeom>
              <a:avLst/>
              <a:gdLst/>
              <a:ahLst/>
              <a:cxnLst/>
              <a:rect l="l" t="t" r="r" b="b"/>
              <a:pathLst>
                <a:path w="3561542" h="660400">
                  <a:moveTo>
                    <a:pt x="3437082" y="660400"/>
                  </a:moveTo>
                  <a:lnTo>
                    <a:pt x="124460" y="660400"/>
                  </a:lnTo>
                  <a:cubicBezTo>
                    <a:pt x="55880" y="660400"/>
                    <a:pt x="0" y="604520"/>
                    <a:pt x="0" y="535940"/>
                  </a:cubicBezTo>
                  <a:lnTo>
                    <a:pt x="0" y="124460"/>
                  </a:lnTo>
                  <a:cubicBezTo>
                    <a:pt x="0" y="55880"/>
                    <a:pt x="55880" y="0"/>
                    <a:pt x="124460" y="0"/>
                  </a:cubicBezTo>
                  <a:lnTo>
                    <a:pt x="3437082" y="0"/>
                  </a:lnTo>
                  <a:cubicBezTo>
                    <a:pt x="3505662" y="0"/>
                    <a:pt x="3561542" y="55880"/>
                    <a:pt x="3561542" y="124460"/>
                  </a:cubicBezTo>
                  <a:lnTo>
                    <a:pt x="3561542" y="535940"/>
                  </a:lnTo>
                  <a:cubicBezTo>
                    <a:pt x="3561542" y="604520"/>
                    <a:pt x="3505662" y="660400"/>
                    <a:pt x="3437082" y="660400"/>
                  </a:cubicBezTo>
                  <a:close/>
                </a:path>
              </a:pathLst>
            </a:custGeom>
            <a:solidFill>
              <a:srgbClr val="FEF4F7"/>
            </a:solidFill>
          </p:spPr>
        </p:sp>
      </p:grpSp>
      <p:sp>
        <p:nvSpPr>
          <p:cNvPr id="14" name="TextBox 14"/>
          <p:cNvSpPr txBox="1"/>
          <p:nvPr/>
        </p:nvSpPr>
        <p:spPr>
          <a:xfrm>
            <a:off x="1333009" y="3255350"/>
            <a:ext cx="6471345" cy="356235"/>
          </a:xfrm>
          <a:prstGeom prst="rect">
            <a:avLst/>
          </a:prstGeom>
        </p:spPr>
        <p:txBody>
          <a:bodyPr lIns="0" tIns="0" rIns="0" bIns="0" rtlCol="0" anchor="t">
            <a:spAutoFit/>
          </a:bodyPr>
          <a:lstStyle/>
          <a:p>
            <a:pPr algn="ctr">
              <a:lnSpc>
                <a:spcPts val="2940"/>
              </a:lnSpc>
              <a:spcBef>
                <a:spcPct val="0"/>
              </a:spcBef>
            </a:pPr>
            <a:r>
              <a:rPr lang="en-US" sz="2100" dirty="0" err="1">
                <a:solidFill>
                  <a:srgbClr val="000000"/>
                </a:solidFill>
                <a:latin typeface="Open Sans Bold"/>
              </a:rPr>
              <a:t>ps_base_test</a:t>
            </a:r>
            <a:r>
              <a:rPr lang="en-US" sz="2100" dirty="0">
                <a:solidFill>
                  <a:srgbClr val="000000"/>
                </a:solidFill>
                <a:latin typeface="Open Sans Bold"/>
              </a:rPr>
              <a:t> – </a:t>
            </a:r>
            <a:r>
              <a:rPr lang="en-US" sz="2100" dirty="0" err="1">
                <a:solidFill>
                  <a:srgbClr val="000000"/>
                </a:solidFill>
                <a:latin typeface="Open Sans"/>
              </a:rPr>
              <a:t>модуль</a:t>
            </a:r>
            <a:r>
              <a:rPr lang="en-US" sz="2100" dirty="0">
                <a:solidFill>
                  <a:srgbClr val="000000"/>
                </a:solidFill>
                <a:latin typeface="Open Sans"/>
              </a:rPr>
              <a:t> </a:t>
            </a:r>
            <a:r>
              <a:rPr lang="en-US" sz="2100" dirty="0" err="1">
                <a:solidFill>
                  <a:srgbClr val="000000"/>
                </a:solidFill>
                <a:latin typeface="Open Sans"/>
              </a:rPr>
              <a:t>для</a:t>
            </a:r>
            <a:r>
              <a:rPr lang="en-US" sz="2100" dirty="0">
                <a:solidFill>
                  <a:srgbClr val="000000"/>
                </a:solidFill>
                <a:latin typeface="Open Sans"/>
              </a:rPr>
              <a:t> </a:t>
            </a:r>
            <a:r>
              <a:rPr lang="en-US" sz="2100" dirty="0" err="1">
                <a:solidFill>
                  <a:srgbClr val="000000"/>
                </a:solidFill>
                <a:latin typeface="Open Sans"/>
              </a:rPr>
              <a:t>создания</a:t>
            </a:r>
            <a:r>
              <a:rPr lang="en-US" sz="2100" dirty="0">
                <a:solidFill>
                  <a:srgbClr val="000000"/>
                </a:solidFill>
                <a:latin typeface="Open Sans"/>
              </a:rPr>
              <a:t> </a:t>
            </a:r>
            <a:r>
              <a:rPr lang="en-US" sz="2100" dirty="0" err="1">
                <a:solidFill>
                  <a:srgbClr val="000000"/>
                </a:solidFill>
                <a:latin typeface="Open Sans"/>
              </a:rPr>
              <a:t>основы</a:t>
            </a:r>
            <a:r>
              <a:rPr lang="en-US" sz="2100" dirty="0">
                <a:solidFill>
                  <a:srgbClr val="000000"/>
                </a:solidFill>
                <a:latin typeface="Open Sans"/>
              </a:rPr>
              <a:t> </a:t>
            </a:r>
            <a:r>
              <a:rPr lang="en-US" sz="2100" dirty="0" err="1">
                <a:solidFill>
                  <a:srgbClr val="000000"/>
                </a:solidFill>
                <a:latin typeface="Open Sans"/>
              </a:rPr>
              <a:t>теста</a:t>
            </a:r>
            <a:endParaRPr lang="en-US" sz="2100" dirty="0">
              <a:solidFill>
                <a:srgbClr val="000000"/>
              </a:solidFill>
              <a:latin typeface="Open Sans"/>
            </a:endParaRPr>
          </a:p>
        </p:txBody>
      </p:sp>
      <p:graphicFrame>
        <p:nvGraphicFramePr>
          <p:cNvPr id="15" name="Таблица 14">
            <a:extLst>
              <a:ext uri="{FF2B5EF4-FFF2-40B4-BE49-F238E27FC236}">
                <a16:creationId xmlns:a16="http://schemas.microsoft.com/office/drawing/2014/main" id="{A8F1EE16-E600-4FC9-9668-1E0FEC3A0BAF}"/>
              </a:ext>
            </a:extLst>
          </p:cNvPr>
          <p:cNvGraphicFramePr>
            <a:graphicFrameLocks noGrp="1"/>
          </p:cNvGraphicFramePr>
          <p:nvPr>
            <p:extLst>
              <p:ext uri="{D42A27DB-BD31-4B8C-83A1-F6EECF244321}">
                <p14:modId xmlns:p14="http://schemas.microsoft.com/office/powerpoint/2010/main" val="2891161885"/>
              </p:ext>
            </p:extLst>
          </p:nvPr>
        </p:nvGraphicFramePr>
        <p:xfrm>
          <a:off x="1066800" y="4647901"/>
          <a:ext cx="7041863" cy="1562399"/>
        </p:xfrm>
        <a:graphic>
          <a:graphicData uri="http://schemas.openxmlformats.org/drawingml/2006/table">
            <a:tbl>
              <a:tblPr>
                <a:tableStyleId>{5940675A-B579-460E-94D1-54222C63F5DA}</a:tableStyleId>
              </a:tblPr>
              <a:tblGrid>
                <a:gridCol w="3814688">
                  <a:extLst>
                    <a:ext uri="{9D8B030D-6E8A-4147-A177-3AD203B41FA5}">
                      <a16:colId xmlns:a16="http://schemas.microsoft.com/office/drawing/2014/main" val="46566655"/>
                    </a:ext>
                  </a:extLst>
                </a:gridCol>
                <a:gridCol w="1536750">
                  <a:extLst>
                    <a:ext uri="{9D8B030D-6E8A-4147-A177-3AD203B41FA5}">
                      <a16:colId xmlns:a16="http://schemas.microsoft.com/office/drawing/2014/main" val="3973036877"/>
                    </a:ext>
                  </a:extLst>
                </a:gridCol>
                <a:gridCol w="1690425">
                  <a:extLst>
                    <a:ext uri="{9D8B030D-6E8A-4147-A177-3AD203B41FA5}">
                      <a16:colId xmlns:a16="http://schemas.microsoft.com/office/drawing/2014/main" val="634529408"/>
                    </a:ext>
                  </a:extLst>
                </a:gridCol>
              </a:tblGrid>
              <a:tr h="456682">
                <a:tc>
                  <a:txBody>
                    <a:bodyPr/>
                    <a:lstStyle/>
                    <a:p>
                      <a:pPr rtl="0" fontAlgn="t">
                        <a:spcBef>
                          <a:spcPts val="0"/>
                        </a:spcBef>
                        <a:spcAft>
                          <a:spcPts val="0"/>
                        </a:spcAft>
                      </a:pPr>
                      <a:r>
                        <a:rPr lang="ru-RU" sz="1800" b="1" u="none" strike="noStrike" dirty="0">
                          <a:solidFill>
                            <a:srgbClr val="000000"/>
                          </a:solidFill>
                          <a:effectLst/>
                        </a:rPr>
                        <a:t>Параметр</a:t>
                      </a:r>
                      <a:endParaRPr lang="ru-RU" sz="2800" b="1" dirty="0">
                        <a:effectLst/>
                      </a:endParaRPr>
                    </a:p>
                  </a:txBody>
                  <a:tcPr marL="89590" marR="89590" marT="89590" marB="8959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fontAlgn="t">
                        <a:spcBef>
                          <a:spcPts val="0"/>
                        </a:spcBef>
                        <a:spcAft>
                          <a:spcPts val="0"/>
                        </a:spcAft>
                      </a:pPr>
                      <a:r>
                        <a:rPr lang="ru-RU" sz="1800" b="1" u="none" strike="noStrike" dirty="0">
                          <a:solidFill>
                            <a:srgbClr val="000000"/>
                          </a:solidFill>
                          <a:effectLst/>
                        </a:rPr>
                        <a:t>Ед. </a:t>
                      </a:r>
                      <a:r>
                        <a:rPr lang="ru-RU" sz="1800" b="1" u="none" strike="noStrike" dirty="0" err="1">
                          <a:solidFill>
                            <a:srgbClr val="000000"/>
                          </a:solidFill>
                          <a:effectLst/>
                        </a:rPr>
                        <a:t>изм</a:t>
                      </a:r>
                      <a:endParaRPr lang="ru-RU" sz="2800" b="1" dirty="0">
                        <a:effectLst/>
                      </a:endParaRPr>
                    </a:p>
                  </a:txBody>
                  <a:tcPr marL="89590" marR="89590" marT="89590" marB="8959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fontAlgn="t">
                        <a:spcBef>
                          <a:spcPts val="0"/>
                        </a:spcBef>
                        <a:spcAft>
                          <a:spcPts val="0"/>
                        </a:spcAft>
                      </a:pPr>
                      <a:r>
                        <a:rPr lang="ru-RU" sz="1800" b="1" u="none" strike="noStrike" dirty="0">
                          <a:solidFill>
                            <a:srgbClr val="000000"/>
                          </a:solidFill>
                          <a:effectLst/>
                        </a:rPr>
                        <a:t>Тип данных</a:t>
                      </a:r>
                      <a:endParaRPr lang="ru-RU" sz="2800" b="1" dirty="0">
                        <a:effectLst/>
                      </a:endParaRPr>
                    </a:p>
                  </a:txBody>
                  <a:tcPr marL="89590" marR="89590" marT="89590" marB="8959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85990386"/>
                  </a:ext>
                </a:extLst>
              </a:tr>
              <a:tr h="415699">
                <a:tc>
                  <a:txBody>
                    <a:bodyPr/>
                    <a:lstStyle/>
                    <a:p>
                      <a:pPr rtl="0" fontAlgn="t">
                        <a:spcBef>
                          <a:spcPts val="0"/>
                        </a:spcBef>
                        <a:spcAft>
                          <a:spcPts val="0"/>
                        </a:spcAft>
                      </a:pPr>
                      <a:r>
                        <a:rPr lang="ru-RU" sz="1800" b="0" u="none" strike="noStrike" dirty="0">
                          <a:solidFill>
                            <a:srgbClr val="000000"/>
                          </a:solidFill>
                          <a:effectLst/>
                        </a:rPr>
                        <a:t>Время молчания</a:t>
                      </a:r>
                      <a:endParaRPr lang="ru-RU" sz="2800" dirty="0">
                        <a:effectLst/>
                      </a:endParaRPr>
                    </a:p>
                  </a:txBody>
                  <a:tcPr marL="89590" marR="89590" marT="89590" marB="8959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fontAlgn="t">
                        <a:spcBef>
                          <a:spcPts val="0"/>
                        </a:spcBef>
                        <a:spcAft>
                          <a:spcPts val="0"/>
                        </a:spcAft>
                      </a:pPr>
                      <a:r>
                        <a:rPr lang="ru-RU" sz="1800" b="0" u="none" strike="noStrike" dirty="0" err="1">
                          <a:solidFill>
                            <a:srgbClr val="000000"/>
                          </a:solidFill>
                          <a:effectLst/>
                        </a:rPr>
                        <a:t>мс</a:t>
                      </a:r>
                      <a:r>
                        <a:rPr lang="ru-RU" sz="1800" b="0" u="none" strike="noStrike" dirty="0">
                          <a:solidFill>
                            <a:srgbClr val="000000"/>
                          </a:solidFill>
                          <a:effectLst/>
                        </a:rPr>
                        <a:t>.</a:t>
                      </a:r>
                      <a:endParaRPr lang="ru-RU" sz="2800" dirty="0">
                        <a:effectLst/>
                      </a:endParaRPr>
                    </a:p>
                  </a:txBody>
                  <a:tcPr marL="89590" marR="89590" marT="89590" marB="8959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fontAlgn="t">
                        <a:spcBef>
                          <a:spcPts val="0"/>
                        </a:spcBef>
                        <a:spcAft>
                          <a:spcPts val="0"/>
                        </a:spcAft>
                      </a:pPr>
                      <a:r>
                        <a:rPr lang="en-US" sz="1800" b="0" u="none" strike="noStrike" dirty="0">
                          <a:solidFill>
                            <a:srgbClr val="000000"/>
                          </a:solidFill>
                          <a:effectLst/>
                        </a:rPr>
                        <a:t>uint_64</a:t>
                      </a:r>
                      <a:endParaRPr lang="en-US" sz="2800" dirty="0">
                        <a:effectLst/>
                      </a:endParaRPr>
                    </a:p>
                  </a:txBody>
                  <a:tcPr marL="89590" marR="89590" marT="89590" marB="8959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53465376"/>
                  </a:ext>
                </a:extLst>
              </a:tr>
              <a:tr h="652217">
                <a:tc>
                  <a:txBody>
                    <a:bodyPr/>
                    <a:lstStyle/>
                    <a:p>
                      <a:pPr rtl="0" fontAlgn="t">
                        <a:spcBef>
                          <a:spcPts val="0"/>
                        </a:spcBef>
                        <a:spcAft>
                          <a:spcPts val="0"/>
                        </a:spcAft>
                      </a:pPr>
                      <a:r>
                        <a:rPr lang="ru-RU" sz="1800" b="0" u="none" strike="noStrike" dirty="0">
                          <a:solidFill>
                            <a:srgbClr val="000000"/>
                          </a:solidFill>
                          <a:effectLst/>
                        </a:rPr>
                        <a:t>Напряжение во время молчания</a:t>
                      </a:r>
                      <a:endParaRPr lang="ru-RU" sz="2800" dirty="0">
                        <a:effectLst/>
                      </a:endParaRPr>
                    </a:p>
                  </a:txBody>
                  <a:tcPr marL="89590" marR="89590" marT="89590" marB="8959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fontAlgn="t">
                        <a:spcBef>
                          <a:spcPts val="0"/>
                        </a:spcBef>
                        <a:spcAft>
                          <a:spcPts val="0"/>
                        </a:spcAft>
                      </a:pPr>
                      <a:r>
                        <a:rPr lang="ru-RU" sz="1800" b="0" u="none" strike="noStrike" dirty="0">
                          <a:solidFill>
                            <a:srgbClr val="000000"/>
                          </a:solidFill>
                          <a:effectLst/>
                        </a:rPr>
                        <a:t>В.</a:t>
                      </a:r>
                      <a:endParaRPr lang="ru-RU" sz="2800" dirty="0">
                        <a:effectLst/>
                      </a:endParaRPr>
                    </a:p>
                  </a:txBody>
                  <a:tcPr marL="89590" marR="89590" marT="89590" marB="8959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fontAlgn="t">
                        <a:spcBef>
                          <a:spcPts val="0"/>
                        </a:spcBef>
                        <a:spcAft>
                          <a:spcPts val="0"/>
                        </a:spcAft>
                      </a:pPr>
                      <a:r>
                        <a:rPr lang="en-US" sz="1800" b="0" u="none" strike="noStrike" dirty="0">
                          <a:solidFill>
                            <a:srgbClr val="000000"/>
                          </a:solidFill>
                          <a:effectLst/>
                        </a:rPr>
                        <a:t>float</a:t>
                      </a:r>
                      <a:endParaRPr lang="en-US" sz="2800" dirty="0">
                        <a:effectLst/>
                      </a:endParaRPr>
                    </a:p>
                  </a:txBody>
                  <a:tcPr marL="89590" marR="89590" marT="89590" marB="8959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6387608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19855" b="26474"/>
          <a:stretch>
            <a:fillRect/>
          </a:stretch>
        </p:blipFill>
        <p:spPr>
          <a:xfrm>
            <a:off x="5482911" y="762000"/>
            <a:ext cx="11776389" cy="854102"/>
          </a:xfrm>
          <a:prstGeom prst="rect">
            <a:avLst/>
          </a:prstGeom>
        </p:spPr>
      </p:pic>
      <p:pic>
        <p:nvPicPr>
          <p:cNvPr id="3" name="Picture 3"/>
          <p:cNvPicPr>
            <a:picLocks noChangeAspect="1"/>
          </p:cNvPicPr>
          <p:nvPr/>
        </p:nvPicPr>
        <p:blipFill>
          <a:blip r:embed="rId3"/>
          <a:srcRect/>
          <a:stretch>
            <a:fillRect/>
          </a:stretch>
        </p:blipFill>
        <p:spPr>
          <a:xfrm>
            <a:off x="15432867" y="8153164"/>
            <a:ext cx="2855133" cy="2133836"/>
          </a:xfrm>
          <a:prstGeom prst="rect">
            <a:avLst/>
          </a:prstGeom>
        </p:spPr>
      </p:pic>
      <p:sp>
        <p:nvSpPr>
          <p:cNvPr id="4" name="TextBox 4"/>
          <p:cNvSpPr txBox="1"/>
          <p:nvPr/>
        </p:nvSpPr>
        <p:spPr>
          <a:xfrm>
            <a:off x="1038815" y="991883"/>
            <a:ext cx="4454211" cy="356235"/>
          </a:xfrm>
          <a:prstGeom prst="rect">
            <a:avLst/>
          </a:prstGeom>
        </p:spPr>
        <p:txBody>
          <a:bodyPr lIns="0" tIns="0" rIns="0" bIns="0" rtlCol="0" anchor="t">
            <a:spAutoFit/>
          </a:bodyPr>
          <a:lstStyle/>
          <a:p>
            <a:pPr>
              <a:lnSpc>
                <a:spcPts val="2940"/>
              </a:lnSpc>
            </a:pPr>
            <a:r>
              <a:rPr lang="en-US" sz="2100" dirty="0" err="1">
                <a:solidFill>
                  <a:srgbClr val="F5033B"/>
                </a:solidFill>
                <a:latin typeface="Open Sans Bold"/>
              </a:rPr>
              <a:t>ps_constant_test</a:t>
            </a:r>
            <a:endParaRPr lang="en-US" sz="2100" dirty="0">
              <a:solidFill>
                <a:srgbClr val="F5033B"/>
              </a:solidFill>
              <a:latin typeface="Open Sans Bold"/>
            </a:endParaRPr>
          </a:p>
        </p:txBody>
      </p:sp>
      <p:sp>
        <p:nvSpPr>
          <p:cNvPr id="5" name="TextBox 5"/>
          <p:cNvSpPr txBox="1"/>
          <p:nvPr/>
        </p:nvSpPr>
        <p:spPr>
          <a:xfrm>
            <a:off x="1028700" y="2210441"/>
            <a:ext cx="16230600" cy="1464119"/>
          </a:xfrm>
          <a:prstGeom prst="rect">
            <a:avLst/>
          </a:prstGeom>
        </p:spPr>
        <p:txBody>
          <a:bodyPr wrap="square" lIns="0" tIns="0" rIns="0" bIns="0" rtlCol="0" anchor="t">
            <a:spAutoFit/>
          </a:bodyPr>
          <a:lstStyle/>
          <a:p>
            <a:pPr>
              <a:lnSpc>
                <a:spcPts val="2940"/>
              </a:lnSpc>
              <a:spcBef>
                <a:spcPct val="0"/>
              </a:spcBef>
            </a:pPr>
            <a:r>
              <a:rPr lang="en-US" sz="2100" dirty="0" err="1">
                <a:solidFill>
                  <a:srgbClr val="F5033B"/>
                </a:solidFill>
                <a:latin typeface="Open Sans Bold"/>
              </a:rPr>
              <a:t>ps_constant_test</a:t>
            </a:r>
            <a:r>
              <a:rPr lang="ru-RU" sz="2100" dirty="0">
                <a:solidFill>
                  <a:srgbClr val="F5033B"/>
                </a:solidFill>
                <a:latin typeface="Open Sans Bold"/>
              </a:rPr>
              <a:t> </a:t>
            </a:r>
            <a:r>
              <a:rPr lang="en-US" sz="2100" dirty="0">
                <a:solidFill>
                  <a:srgbClr val="000000"/>
                </a:solidFill>
                <a:latin typeface="Open Sans Bold"/>
              </a:rPr>
              <a:t>–</a:t>
            </a:r>
            <a:r>
              <a:rPr lang="ru-RU" sz="2100" dirty="0">
                <a:solidFill>
                  <a:srgbClr val="000000"/>
                </a:solidFill>
                <a:latin typeface="Open Sans Bold"/>
              </a:rPr>
              <a:t> </a:t>
            </a:r>
            <a:r>
              <a:rPr lang="ru-RU" sz="2100" dirty="0">
                <a:solidFill>
                  <a:srgbClr val="000000"/>
                </a:solidFill>
                <a:latin typeface="Open Sans" panose="020B0606030504020204" pitchFamily="34" charset="0"/>
                <a:ea typeface="Open Sans" panose="020B0606030504020204" pitchFamily="34" charset="0"/>
                <a:cs typeface="Open Sans" panose="020B0606030504020204" pitchFamily="34" charset="0"/>
              </a:rPr>
              <a:t>тест, где потенциал между рабочим и эталонным электродами остается постоянным. Как и другие испытания, испытание постоянным напряжением включает в себя период молчания, в течение которого выходное напряжение удерживается, и постоянное значение (напряжение молчания) в течение фиксированной продолжительности до начала испытания.</a:t>
            </a:r>
            <a:endParaRPr lang="en-US" sz="21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7" name="Таблица 6">
            <a:extLst>
              <a:ext uri="{FF2B5EF4-FFF2-40B4-BE49-F238E27FC236}">
                <a16:creationId xmlns:a16="http://schemas.microsoft.com/office/drawing/2014/main" id="{92CEC314-CE63-4804-9762-9AAD16C61B4B}"/>
              </a:ext>
            </a:extLst>
          </p:cNvPr>
          <p:cNvGraphicFramePr>
            <a:graphicFrameLocks noGrp="1"/>
          </p:cNvGraphicFramePr>
          <p:nvPr>
            <p:extLst>
              <p:ext uri="{D42A27DB-BD31-4B8C-83A1-F6EECF244321}">
                <p14:modId xmlns:p14="http://schemas.microsoft.com/office/powerpoint/2010/main" val="2717513790"/>
              </p:ext>
            </p:extLst>
          </p:nvPr>
        </p:nvGraphicFramePr>
        <p:xfrm>
          <a:off x="1066800" y="4536883"/>
          <a:ext cx="4416111" cy="2788049"/>
        </p:xfrm>
        <a:graphic>
          <a:graphicData uri="http://schemas.openxmlformats.org/drawingml/2006/table">
            <a:tbl>
              <a:tblPr>
                <a:tableStyleId>{5940675A-B579-460E-94D1-54222C63F5DA}</a:tableStyleId>
              </a:tblPr>
              <a:tblGrid>
                <a:gridCol w="1905000">
                  <a:extLst>
                    <a:ext uri="{9D8B030D-6E8A-4147-A177-3AD203B41FA5}">
                      <a16:colId xmlns:a16="http://schemas.microsoft.com/office/drawing/2014/main" val="46566655"/>
                    </a:ext>
                  </a:extLst>
                </a:gridCol>
                <a:gridCol w="990600">
                  <a:extLst>
                    <a:ext uri="{9D8B030D-6E8A-4147-A177-3AD203B41FA5}">
                      <a16:colId xmlns:a16="http://schemas.microsoft.com/office/drawing/2014/main" val="3973036877"/>
                    </a:ext>
                  </a:extLst>
                </a:gridCol>
                <a:gridCol w="1520511">
                  <a:extLst>
                    <a:ext uri="{9D8B030D-6E8A-4147-A177-3AD203B41FA5}">
                      <a16:colId xmlns:a16="http://schemas.microsoft.com/office/drawing/2014/main" val="634529408"/>
                    </a:ext>
                  </a:extLst>
                </a:gridCol>
              </a:tblGrid>
              <a:tr h="415699">
                <a:tc>
                  <a:txBody>
                    <a:bodyPr/>
                    <a:lstStyle/>
                    <a:p>
                      <a:pPr rtl="0" fontAlgn="t">
                        <a:spcBef>
                          <a:spcPts val="1200"/>
                        </a:spcBef>
                        <a:spcAft>
                          <a:spcPts val="1200"/>
                        </a:spcAft>
                      </a:pPr>
                      <a:r>
                        <a:rPr lang="ru-RU" sz="1600" b="1"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Параметр</a:t>
                      </a:r>
                      <a:endParaRPr lang="ru-RU" sz="1600" b="1"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fontAlgn="t">
                        <a:spcBef>
                          <a:spcPts val="1200"/>
                        </a:spcBef>
                        <a:spcAft>
                          <a:spcPts val="1200"/>
                        </a:spcAft>
                      </a:pPr>
                      <a:r>
                        <a:rPr lang="ru-RU" sz="1600" b="1"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Ед. </a:t>
                      </a:r>
                      <a:r>
                        <a:rPr lang="ru-RU" sz="1600" b="1"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изм</a:t>
                      </a:r>
                      <a:endParaRPr lang="ru-RU" sz="1600" b="1"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fontAlgn="t">
                        <a:spcBef>
                          <a:spcPts val="1200"/>
                        </a:spcBef>
                        <a:spcAft>
                          <a:spcPts val="1200"/>
                        </a:spcAft>
                      </a:pPr>
                      <a:r>
                        <a:rPr lang="ru-RU" sz="1600" b="1"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Тип данных</a:t>
                      </a:r>
                      <a:endParaRPr lang="ru-RU" sz="1600" b="1"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85990386"/>
                  </a:ext>
                </a:extLst>
              </a:tr>
              <a:tr h="415699">
                <a:tc>
                  <a:txBody>
                    <a:bodyPr/>
                    <a:lstStyle/>
                    <a:p>
                      <a:pPr rtl="0" fontAlgn="t">
                        <a:spcBef>
                          <a:spcPts val="1200"/>
                        </a:spcBef>
                        <a:spcAft>
                          <a:spcPts val="1200"/>
                        </a:spcAft>
                      </a:pPr>
                      <a:r>
                        <a:rPr lang="ru-RU"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Время молчания</a:t>
                      </a:r>
                      <a:endParaRPr lang="ru-RU" sz="16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fontAlgn="t">
                        <a:spcBef>
                          <a:spcPts val="1200"/>
                        </a:spcBef>
                        <a:spcAft>
                          <a:spcPts val="1200"/>
                        </a:spcAft>
                      </a:pPr>
                      <a:r>
                        <a:rPr lang="ru-RU" sz="1600" b="0"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мс</a:t>
                      </a:r>
                      <a:r>
                        <a:rPr lang="ru-RU"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t>
                      </a:r>
                      <a:endParaRPr lang="ru-RU" sz="16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fontAlgn="t">
                        <a:spcBef>
                          <a:spcPts val="1200"/>
                        </a:spcBef>
                        <a:spcAft>
                          <a:spcPts val="1200"/>
                        </a:spcAft>
                      </a:pPr>
                      <a:r>
                        <a:rPr lang="az-Latn-AZ"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uint_64</a:t>
                      </a:r>
                      <a:endParaRPr lang="az-Latn-AZ" sz="16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53465376"/>
                  </a:ext>
                </a:extLst>
              </a:tr>
              <a:tr h="652217">
                <a:tc>
                  <a:txBody>
                    <a:bodyPr/>
                    <a:lstStyle/>
                    <a:p>
                      <a:pPr rtl="0" fontAlgn="t">
                        <a:spcBef>
                          <a:spcPts val="1200"/>
                        </a:spcBef>
                        <a:spcAft>
                          <a:spcPts val="1200"/>
                        </a:spcAft>
                      </a:pPr>
                      <a:r>
                        <a:rPr lang="ru-RU"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Напряжение во время молчания</a:t>
                      </a:r>
                      <a:endParaRPr lang="ru-RU" sz="16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fontAlgn="t">
                        <a:spcBef>
                          <a:spcPts val="1200"/>
                        </a:spcBef>
                        <a:spcAft>
                          <a:spcPts val="1200"/>
                        </a:spcAft>
                      </a:pPr>
                      <a:r>
                        <a:rPr lang="ru-RU"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В.</a:t>
                      </a:r>
                      <a:endParaRPr lang="ru-RU" sz="16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fontAlgn="t">
                        <a:spcBef>
                          <a:spcPts val="1200"/>
                        </a:spcBef>
                        <a:spcAft>
                          <a:spcPts val="1200"/>
                        </a:spcAft>
                      </a:pPr>
                      <a:r>
                        <a:rPr lang="az-Latn-AZ"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float</a:t>
                      </a:r>
                      <a:endParaRPr lang="az-Latn-AZ" sz="16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63876082"/>
                  </a:ext>
                </a:extLst>
              </a:tr>
              <a:tr h="652217">
                <a:tc>
                  <a:txBody>
                    <a:bodyPr/>
                    <a:lstStyle/>
                    <a:p>
                      <a:pPr rtl="0" fontAlgn="t">
                        <a:spcBef>
                          <a:spcPts val="1200"/>
                        </a:spcBef>
                        <a:spcAft>
                          <a:spcPts val="1200"/>
                        </a:spcAft>
                      </a:pPr>
                      <a:r>
                        <a:rPr lang="ru-RU"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Напряжение</a:t>
                      </a:r>
                      <a:endParaRPr lang="ru-RU" sz="16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fontAlgn="t">
                        <a:spcBef>
                          <a:spcPts val="1200"/>
                        </a:spcBef>
                        <a:spcAft>
                          <a:spcPts val="1200"/>
                        </a:spcAft>
                      </a:pPr>
                      <a:r>
                        <a:rPr lang="ru-RU"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В.</a:t>
                      </a:r>
                      <a:endParaRPr lang="ru-RU" sz="16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fontAlgn="t">
                        <a:spcBef>
                          <a:spcPts val="1200"/>
                        </a:spcBef>
                        <a:spcAft>
                          <a:spcPts val="1200"/>
                        </a:spcAft>
                      </a:pPr>
                      <a:r>
                        <a:rPr lang="az-Latn-AZ"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float</a:t>
                      </a:r>
                      <a:endParaRPr lang="az-Latn-AZ" sz="16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90862129"/>
                  </a:ext>
                </a:extLst>
              </a:tr>
              <a:tr h="652217">
                <a:tc>
                  <a:txBody>
                    <a:bodyPr/>
                    <a:lstStyle/>
                    <a:p>
                      <a:pPr rtl="0" fontAlgn="t">
                        <a:spcBef>
                          <a:spcPts val="1200"/>
                        </a:spcBef>
                        <a:spcAft>
                          <a:spcPts val="1200"/>
                        </a:spcAft>
                      </a:pPr>
                      <a:r>
                        <a:rPr lang="ru-RU"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Продолжительность теста</a:t>
                      </a:r>
                      <a:endParaRPr lang="ru-RU" sz="16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fontAlgn="t">
                        <a:spcBef>
                          <a:spcPts val="1200"/>
                        </a:spcBef>
                        <a:spcAft>
                          <a:spcPts val="1200"/>
                        </a:spcAft>
                      </a:pPr>
                      <a:r>
                        <a:rPr lang="ru-RU" sz="1600" b="0"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мс</a:t>
                      </a:r>
                      <a:r>
                        <a:rPr lang="ru-RU"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t>
                      </a:r>
                      <a:endParaRPr lang="ru-RU" sz="16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fontAlgn="t">
                        <a:spcBef>
                          <a:spcPts val="1200"/>
                        </a:spcBef>
                        <a:spcAft>
                          <a:spcPts val="1200"/>
                        </a:spcAft>
                      </a:pPr>
                      <a:r>
                        <a:rPr lang="az-Latn-AZ"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uint_64</a:t>
                      </a:r>
                      <a:endParaRPr lang="az-Latn-AZ" sz="16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14639253"/>
                  </a:ext>
                </a:extLst>
              </a:tr>
            </a:tbl>
          </a:graphicData>
        </a:graphic>
      </p:graphicFrame>
      <p:pic>
        <p:nvPicPr>
          <p:cNvPr id="8" name="Рисунок 7">
            <a:extLst>
              <a:ext uri="{FF2B5EF4-FFF2-40B4-BE49-F238E27FC236}">
                <a16:creationId xmlns:a16="http://schemas.microsoft.com/office/drawing/2014/main" id="{3E2941E5-1214-4F8F-84A9-CF6942D0DBF5}"/>
              </a:ext>
            </a:extLst>
          </p:cNvPr>
          <p:cNvPicPr>
            <a:picLocks noChangeAspect="1"/>
          </p:cNvPicPr>
          <p:nvPr/>
        </p:nvPicPr>
        <p:blipFill rotWithShape="1">
          <a:blip r:embed="rId4">
            <a:extLst>
              <a:ext uri="{28A0092B-C50C-407E-A947-70E740481C1C}">
                <a14:useLocalDpi xmlns:a14="http://schemas.microsoft.com/office/drawing/2010/main" val="0"/>
              </a:ext>
            </a:extLst>
          </a:blip>
          <a:srcRect t="6061"/>
          <a:stretch/>
        </p:blipFill>
        <p:spPr>
          <a:xfrm>
            <a:off x="6953211" y="4268899"/>
            <a:ext cx="4381577" cy="3086982"/>
          </a:xfrm>
          <a:prstGeom prst="rect">
            <a:avLst/>
          </a:prstGeom>
        </p:spPr>
      </p:pic>
      <p:pic>
        <p:nvPicPr>
          <p:cNvPr id="9" name="Рисунок 8">
            <a:extLst>
              <a:ext uri="{FF2B5EF4-FFF2-40B4-BE49-F238E27FC236}">
                <a16:creationId xmlns:a16="http://schemas.microsoft.com/office/drawing/2014/main" id="{2AFE2D54-CC3E-4972-87AE-3CB23FDCA812}"/>
              </a:ext>
            </a:extLst>
          </p:cNvPr>
          <p:cNvPicPr>
            <a:picLocks noChangeAspect="1"/>
          </p:cNvPicPr>
          <p:nvPr/>
        </p:nvPicPr>
        <p:blipFill rotWithShape="1">
          <a:blip r:embed="rId5">
            <a:extLst>
              <a:ext uri="{28A0092B-C50C-407E-A947-70E740481C1C}">
                <a14:useLocalDpi xmlns:a14="http://schemas.microsoft.com/office/drawing/2010/main" val="0"/>
              </a:ext>
            </a:extLst>
          </a:blip>
          <a:srcRect t="6655"/>
          <a:stretch/>
        </p:blipFill>
        <p:spPr>
          <a:xfrm>
            <a:off x="12068166" y="4237950"/>
            <a:ext cx="4409425" cy="3086982"/>
          </a:xfrm>
          <a:prstGeom prst="rect">
            <a:avLst/>
          </a:prstGeom>
        </p:spPr>
      </p:pic>
      <p:sp>
        <p:nvSpPr>
          <p:cNvPr id="10" name="TextBox 7">
            <a:extLst>
              <a:ext uri="{FF2B5EF4-FFF2-40B4-BE49-F238E27FC236}">
                <a16:creationId xmlns:a16="http://schemas.microsoft.com/office/drawing/2014/main" id="{8B02E06A-C305-414D-AA07-207D635B4277}"/>
              </a:ext>
            </a:extLst>
          </p:cNvPr>
          <p:cNvSpPr txBox="1"/>
          <p:nvPr/>
        </p:nvSpPr>
        <p:spPr>
          <a:xfrm>
            <a:off x="6909999" y="7639878"/>
            <a:ext cx="4468000" cy="620683"/>
          </a:xfrm>
          <a:prstGeom prst="rect">
            <a:avLst/>
          </a:prstGeom>
        </p:spPr>
        <p:txBody>
          <a:bodyPr wrap="square" lIns="0" tIns="0" rIns="0" bIns="0" rtlCol="0" anchor="t">
            <a:spAutoFit/>
          </a:bodyPr>
          <a:lstStyle/>
          <a:p>
            <a:pPr algn="ctr">
              <a:lnSpc>
                <a:spcPts val="2520"/>
              </a:lnSpc>
            </a:pPr>
            <a:r>
              <a:rPr lang="ru-RU" i="1" dirty="0">
                <a:solidFill>
                  <a:srgbClr val="000000"/>
                </a:solidFill>
                <a:latin typeface="Open Sans"/>
              </a:rPr>
              <a:t>Рисунок</a:t>
            </a:r>
            <a:r>
              <a:rPr lang="en-US" i="1" dirty="0">
                <a:solidFill>
                  <a:srgbClr val="000000"/>
                </a:solidFill>
                <a:latin typeface="Open Sans"/>
              </a:rPr>
              <a:t> 2 - </a:t>
            </a:r>
            <a:r>
              <a:rPr lang="ru-RU" i="1" dirty="0">
                <a:solidFill>
                  <a:srgbClr val="000000"/>
                </a:solidFill>
                <a:latin typeface="Open Sans"/>
              </a:rPr>
              <a:t>Напряжение и сила тока относительно времени</a:t>
            </a:r>
            <a:endParaRPr lang="en-US" i="1" dirty="0">
              <a:solidFill>
                <a:srgbClr val="000000"/>
              </a:solidFill>
              <a:latin typeface="Open Sans"/>
            </a:endParaRPr>
          </a:p>
        </p:txBody>
      </p:sp>
      <p:sp>
        <p:nvSpPr>
          <p:cNvPr id="11" name="TextBox 7">
            <a:extLst>
              <a:ext uri="{FF2B5EF4-FFF2-40B4-BE49-F238E27FC236}">
                <a16:creationId xmlns:a16="http://schemas.microsoft.com/office/drawing/2014/main" id="{7D3B3471-0085-4F21-8F50-59AA8891D443}"/>
              </a:ext>
            </a:extLst>
          </p:cNvPr>
          <p:cNvSpPr txBox="1"/>
          <p:nvPr/>
        </p:nvSpPr>
        <p:spPr>
          <a:xfrm>
            <a:off x="12161157" y="7639877"/>
            <a:ext cx="4409426" cy="620683"/>
          </a:xfrm>
          <a:prstGeom prst="rect">
            <a:avLst/>
          </a:prstGeom>
        </p:spPr>
        <p:txBody>
          <a:bodyPr wrap="square" lIns="0" tIns="0" rIns="0" bIns="0" rtlCol="0" anchor="t">
            <a:spAutoFit/>
          </a:bodyPr>
          <a:lstStyle/>
          <a:p>
            <a:pPr algn="ctr">
              <a:lnSpc>
                <a:spcPts val="2520"/>
              </a:lnSpc>
            </a:pPr>
            <a:r>
              <a:rPr lang="ru-RU" i="1" dirty="0">
                <a:solidFill>
                  <a:srgbClr val="000000"/>
                </a:solidFill>
                <a:latin typeface="Open Sans"/>
              </a:rPr>
              <a:t>Рисунок</a:t>
            </a:r>
            <a:r>
              <a:rPr lang="en-US" i="1" dirty="0">
                <a:solidFill>
                  <a:srgbClr val="000000"/>
                </a:solidFill>
                <a:latin typeface="Open Sans"/>
              </a:rPr>
              <a:t> 3 - </a:t>
            </a:r>
            <a:r>
              <a:rPr lang="ru-RU" i="1" dirty="0">
                <a:solidFill>
                  <a:srgbClr val="000000"/>
                </a:solidFill>
                <a:latin typeface="Open Sans"/>
              </a:rPr>
              <a:t>Напряжение относительно</a:t>
            </a:r>
            <a:endParaRPr lang="en-US" i="1" dirty="0">
              <a:solidFill>
                <a:srgbClr val="000000"/>
              </a:solidFill>
              <a:latin typeface="Open Sans"/>
            </a:endParaRPr>
          </a:p>
          <a:p>
            <a:pPr algn="ctr">
              <a:lnSpc>
                <a:spcPts val="2520"/>
              </a:lnSpc>
            </a:pPr>
            <a:r>
              <a:rPr lang="ru-RU" i="1" dirty="0">
                <a:solidFill>
                  <a:srgbClr val="000000"/>
                </a:solidFill>
                <a:latin typeface="Open Sans"/>
              </a:rPr>
              <a:t> силы тока</a:t>
            </a:r>
            <a:endParaRPr lang="en-US" i="1" dirty="0">
              <a:solidFill>
                <a:srgbClr val="000000"/>
              </a:solidFill>
              <a:latin typeface="Open Sans"/>
            </a:endParaRPr>
          </a:p>
        </p:txBody>
      </p:sp>
      <p:grpSp>
        <p:nvGrpSpPr>
          <p:cNvPr id="12" name="Group 8">
            <a:extLst>
              <a:ext uri="{FF2B5EF4-FFF2-40B4-BE49-F238E27FC236}">
                <a16:creationId xmlns:a16="http://schemas.microsoft.com/office/drawing/2014/main" id="{253A425C-E39D-45E3-BAE6-F9416BB17C73}"/>
              </a:ext>
            </a:extLst>
          </p:cNvPr>
          <p:cNvGrpSpPr/>
          <p:nvPr/>
        </p:nvGrpSpPr>
        <p:grpSpPr>
          <a:xfrm>
            <a:off x="17259300" y="7970149"/>
            <a:ext cx="650497" cy="650497"/>
            <a:chOff x="0" y="0"/>
            <a:chExt cx="867330" cy="867330"/>
          </a:xfrm>
        </p:grpSpPr>
        <p:grpSp>
          <p:nvGrpSpPr>
            <p:cNvPr id="13" name="Group 9">
              <a:extLst>
                <a:ext uri="{FF2B5EF4-FFF2-40B4-BE49-F238E27FC236}">
                  <a16:creationId xmlns:a16="http://schemas.microsoft.com/office/drawing/2014/main" id="{E991A52B-4F9B-4426-85B9-8A72DBC94B52}"/>
                </a:ext>
              </a:extLst>
            </p:cNvPr>
            <p:cNvGrpSpPr/>
            <p:nvPr/>
          </p:nvGrpSpPr>
          <p:grpSpPr>
            <a:xfrm>
              <a:off x="0" y="0"/>
              <a:ext cx="867330" cy="867330"/>
              <a:chOff x="0" y="0"/>
              <a:chExt cx="6350000" cy="6350000"/>
            </a:xfrm>
          </p:grpSpPr>
          <p:sp>
            <p:nvSpPr>
              <p:cNvPr id="15" name="Freeform 10">
                <a:extLst>
                  <a:ext uri="{FF2B5EF4-FFF2-40B4-BE49-F238E27FC236}">
                    <a16:creationId xmlns:a16="http://schemas.microsoft.com/office/drawing/2014/main" id="{08296A0E-B0CE-4E0E-ABDD-9F3997712AE9}"/>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5033B"/>
              </a:solidFill>
            </p:spPr>
          </p:sp>
        </p:grpSp>
        <p:sp>
          <p:nvSpPr>
            <p:cNvPr id="14" name="TextBox 11">
              <a:extLst>
                <a:ext uri="{FF2B5EF4-FFF2-40B4-BE49-F238E27FC236}">
                  <a16:creationId xmlns:a16="http://schemas.microsoft.com/office/drawing/2014/main" id="{E54957AD-F82C-4783-B81F-2BE3952C5194}"/>
                </a:ext>
              </a:extLst>
            </p:cNvPr>
            <p:cNvSpPr txBox="1"/>
            <p:nvPr/>
          </p:nvSpPr>
          <p:spPr>
            <a:xfrm>
              <a:off x="312110" y="183475"/>
              <a:ext cx="243109" cy="462280"/>
            </a:xfrm>
            <a:prstGeom prst="rect">
              <a:avLst/>
            </a:prstGeom>
          </p:spPr>
          <p:txBody>
            <a:bodyPr lIns="0" tIns="0" rIns="0" bIns="0" rtlCol="0" anchor="t">
              <a:spAutoFit/>
            </a:bodyPr>
            <a:lstStyle/>
            <a:p>
              <a:pPr>
                <a:lnSpc>
                  <a:spcPts val="2940"/>
                </a:lnSpc>
              </a:pPr>
              <a:r>
                <a:rPr lang="en-US" sz="2100" dirty="0">
                  <a:solidFill>
                    <a:srgbClr val="FFFFFF"/>
                  </a:solidFill>
                  <a:latin typeface="Open Sans Bold"/>
                </a:rPr>
                <a:t>8</a:t>
              </a:r>
            </a:p>
          </p:txBody>
        </p:sp>
      </p:grpSp>
    </p:spTree>
    <p:extLst>
      <p:ext uri="{BB962C8B-B14F-4D97-AF65-F5344CB8AC3E}">
        <p14:creationId xmlns:p14="http://schemas.microsoft.com/office/powerpoint/2010/main" val="3450901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19855" b="26474"/>
          <a:stretch>
            <a:fillRect/>
          </a:stretch>
        </p:blipFill>
        <p:spPr>
          <a:xfrm>
            <a:off x="5482911" y="762000"/>
            <a:ext cx="11776389" cy="854102"/>
          </a:xfrm>
          <a:prstGeom prst="rect">
            <a:avLst/>
          </a:prstGeom>
        </p:spPr>
      </p:pic>
      <p:pic>
        <p:nvPicPr>
          <p:cNvPr id="3" name="Picture 3"/>
          <p:cNvPicPr>
            <a:picLocks noChangeAspect="1"/>
          </p:cNvPicPr>
          <p:nvPr/>
        </p:nvPicPr>
        <p:blipFill>
          <a:blip r:embed="rId3"/>
          <a:srcRect/>
          <a:stretch>
            <a:fillRect/>
          </a:stretch>
        </p:blipFill>
        <p:spPr>
          <a:xfrm>
            <a:off x="15432867" y="8153164"/>
            <a:ext cx="2855133" cy="2133836"/>
          </a:xfrm>
          <a:prstGeom prst="rect">
            <a:avLst/>
          </a:prstGeom>
        </p:spPr>
      </p:pic>
      <p:sp>
        <p:nvSpPr>
          <p:cNvPr id="4" name="TextBox 4"/>
          <p:cNvSpPr txBox="1"/>
          <p:nvPr/>
        </p:nvSpPr>
        <p:spPr>
          <a:xfrm>
            <a:off x="1038815" y="991883"/>
            <a:ext cx="4454211" cy="356235"/>
          </a:xfrm>
          <a:prstGeom prst="rect">
            <a:avLst/>
          </a:prstGeom>
        </p:spPr>
        <p:txBody>
          <a:bodyPr lIns="0" tIns="0" rIns="0" bIns="0" rtlCol="0" anchor="t">
            <a:spAutoFit/>
          </a:bodyPr>
          <a:lstStyle/>
          <a:p>
            <a:pPr>
              <a:lnSpc>
                <a:spcPts val="2940"/>
              </a:lnSpc>
            </a:pPr>
            <a:r>
              <a:rPr lang="en-US" sz="2100" dirty="0" err="1">
                <a:solidFill>
                  <a:srgbClr val="F5033B"/>
                </a:solidFill>
                <a:latin typeface="Open Sans Bold"/>
              </a:rPr>
              <a:t>ps_multistep_test</a:t>
            </a:r>
            <a:endParaRPr lang="en-US" sz="2100" dirty="0">
              <a:solidFill>
                <a:srgbClr val="F5033B"/>
              </a:solidFill>
              <a:latin typeface="Open Sans Bold"/>
            </a:endParaRPr>
          </a:p>
        </p:txBody>
      </p:sp>
      <p:sp>
        <p:nvSpPr>
          <p:cNvPr id="5" name="TextBox 5"/>
          <p:cNvSpPr txBox="1"/>
          <p:nvPr/>
        </p:nvSpPr>
        <p:spPr>
          <a:xfrm>
            <a:off x="1028700" y="2210441"/>
            <a:ext cx="16230600" cy="348429"/>
          </a:xfrm>
          <a:prstGeom prst="rect">
            <a:avLst/>
          </a:prstGeom>
        </p:spPr>
        <p:txBody>
          <a:bodyPr wrap="square" lIns="0" tIns="0" rIns="0" bIns="0" rtlCol="0" anchor="t">
            <a:spAutoFit/>
          </a:bodyPr>
          <a:lstStyle/>
          <a:p>
            <a:pPr>
              <a:lnSpc>
                <a:spcPts val="2940"/>
              </a:lnSpc>
              <a:spcBef>
                <a:spcPct val="0"/>
              </a:spcBef>
            </a:pPr>
            <a:r>
              <a:rPr lang="en-US" sz="2100" dirty="0" err="1">
                <a:solidFill>
                  <a:srgbClr val="F5033B"/>
                </a:solidFill>
                <a:latin typeface="Open Sans Bold"/>
              </a:rPr>
              <a:t>ps_multistep_test</a:t>
            </a:r>
            <a:r>
              <a:rPr lang="en-US" sz="2100" dirty="0">
                <a:solidFill>
                  <a:srgbClr val="F5033B"/>
                </a:solidFill>
                <a:latin typeface="Open Sans Bold"/>
              </a:rPr>
              <a:t> </a:t>
            </a:r>
            <a:r>
              <a:rPr lang="en-US" sz="2100" dirty="0">
                <a:solidFill>
                  <a:srgbClr val="000000"/>
                </a:solidFill>
                <a:latin typeface="Open Sans Bold"/>
              </a:rPr>
              <a:t>–</a:t>
            </a:r>
            <a:r>
              <a:rPr lang="ru-RU" sz="2100" dirty="0">
                <a:solidFill>
                  <a:srgbClr val="000000"/>
                </a:solidFill>
                <a:latin typeface="Open Sans Bold"/>
              </a:rPr>
              <a:t> </a:t>
            </a:r>
            <a:r>
              <a:rPr lang="ru-RU" sz="2100" dirty="0">
                <a:solidFill>
                  <a:srgbClr val="000000"/>
                </a:solidFill>
                <a:latin typeface="Open Sans" panose="020B0606030504020204" pitchFamily="34" charset="0"/>
                <a:ea typeface="Open Sans" panose="020B0606030504020204" pitchFamily="34" charset="0"/>
                <a:cs typeface="Open Sans" panose="020B0606030504020204" pitchFamily="34" charset="0"/>
              </a:rPr>
              <a:t>тест, где каждое изменение напряжения задается шагом</a:t>
            </a:r>
            <a:endParaRPr lang="en-US" sz="21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7" name="Таблица 6">
            <a:extLst>
              <a:ext uri="{FF2B5EF4-FFF2-40B4-BE49-F238E27FC236}">
                <a16:creationId xmlns:a16="http://schemas.microsoft.com/office/drawing/2014/main" id="{92CEC314-CE63-4804-9762-9AAD16C61B4B}"/>
              </a:ext>
            </a:extLst>
          </p:cNvPr>
          <p:cNvGraphicFramePr>
            <a:graphicFrameLocks noGrp="1"/>
          </p:cNvGraphicFramePr>
          <p:nvPr>
            <p:extLst>
              <p:ext uri="{D42A27DB-BD31-4B8C-83A1-F6EECF244321}">
                <p14:modId xmlns:p14="http://schemas.microsoft.com/office/powerpoint/2010/main" val="1940514395"/>
              </p:ext>
            </p:extLst>
          </p:nvPr>
        </p:nvGraphicFramePr>
        <p:xfrm>
          <a:off x="1084729" y="3185743"/>
          <a:ext cx="4401671" cy="2784956"/>
        </p:xfrm>
        <a:graphic>
          <a:graphicData uri="http://schemas.openxmlformats.org/drawingml/2006/table">
            <a:tbl>
              <a:tblPr>
                <a:tableStyleId>{5940675A-B579-460E-94D1-54222C63F5DA}</a:tableStyleId>
              </a:tblPr>
              <a:tblGrid>
                <a:gridCol w="1658471">
                  <a:extLst>
                    <a:ext uri="{9D8B030D-6E8A-4147-A177-3AD203B41FA5}">
                      <a16:colId xmlns:a16="http://schemas.microsoft.com/office/drawing/2014/main" val="46566655"/>
                    </a:ext>
                  </a:extLst>
                </a:gridCol>
                <a:gridCol w="1295400">
                  <a:extLst>
                    <a:ext uri="{9D8B030D-6E8A-4147-A177-3AD203B41FA5}">
                      <a16:colId xmlns:a16="http://schemas.microsoft.com/office/drawing/2014/main" val="3973036877"/>
                    </a:ext>
                  </a:extLst>
                </a:gridCol>
                <a:gridCol w="1447800">
                  <a:extLst>
                    <a:ext uri="{9D8B030D-6E8A-4147-A177-3AD203B41FA5}">
                      <a16:colId xmlns:a16="http://schemas.microsoft.com/office/drawing/2014/main" val="634529408"/>
                    </a:ext>
                  </a:extLst>
                </a:gridCol>
              </a:tblGrid>
              <a:tr h="415699">
                <a:tc>
                  <a:txBody>
                    <a:bodyPr/>
                    <a:lstStyle/>
                    <a:p>
                      <a:pPr rtl="0" fontAlgn="t">
                        <a:spcBef>
                          <a:spcPts val="0"/>
                        </a:spcBef>
                        <a:spcAft>
                          <a:spcPts val="0"/>
                        </a:spcAft>
                      </a:pPr>
                      <a:r>
                        <a:rPr lang="ru-RU" sz="1600" b="1"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Параметр</a:t>
                      </a:r>
                      <a:endParaRPr lang="ru-RU" sz="2800" b="1"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fontAlgn="t">
                        <a:spcBef>
                          <a:spcPts val="0"/>
                        </a:spcBef>
                        <a:spcAft>
                          <a:spcPts val="0"/>
                        </a:spcAft>
                      </a:pPr>
                      <a:r>
                        <a:rPr lang="ru-RU" sz="1600" b="1"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Ед. изм</a:t>
                      </a:r>
                      <a:endParaRPr lang="ru-RU" sz="2800" b="1">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fontAlgn="t">
                        <a:spcBef>
                          <a:spcPts val="0"/>
                        </a:spcBef>
                        <a:spcAft>
                          <a:spcPts val="0"/>
                        </a:spcAft>
                      </a:pPr>
                      <a:r>
                        <a:rPr lang="ru-RU" sz="1600" b="1"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Тип данных</a:t>
                      </a:r>
                      <a:endParaRPr lang="ru-RU" sz="2800" b="1"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85990386"/>
                  </a:ext>
                </a:extLst>
              </a:tr>
              <a:tr h="415699">
                <a:tc>
                  <a:txBody>
                    <a:bodyPr/>
                    <a:lstStyle/>
                    <a:p>
                      <a:pPr rtl="0" fontAlgn="t">
                        <a:spcBef>
                          <a:spcPts val="0"/>
                        </a:spcBef>
                        <a:spcAft>
                          <a:spcPts val="0"/>
                        </a:spcAft>
                      </a:pPr>
                      <a:r>
                        <a:rPr lang="ru-RU"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Время молчания</a:t>
                      </a:r>
                      <a:endParaRPr lang="ru-RU" sz="28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fontAlgn="t">
                        <a:spcBef>
                          <a:spcPts val="0"/>
                        </a:spcBef>
                        <a:spcAft>
                          <a:spcPts val="0"/>
                        </a:spcAft>
                      </a:pPr>
                      <a:r>
                        <a:rPr lang="ru-RU" sz="16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мс</a:t>
                      </a:r>
                      <a:endParaRPr lang="ru-RU" sz="280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fontAlgn="t">
                        <a:spcBef>
                          <a:spcPts val="0"/>
                        </a:spcBef>
                        <a:spcAft>
                          <a:spcPts val="0"/>
                        </a:spcAft>
                      </a:pPr>
                      <a:r>
                        <a:rPr lang="az-Latn-AZ"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uint_64</a:t>
                      </a:r>
                      <a:endParaRPr lang="az-Latn-AZ" sz="28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53465376"/>
                  </a:ext>
                </a:extLst>
              </a:tr>
              <a:tr h="652217">
                <a:tc>
                  <a:txBody>
                    <a:bodyPr/>
                    <a:lstStyle/>
                    <a:p>
                      <a:pPr rtl="0" fontAlgn="t">
                        <a:spcBef>
                          <a:spcPts val="0"/>
                        </a:spcBef>
                        <a:spcAft>
                          <a:spcPts val="0"/>
                        </a:spcAft>
                      </a:pPr>
                      <a:r>
                        <a:rPr lang="ru-RU"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Напряжение молчания</a:t>
                      </a:r>
                      <a:endParaRPr lang="ru-RU" sz="28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fontAlgn="t">
                        <a:spcBef>
                          <a:spcPts val="0"/>
                        </a:spcBef>
                        <a:spcAft>
                          <a:spcPts val="0"/>
                        </a:spcAft>
                      </a:pPr>
                      <a:r>
                        <a:rPr lang="ru-RU" sz="16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В</a:t>
                      </a:r>
                      <a:endParaRPr lang="ru-RU" sz="280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fontAlgn="t">
                        <a:spcBef>
                          <a:spcPts val="0"/>
                        </a:spcBef>
                        <a:spcAft>
                          <a:spcPts val="0"/>
                        </a:spcAft>
                      </a:pPr>
                      <a:r>
                        <a:rPr lang="az-Latn-AZ" sz="16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float</a:t>
                      </a:r>
                      <a:endParaRPr lang="az-Latn-AZ" sz="280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63876082"/>
                  </a:ext>
                </a:extLst>
              </a:tr>
              <a:tr h="652217">
                <a:tc>
                  <a:txBody>
                    <a:bodyPr/>
                    <a:lstStyle/>
                    <a:p>
                      <a:pPr rtl="0" fontAlgn="t">
                        <a:spcBef>
                          <a:spcPts val="0"/>
                        </a:spcBef>
                        <a:spcAft>
                          <a:spcPts val="0"/>
                        </a:spcAft>
                      </a:pPr>
                      <a:r>
                        <a:rPr lang="ru-RU"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Шаг* - (продолжительность, напряжение)</a:t>
                      </a:r>
                      <a:endParaRPr lang="ru-RU" sz="28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fontAlgn="t">
                        <a:spcBef>
                          <a:spcPts val="0"/>
                        </a:spcBef>
                        <a:spcAft>
                          <a:spcPts val="0"/>
                        </a:spcAft>
                      </a:pPr>
                      <a:r>
                        <a:rPr lang="ru-RU"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t>
                      </a:r>
                      <a:r>
                        <a:rPr lang="ru-RU" sz="1600" b="0"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мс</a:t>
                      </a:r>
                      <a:r>
                        <a:rPr lang="ru-RU"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В)</a:t>
                      </a:r>
                      <a:endParaRPr lang="ru-RU" sz="28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fontAlgn="t">
                        <a:spcBef>
                          <a:spcPts val="0"/>
                        </a:spcBef>
                        <a:spcAft>
                          <a:spcPts val="0"/>
                        </a:spcAft>
                      </a:pPr>
                      <a:r>
                        <a:rPr lang="az-Latn-AZ"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(uint_64, float)</a:t>
                      </a:r>
                      <a:endParaRPr lang="az-Latn-AZ" sz="28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63500" marB="635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90862129"/>
                  </a:ext>
                </a:extLst>
              </a:tr>
            </a:tbl>
          </a:graphicData>
        </a:graphic>
      </p:graphicFrame>
      <p:sp>
        <p:nvSpPr>
          <p:cNvPr id="12" name="TextBox 11">
            <a:extLst>
              <a:ext uri="{FF2B5EF4-FFF2-40B4-BE49-F238E27FC236}">
                <a16:creationId xmlns:a16="http://schemas.microsoft.com/office/drawing/2014/main" id="{CE5A5D26-9808-45CB-9059-21AB94C45752}"/>
              </a:ext>
            </a:extLst>
          </p:cNvPr>
          <p:cNvSpPr txBox="1"/>
          <p:nvPr/>
        </p:nvSpPr>
        <p:spPr>
          <a:xfrm>
            <a:off x="1064559" y="6210300"/>
            <a:ext cx="3276600" cy="369332"/>
          </a:xfrm>
          <a:prstGeom prst="rect">
            <a:avLst/>
          </a:prstGeom>
          <a:noFill/>
        </p:spPr>
        <p:txBody>
          <a:bodyPr wrap="square">
            <a:spAutoFit/>
          </a:bodyPr>
          <a:lstStyle/>
          <a:p>
            <a:pPr rtl="0">
              <a:spcBef>
                <a:spcPts val="0"/>
              </a:spcBef>
              <a:spcAft>
                <a:spcPts val="800"/>
              </a:spcAft>
            </a:pPr>
            <a:r>
              <a:rPr lang="ru-RU" sz="1800" b="0" i="0" u="none" strike="noStrike" dirty="0">
                <a:solidFill>
                  <a:srgbClr val="000000"/>
                </a:solidFill>
                <a:effectLst/>
                <a:latin typeface="Calibri" panose="020F0502020204030204" pitchFamily="34" charset="0"/>
              </a:rPr>
              <a:t>*макс кол-во шагов = 50</a:t>
            </a:r>
            <a:endParaRPr lang="ru-RU" dirty="0"/>
          </a:p>
        </p:txBody>
      </p:sp>
      <p:pic>
        <p:nvPicPr>
          <p:cNvPr id="9" name="Рисунок 8">
            <a:extLst>
              <a:ext uri="{FF2B5EF4-FFF2-40B4-BE49-F238E27FC236}">
                <a16:creationId xmlns:a16="http://schemas.microsoft.com/office/drawing/2014/main" id="{0EA0A665-9FDE-4BE4-8B94-62A55634B320}"/>
              </a:ext>
            </a:extLst>
          </p:cNvPr>
          <p:cNvPicPr>
            <a:picLocks noChangeAspect="1"/>
          </p:cNvPicPr>
          <p:nvPr/>
        </p:nvPicPr>
        <p:blipFill rotWithShape="1">
          <a:blip r:embed="rId4">
            <a:extLst>
              <a:ext uri="{28A0092B-C50C-407E-A947-70E740481C1C}">
                <a14:useLocalDpi xmlns:a14="http://schemas.microsoft.com/office/drawing/2010/main" val="0"/>
              </a:ext>
            </a:extLst>
          </a:blip>
          <a:srcRect t="6515"/>
          <a:stretch/>
        </p:blipFill>
        <p:spPr>
          <a:xfrm>
            <a:off x="7391400" y="3153209"/>
            <a:ext cx="4574715" cy="3207518"/>
          </a:xfrm>
          <a:prstGeom prst="rect">
            <a:avLst/>
          </a:prstGeom>
        </p:spPr>
      </p:pic>
      <p:pic>
        <p:nvPicPr>
          <p:cNvPr id="10" name="Рисунок 9">
            <a:extLst>
              <a:ext uri="{FF2B5EF4-FFF2-40B4-BE49-F238E27FC236}">
                <a16:creationId xmlns:a16="http://schemas.microsoft.com/office/drawing/2014/main" id="{01AE577B-C62E-4922-BC06-E0A8E8751937}"/>
              </a:ext>
            </a:extLst>
          </p:cNvPr>
          <p:cNvPicPr>
            <a:picLocks noChangeAspect="1"/>
          </p:cNvPicPr>
          <p:nvPr/>
        </p:nvPicPr>
        <p:blipFill rotWithShape="1">
          <a:blip r:embed="rId5">
            <a:extLst>
              <a:ext uri="{28A0092B-C50C-407E-A947-70E740481C1C}">
                <a14:useLocalDpi xmlns:a14="http://schemas.microsoft.com/office/drawing/2010/main" val="0"/>
              </a:ext>
            </a:extLst>
          </a:blip>
          <a:srcRect t="7138"/>
          <a:stretch/>
        </p:blipFill>
        <p:spPr>
          <a:xfrm>
            <a:off x="12941867" y="3153209"/>
            <a:ext cx="4261404" cy="2967917"/>
          </a:xfrm>
          <a:prstGeom prst="rect">
            <a:avLst/>
          </a:prstGeom>
        </p:spPr>
      </p:pic>
      <p:sp>
        <p:nvSpPr>
          <p:cNvPr id="11" name="TextBox 7">
            <a:extLst>
              <a:ext uri="{FF2B5EF4-FFF2-40B4-BE49-F238E27FC236}">
                <a16:creationId xmlns:a16="http://schemas.microsoft.com/office/drawing/2014/main" id="{330E0CBC-94A2-43D3-940E-C976B9FE9FAE}"/>
              </a:ext>
            </a:extLst>
          </p:cNvPr>
          <p:cNvSpPr txBox="1"/>
          <p:nvPr/>
        </p:nvSpPr>
        <p:spPr>
          <a:xfrm>
            <a:off x="7391400" y="6756062"/>
            <a:ext cx="4468000" cy="620683"/>
          </a:xfrm>
          <a:prstGeom prst="rect">
            <a:avLst/>
          </a:prstGeom>
        </p:spPr>
        <p:txBody>
          <a:bodyPr wrap="square" lIns="0" tIns="0" rIns="0" bIns="0" rtlCol="0" anchor="t">
            <a:spAutoFit/>
          </a:bodyPr>
          <a:lstStyle/>
          <a:p>
            <a:pPr algn="ctr">
              <a:lnSpc>
                <a:spcPts val="2520"/>
              </a:lnSpc>
            </a:pPr>
            <a:r>
              <a:rPr lang="ru-RU" i="1" dirty="0">
                <a:solidFill>
                  <a:srgbClr val="000000"/>
                </a:solidFill>
                <a:latin typeface="Open Sans"/>
              </a:rPr>
              <a:t>Рисунок</a:t>
            </a:r>
            <a:r>
              <a:rPr lang="en-US" i="1" dirty="0">
                <a:solidFill>
                  <a:srgbClr val="000000"/>
                </a:solidFill>
                <a:latin typeface="Open Sans"/>
              </a:rPr>
              <a:t> 4 - </a:t>
            </a:r>
            <a:r>
              <a:rPr lang="ru-RU" i="1" dirty="0">
                <a:solidFill>
                  <a:srgbClr val="000000"/>
                </a:solidFill>
                <a:latin typeface="Open Sans"/>
              </a:rPr>
              <a:t>Напряжение и сила тока относительно времени</a:t>
            </a:r>
            <a:endParaRPr lang="en-US" i="1" dirty="0">
              <a:solidFill>
                <a:srgbClr val="000000"/>
              </a:solidFill>
              <a:latin typeface="Open Sans"/>
            </a:endParaRPr>
          </a:p>
        </p:txBody>
      </p:sp>
      <p:sp>
        <p:nvSpPr>
          <p:cNvPr id="13" name="TextBox 7">
            <a:extLst>
              <a:ext uri="{FF2B5EF4-FFF2-40B4-BE49-F238E27FC236}">
                <a16:creationId xmlns:a16="http://schemas.microsoft.com/office/drawing/2014/main" id="{0F3679C2-1D67-4E61-9C9B-A3BF90EA2259}"/>
              </a:ext>
            </a:extLst>
          </p:cNvPr>
          <p:cNvSpPr txBox="1"/>
          <p:nvPr/>
        </p:nvSpPr>
        <p:spPr>
          <a:xfrm>
            <a:off x="12642558" y="6756061"/>
            <a:ext cx="4409426" cy="620683"/>
          </a:xfrm>
          <a:prstGeom prst="rect">
            <a:avLst/>
          </a:prstGeom>
        </p:spPr>
        <p:txBody>
          <a:bodyPr wrap="square" lIns="0" tIns="0" rIns="0" bIns="0" rtlCol="0" anchor="t">
            <a:spAutoFit/>
          </a:bodyPr>
          <a:lstStyle/>
          <a:p>
            <a:pPr algn="ctr">
              <a:lnSpc>
                <a:spcPts val="2520"/>
              </a:lnSpc>
            </a:pPr>
            <a:r>
              <a:rPr lang="ru-RU" i="1" dirty="0">
                <a:solidFill>
                  <a:srgbClr val="000000"/>
                </a:solidFill>
                <a:latin typeface="Open Sans"/>
              </a:rPr>
              <a:t>Рисунок</a:t>
            </a:r>
            <a:r>
              <a:rPr lang="en-US" i="1" dirty="0">
                <a:solidFill>
                  <a:srgbClr val="000000"/>
                </a:solidFill>
                <a:latin typeface="Open Sans"/>
              </a:rPr>
              <a:t> 5 - </a:t>
            </a:r>
            <a:r>
              <a:rPr lang="ru-RU" i="1" dirty="0">
                <a:solidFill>
                  <a:srgbClr val="000000"/>
                </a:solidFill>
                <a:latin typeface="Open Sans"/>
              </a:rPr>
              <a:t>Напряжение относительно</a:t>
            </a:r>
            <a:endParaRPr lang="en-US" i="1" dirty="0">
              <a:solidFill>
                <a:srgbClr val="000000"/>
              </a:solidFill>
              <a:latin typeface="Open Sans"/>
            </a:endParaRPr>
          </a:p>
          <a:p>
            <a:pPr algn="ctr">
              <a:lnSpc>
                <a:spcPts val="2520"/>
              </a:lnSpc>
            </a:pPr>
            <a:r>
              <a:rPr lang="ru-RU" i="1" dirty="0">
                <a:solidFill>
                  <a:srgbClr val="000000"/>
                </a:solidFill>
                <a:latin typeface="Open Sans"/>
              </a:rPr>
              <a:t> силы тока</a:t>
            </a:r>
            <a:endParaRPr lang="en-US" i="1" dirty="0">
              <a:solidFill>
                <a:srgbClr val="000000"/>
              </a:solidFill>
              <a:latin typeface="Open Sans"/>
            </a:endParaRPr>
          </a:p>
        </p:txBody>
      </p:sp>
      <p:grpSp>
        <p:nvGrpSpPr>
          <p:cNvPr id="14" name="Group 8">
            <a:extLst>
              <a:ext uri="{FF2B5EF4-FFF2-40B4-BE49-F238E27FC236}">
                <a16:creationId xmlns:a16="http://schemas.microsoft.com/office/drawing/2014/main" id="{D336B971-2E01-49CF-8F63-6B9EAA8E127C}"/>
              </a:ext>
            </a:extLst>
          </p:cNvPr>
          <p:cNvGrpSpPr/>
          <p:nvPr/>
        </p:nvGrpSpPr>
        <p:grpSpPr>
          <a:xfrm>
            <a:off x="17259300" y="7970149"/>
            <a:ext cx="650497" cy="650497"/>
            <a:chOff x="0" y="0"/>
            <a:chExt cx="867330" cy="867330"/>
          </a:xfrm>
        </p:grpSpPr>
        <p:grpSp>
          <p:nvGrpSpPr>
            <p:cNvPr id="15" name="Group 9">
              <a:extLst>
                <a:ext uri="{FF2B5EF4-FFF2-40B4-BE49-F238E27FC236}">
                  <a16:creationId xmlns:a16="http://schemas.microsoft.com/office/drawing/2014/main" id="{5F27EC8D-4155-4AD8-BE0F-57AE647BF856}"/>
                </a:ext>
              </a:extLst>
            </p:cNvPr>
            <p:cNvGrpSpPr/>
            <p:nvPr/>
          </p:nvGrpSpPr>
          <p:grpSpPr>
            <a:xfrm>
              <a:off x="0" y="0"/>
              <a:ext cx="867330" cy="867330"/>
              <a:chOff x="0" y="0"/>
              <a:chExt cx="6350000" cy="6350000"/>
            </a:xfrm>
          </p:grpSpPr>
          <p:sp>
            <p:nvSpPr>
              <p:cNvPr id="17" name="Freeform 10">
                <a:extLst>
                  <a:ext uri="{FF2B5EF4-FFF2-40B4-BE49-F238E27FC236}">
                    <a16:creationId xmlns:a16="http://schemas.microsoft.com/office/drawing/2014/main" id="{A4E4DD77-A074-4E41-9BDE-B79EA0D3B586}"/>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5033B"/>
              </a:solidFill>
            </p:spPr>
          </p:sp>
        </p:grpSp>
        <p:sp>
          <p:nvSpPr>
            <p:cNvPr id="16" name="TextBox 11">
              <a:extLst>
                <a:ext uri="{FF2B5EF4-FFF2-40B4-BE49-F238E27FC236}">
                  <a16:creationId xmlns:a16="http://schemas.microsoft.com/office/drawing/2014/main" id="{DA0A1334-0E01-463B-A909-662CC2F893FF}"/>
                </a:ext>
              </a:extLst>
            </p:cNvPr>
            <p:cNvSpPr txBox="1"/>
            <p:nvPr/>
          </p:nvSpPr>
          <p:spPr>
            <a:xfrm>
              <a:off x="312110" y="183475"/>
              <a:ext cx="243109" cy="462280"/>
            </a:xfrm>
            <a:prstGeom prst="rect">
              <a:avLst/>
            </a:prstGeom>
          </p:spPr>
          <p:txBody>
            <a:bodyPr lIns="0" tIns="0" rIns="0" bIns="0" rtlCol="0" anchor="t">
              <a:spAutoFit/>
            </a:bodyPr>
            <a:lstStyle/>
            <a:p>
              <a:pPr>
                <a:lnSpc>
                  <a:spcPts val="2940"/>
                </a:lnSpc>
              </a:pPr>
              <a:r>
                <a:rPr lang="en-US" sz="2100" dirty="0">
                  <a:solidFill>
                    <a:srgbClr val="FFFFFF"/>
                  </a:solidFill>
                  <a:latin typeface="Open Sans Bold"/>
                </a:rPr>
                <a:t>9</a:t>
              </a:r>
            </a:p>
          </p:txBody>
        </p:sp>
      </p:grpSp>
    </p:spTree>
    <p:extLst>
      <p:ext uri="{BB962C8B-B14F-4D97-AF65-F5344CB8AC3E}">
        <p14:creationId xmlns:p14="http://schemas.microsoft.com/office/powerpoint/2010/main" val="31805681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354</TotalTime>
  <Words>2424</Words>
  <Application>Microsoft Office PowerPoint</Application>
  <PresentationFormat>Произвольный</PresentationFormat>
  <Paragraphs>404</Paragraphs>
  <Slides>33</Slides>
  <Notes>2</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33</vt:i4>
      </vt:variant>
    </vt:vector>
  </HeadingPairs>
  <TitlesOfParts>
    <vt:vector size="39" baseType="lpstr">
      <vt:lpstr>Open Sans Bold</vt:lpstr>
      <vt:lpstr>Open Sans</vt:lpstr>
      <vt:lpstr>Arial</vt:lpstr>
      <vt:lpstr>Arimo</vt:lpstr>
      <vt:lpstr>Calibri</vt:lpstr>
      <vt:lpstr>Office Theme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Промежуточные итоги изучения прошивки потенциостата</dc:title>
  <dc:creator>sof kot</dc:creator>
  <cp:lastModifiedBy>sofiko.kotliarowa@gmail.com</cp:lastModifiedBy>
  <cp:revision>29</cp:revision>
  <dcterms:created xsi:type="dcterms:W3CDTF">2006-08-16T00:00:00Z</dcterms:created>
  <dcterms:modified xsi:type="dcterms:W3CDTF">2021-06-13T19:11:10Z</dcterms:modified>
  <dc:identifier>DAEcr-tgfpY</dc:identifier>
</cp:coreProperties>
</file>