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85" r:id="rId14"/>
    <p:sldId id="268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3" r:id="rId32"/>
    <p:sldId id="288" r:id="rId33"/>
    <p:sldId id="289" r:id="rId34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8496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1608"/>
        <p:guide pos="8496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2351-9A25-42DB-9FF3-E217E8106C8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9740-B8D4-4CDF-BCAD-A40E6FAAD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5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9740-B8D4-4CDF-BCAD-A40E6FAADC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5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6280" y="1854764"/>
            <a:ext cx="5426488" cy="3288736"/>
          </a:xfrm>
        </p:spPr>
        <p:txBody>
          <a:bodyPr anchor="t" anchorCtr="0">
            <a:normAutofit/>
          </a:bodyPr>
          <a:lstStyle>
            <a:lvl1pPr>
              <a:defRPr sz="56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11" r="11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r="72136"/>
          <a:stretch>
            <a:fillRect/>
          </a:stretch>
        </p:blipFill>
        <p:spPr>
          <a:xfrm>
            <a:off x="4859347" y="1028700"/>
            <a:ext cx="1909243" cy="12897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1727" t="12369" b="43154"/>
          <a:stretch>
            <a:fillRect/>
          </a:stretch>
        </p:blipFill>
        <p:spPr>
          <a:xfrm>
            <a:off x="7145363" y="1288350"/>
            <a:ext cx="6283289" cy="7704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931954"/>
            <a:ext cx="1623060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4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Промежуточные</a:t>
            </a:r>
            <a:r>
              <a:rPr lang="en-US" sz="5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итоги</a:t>
            </a:r>
            <a:r>
              <a:rPr lang="en-US" sz="5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изучения</a:t>
            </a:r>
            <a:r>
              <a:rPr lang="en-US" sz="5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прошивки</a:t>
            </a:r>
            <a:r>
              <a:rPr lang="en-US" sz="5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потенциостата</a:t>
            </a:r>
            <a:endParaRPr lang="en-US" sz="54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3292" y="7367270"/>
            <a:ext cx="2963802" cy="976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Ганькин</a:t>
            </a:r>
            <a:r>
              <a:rPr 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Владимир</a:t>
            </a:r>
            <a:endParaRPr 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>
              <a:lnSpc>
                <a:spcPts val="3919"/>
              </a:lnSpc>
            </a:pP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Котлярова</a:t>
            </a:r>
            <a:r>
              <a:rPr 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Софья</a:t>
            </a:r>
            <a:endParaRPr 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864220" y="7367270"/>
            <a:ext cx="257695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Панаёт</a:t>
            </a:r>
            <a:r>
              <a:rPr 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Виктор</a:t>
            </a:r>
            <a:endParaRPr 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Панаёт</a:t>
            </a:r>
            <a:r>
              <a:rPr 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Arial" panose="020B0604020202020204" pitchFamily="34" charset="0"/>
              </a:rPr>
              <a:t>Роман</a:t>
            </a:r>
            <a:endParaRPr 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ps_base_test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E7C66-2573-4AA3-AF20-B3820CE68E25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и получение имени теста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4F75B-2833-4A45-BEE4-0B24B77CAB05}"/>
              </a:ext>
            </a:extLst>
          </p:cNvPr>
          <p:cNvSpPr txBox="1"/>
          <p:nvPr/>
        </p:nvSpPr>
        <p:spPr>
          <a:xfrm>
            <a:off x="5486400" y="3208587"/>
            <a:ext cx="800448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(String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String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endParaRPr 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5D459-499C-414B-8CCC-8F74BDCC1960}"/>
              </a:ext>
            </a:extLst>
          </p:cNvPr>
          <p:cNvSpPr txBox="1"/>
          <p:nvPr/>
        </p:nvSpPr>
        <p:spPr>
          <a:xfrm>
            <a:off x="5479598" y="4910393"/>
            <a:ext cx="914400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setSampleMethod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getSampleMethod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</a:t>
            </a:r>
            <a:endParaRPr lang="en-US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76E0-6211-4F7B-98D0-899CF9E662BA}"/>
              </a:ext>
            </a:extLst>
          </p:cNvPr>
          <p:cNvSpPr txBox="1"/>
          <p:nvPr/>
        </p:nvSpPr>
        <p:spPr>
          <a:xfrm>
            <a:off x="5479598" y="4254506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и получение </a:t>
            </a:r>
            <a:r>
              <a:rPr lang="ru-RU" sz="2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редактируемости</a:t>
            </a: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теста</a:t>
            </a:r>
            <a:endParaRPr lang="ru-R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84BE6-FE1B-49F4-802E-88D7B99AE69A}"/>
              </a:ext>
            </a:extLst>
          </p:cNvPr>
          <p:cNvSpPr txBox="1"/>
          <p:nvPr/>
        </p:nvSpPr>
        <p:spPr>
          <a:xfrm>
            <a:off x="5486400" y="6680838"/>
            <a:ext cx="8004489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&amp;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текущие параметры () в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файле</a:t>
            </a:r>
            <a:endParaRPr lang="ru-RU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&amp;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&amp;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параметров из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</a:t>
            </a:r>
            <a:endParaRPr lang="en-US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B6B3C-86EF-4519-97CB-AB0563B3974B}"/>
              </a:ext>
            </a:extLst>
          </p:cNvPr>
          <p:cNvSpPr txBox="1"/>
          <p:nvPr/>
        </p:nvSpPr>
        <p:spPr>
          <a:xfrm>
            <a:off x="5486400" y="6024951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Работа с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файлами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5581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ps_base_test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E7C66-2573-4AA3-AF20-B3820CE68E25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effectLst/>
                <a:latin typeface="Calibri" panose="020F0502020204030204" pitchFamily="34" charset="0"/>
              </a:rPr>
              <a:t>Совместим ли тест с мультиплексором?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4F75B-2833-4A45-BEE4-0B24B77CAB05}"/>
              </a:ext>
            </a:extLst>
          </p:cNvPr>
          <p:cNvSpPr txBox="1"/>
          <p:nvPr/>
        </p:nvSpPr>
        <p:spPr>
          <a:xfrm>
            <a:off x="5486400" y="3208587"/>
            <a:ext cx="800448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(String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String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endParaRPr 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5D459-499C-414B-8CCC-8F74BDCC1960}"/>
              </a:ext>
            </a:extLst>
          </p:cNvPr>
          <p:cNvSpPr txBox="1"/>
          <p:nvPr/>
        </p:nvSpPr>
        <p:spPr>
          <a:xfrm>
            <a:off x="5479598" y="4910393"/>
            <a:ext cx="80112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getParamJsonObject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&amp;json,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параметр с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файла. Обработаны исключения когда подан не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 и когда нет параметров в файле.</a:t>
            </a:r>
          </a:p>
          <a:p>
            <a:pPr marL="342900" indent="-34290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setQuietValueFromJson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значение для тест из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файла. Обработаны исключения, когда тип не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float. </a:t>
            </a:r>
          </a:p>
          <a:p>
            <a:pPr marL="342900" indent="-34290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setQuietTimeFromJson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время на тест из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файла. Обработаны исключения, когда тип не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 long (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время не может быть отрицательным).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76E0-6211-4F7B-98D0-899CF9E662BA}"/>
              </a:ext>
            </a:extLst>
          </p:cNvPr>
          <p:cNvSpPr txBox="1"/>
          <p:nvPr/>
        </p:nvSpPr>
        <p:spPr>
          <a:xfrm>
            <a:off x="5479598" y="4254506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Внутренние:</a:t>
            </a:r>
            <a:endParaRPr lang="ru-RU" sz="2800" b="1" dirty="0">
              <a:solidFill>
                <a:srgbClr val="F32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0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699" y="2583262"/>
            <a:ext cx="12442135" cy="1263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r>
              <a:rPr lang="ru-RU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ru-RU" sz="2000" dirty="0"/>
              <a:t>– это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тест, где потенциал между рабочим и эталонным электродами остается постоянным. Как и другие испытания, испытание постоянным напряжением включает в себя период молчания, в течение которого выходное напряжение удерживается, и постоянное значение (напряжение молчания) в течение фиксированной продолжительности до начала испытания.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700" y="4628003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Параметры:</a:t>
            </a:r>
            <a:endParaRPr lang="ru-RU" dirty="0">
              <a:solidFill>
                <a:srgbClr val="F32E60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AB2EBD-BAA8-4BEC-958D-E188F140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78408"/>
              </p:ext>
            </p:extLst>
          </p:nvPr>
        </p:nvGraphicFramePr>
        <p:xfrm>
          <a:off x="5493026" y="4734683"/>
          <a:ext cx="8009772" cy="24662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1505">
                  <a:extLst>
                    <a:ext uri="{9D8B030D-6E8A-4147-A177-3AD203B41FA5}">
                      <a16:colId xmlns:a16="http://schemas.microsoft.com/office/drawing/2014/main" val="46566655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3973036877"/>
                    </a:ext>
                  </a:extLst>
                </a:gridCol>
                <a:gridCol w="2424111">
                  <a:extLst>
                    <a:ext uri="{9D8B030D-6E8A-4147-A177-3AD203B41FA5}">
                      <a16:colId xmlns:a16="http://schemas.microsoft.com/office/drawing/2014/main" val="634529408"/>
                    </a:ext>
                  </a:extLst>
                </a:gridCol>
              </a:tblGrid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Параметр</a:t>
                      </a:r>
                      <a:endParaRPr lang="ru-RU" sz="2800" b="1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Ед. </a:t>
                      </a:r>
                      <a:r>
                        <a:rPr lang="ru-RU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изм</a:t>
                      </a:r>
                      <a:endParaRPr lang="ru-RU" sz="2800" b="1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2800" b="1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990386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время молчания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мс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uint_64</a:t>
                      </a:r>
                      <a:endParaRPr lang="en-US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465376"/>
                  </a:ext>
                </a:extLst>
              </a:tr>
              <a:tr h="6522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напряжение во время молчания</a:t>
                      </a:r>
                      <a:endParaRPr lang="ru-RU" sz="280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В.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US" sz="280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76082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напряжение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В.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US" sz="280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36806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продолжительность теста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мс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ru-RU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uint_64</a:t>
                      </a:r>
                      <a:endParaRPr lang="en-US" sz="2800" dirty="0">
                        <a:effectLst/>
                      </a:endParaRPr>
                    </a:p>
                  </a:txBody>
                  <a:tcPr marL="89590" marR="89590" marT="89590" marB="895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7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691CD7-7B3C-49D7-B3D1-9117F66D0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52700"/>
            <a:ext cx="8305800" cy="56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3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81175-CD2B-4C76-ABC8-2659869CB979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4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00076-94B8-4003-B763-590C38E8191F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C9BC6-C223-4848-9B67-08D1FAE75BEB}"/>
              </a:ext>
            </a:extLst>
          </p:cNvPr>
          <p:cNvSpPr txBox="1"/>
          <p:nvPr/>
        </p:nvSpPr>
        <p:spPr>
          <a:xfrm>
            <a:off x="5486400" y="3208587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ConstantTest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конструктор, в котором имя теста ставят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constant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и включают совместимость с мультиплексором</a:t>
            </a:r>
            <a:endParaRPr lang="en-US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4C06-EF2F-42F7-9CF0-FED471EDC164}"/>
              </a:ext>
            </a:extLst>
          </p:cNvPr>
          <p:cNvSpPr txBox="1"/>
          <p:nvPr/>
        </p:nvSpPr>
        <p:spPr>
          <a:xfrm>
            <a:off x="5479598" y="4949871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setDuration(uint64_t duration);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uint64_t getDuration() const;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AE5D4-84ED-4EE2-B798-F5813FC0D9D9}"/>
              </a:ext>
            </a:extLst>
          </p:cNvPr>
          <p:cNvSpPr txBox="1"/>
          <p:nvPr/>
        </p:nvSpPr>
        <p:spPr>
          <a:xfrm>
            <a:off x="5479598" y="4293984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 получить продолжительность теста</a:t>
            </a:r>
            <a:endParaRPr lang="ru-RU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5CD2B-BC07-40B4-B0EC-B42A0671A05B}"/>
              </a:ext>
            </a:extLst>
          </p:cNvPr>
          <p:cNvSpPr txBox="1"/>
          <p:nvPr/>
        </p:nvSpPr>
        <p:spPr>
          <a:xfrm>
            <a:off x="5486400" y="6734770"/>
            <a:ext cx="800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(float value);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quiet_value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FEEAC-F5BD-41A9-AEC5-B47D83339102}"/>
              </a:ext>
            </a:extLst>
          </p:cNvPr>
          <p:cNvSpPr txBox="1"/>
          <p:nvPr/>
        </p:nvSpPr>
        <p:spPr>
          <a:xfrm>
            <a:off x="5479598" y="6078883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 получить исходящее напряжение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2525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81175-CD2B-4C76-ABC8-2659869CB979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Готов ли тест и за сколько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00076-94B8-4003-B763-590C38E8191F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C9BC6-C223-4848-9B67-08D1FAE75BEB}"/>
              </a:ext>
            </a:extLst>
          </p:cNvPr>
          <p:cNvSpPr txBox="1"/>
          <p:nvPr/>
        </p:nvSpPr>
        <p:spPr>
          <a:xfrm>
            <a:off x="5486400" y="3208587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bool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isDone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готов ли тест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getDoneTime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время выполнения теста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4C06-EF2F-42F7-9CF0-FED471EDC164}"/>
              </a:ext>
            </a:extLst>
          </p:cNvPr>
          <p:cNvSpPr txBox="1"/>
          <p:nvPr/>
        </p:nvSpPr>
        <p:spPr>
          <a:xfrm>
            <a:off x="5479598" y="4949871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getMaxValue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 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getMinValue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AE5D4-84ED-4EE2-B798-F5813FC0D9D9}"/>
              </a:ext>
            </a:extLst>
          </p:cNvPr>
          <p:cNvSpPr txBox="1"/>
          <p:nvPr/>
        </p:nvSpPr>
        <p:spPr>
          <a:xfrm>
            <a:off x="5479598" y="4293984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Максимальное и минимальное значение напряжения</a:t>
            </a:r>
            <a:endParaRPr lang="ru-RU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5CD2B-BC07-40B4-B0EC-B42A0671A05B}"/>
              </a:ext>
            </a:extLst>
          </p:cNvPr>
          <p:cNvSpPr txBox="1"/>
          <p:nvPr/>
        </p:nvSpPr>
        <p:spPr>
          <a:xfrm>
            <a:off x="5486400" y="6734770"/>
            <a:ext cx="8004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тек. параметры в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параметры из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FEEAC-F5BD-41A9-AEC5-B47D83339102}"/>
              </a:ext>
            </a:extLst>
          </p:cNvPr>
          <p:cNvSpPr txBox="1"/>
          <p:nvPr/>
        </p:nvSpPr>
        <p:spPr>
          <a:xfrm>
            <a:off x="5479598" y="6078883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Работа с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файлами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5123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ps_constant_test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81175-CD2B-4C76-ABC8-2659869CB979}"/>
              </a:ext>
            </a:extLst>
          </p:cNvPr>
          <p:cNvSpPr txBox="1"/>
          <p:nvPr/>
        </p:nvSpPr>
        <p:spPr>
          <a:xfrm>
            <a:off x="5479597" y="2552700"/>
            <a:ext cx="8007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Внутренние:</a:t>
            </a:r>
            <a:endParaRPr lang="ru-RU" sz="28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00076-94B8-4003-B763-590C38E8191F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4C06-EF2F-42F7-9CF0-FED471EDC164}"/>
              </a:ext>
            </a:extLst>
          </p:cNvPr>
          <p:cNvSpPr txBox="1"/>
          <p:nvPr/>
        </p:nvSpPr>
        <p:spPr>
          <a:xfrm>
            <a:off x="5486400" y="3866971"/>
            <a:ext cx="7997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setDurationFromJson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setValueFromJson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AE5D4-84ED-4EE2-B798-F5813FC0D9D9}"/>
              </a:ext>
            </a:extLst>
          </p:cNvPr>
          <p:cNvSpPr txBox="1"/>
          <p:nvPr/>
        </p:nvSpPr>
        <p:spPr>
          <a:xfrm>
            <a:off x="5479597" y="3210108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продолжительность и значение из JSON файла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5800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699" y="2583262"/>
            <a:ext cx="12442135" cy="32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r>
              <a:rPr lang="ru-RU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ru-RU" sz="2000" dirty="0"/>
              <a:t>– это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тест, где каждое изменение напряжения задается шагом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699" y="3695700"/>
            <a:ext cx="4457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Параметры:</a:t>
            </a:r>
            <a:endParaRPr lang="ru-RU" dirty="0">
              <a:solidFill>
                <a:srgbClr val="F32E60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AB2EBD-BAA8-4BEC-958D-E188F140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69955"/>
              </p:ext>
            </p:extLst>
          </p:nvPr>
        </p:nvGraphicFramePr>
        <p:xfrm>
          <a:off x="5493026" y="3848100"/>
          <a:ext cx="8009772" cy="21592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1505">
                  <a:extLst>
                    <a:ext uri="{9D8B030D-6E8A-4147-A177-3AD203B41FA5}">
                      <a16:colId xmlns:a16="http://schemas.microsoft.com/office/drawing/2014/main" val="46566655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3973036877"/>
                    </a:ext>
                  </a:extLst>
                </a:gridCol>
                <a:gridCol w="2424111">
                  <a:extLst>
                    <a:ext uri="{9D8B030D-6E8A-4147-A177-3AD203B41FA5}">
                      <a16:colId xmlns:a16="http://schemas.microsoft.com/office/drawing/2014/main" val="634529408"/>
                    </a:ext>
                  </a:extLst>
                </a:gridCol>
              </a:tblGrid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Параметр</a:t>
                      </a:r>
                      <a:endParaRPr lang="ru-RU" sz="3200" b="1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Ед. </a:t>
                      </a:r>
                      <a:r>
                        <a:rPr lang="ru-RU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изм</a:t>
                      </a:r>
                      <a:endParaRPr lang="ru-RU" sz="3200" b="1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 данных</a:t>
                      </a:r>
                      <a:endParaRPr lang="ru-RU" sz="3200" b="1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990386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молчания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uint_64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465376"/>
                  </a:ext>
                </a:extLst>
              </a:tr>
              <a:tr h="6522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напряжение молчания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76082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шаг* 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(продолжительность, напряжение)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(мс, В)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(uint_64, float)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368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CCB09F-FCAA-42E4-A9FC-0B3ED0F67143}"/>
              </a:ext>
            </a:extLst>
          </p:cNvPr>
          <p:cNvSpPr txBox="1"/>
          <p:nvPr/>
        </p:nvSpPr>
        <p:spPr>
          <a:xfrm>
            <a:off x="5467513" y="6183163"/>
            <a:ext cx="8019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*макс кол-во шагов = 50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412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920BD2-A146-403D-8ECD-4C17F6DA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2" y="2552700"/>
            <a:ext cx="10676208" cy="54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C8830-C847-4E0F-9A57-FB63F4E71912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400" b="1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17882-B7D8-48D2-888E-7B7507DC84E9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1AD58-CE88-4EEE-9B15-E16C52750771}"/>
              </a:ext>
            </a:extLst>
          </p:cNvPr>
          <p:cNvSpPr txBox="1"/>
          <p:nvPr/>
        </p:nvSpPr>
        <p:spPr>
          <a:xfrm>
            <a:off x="5486400" y="3208587"/>
            <a:ext cx="8004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MultiStepTest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numStep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=5) - конструктор, в котором имя теста ставят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multiStep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готовят массивы значений и продолжительности, устанавливают количество шагов (по умолчанию 5)  и включают совместимость с мультиплексором.</a:t>
            </a:r>
            <a:endParaRPr lang="ru-RU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4697B-B431-4DA6-99D6-4F8FD74B6991}"/>
              </a:ext>
            </a:extLst>
          </p:cNvPr>
          <p:cNvSpPr txBox="1"/>
          <p:nvPr/>
        </p:nvSpPr>
        <p:spPr>
          <a:xfrm>
            <a:off x="5486400" y="5418387"/>
            <a:ext cx="799768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setStepValue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n, float value)</a:t>
            </a:r>
            <a:endParaRPr lang="ru-RU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getStepValue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n) const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FBCB-8686-4B88-9CF9-EA4B096D7782}"/>
              </a:ext>
            </a:extLst>
          </p:cNvPr>
          <p:cNvSpPr txBox="1"/>
          <p:nvPr/>
        </p:nvSpPr>
        <p:spPr>
          <a:xfrm>
            <a:off x="5479598" y="47625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значение в шаге</a:t>
            </a:r>
            <a:endParaRPr lang="ru-RU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1E286-160A-41C1-BAC8-F0C517252267}"/>
              </a:ext>
            </a:extLst>
          </p:cNvPr>
          <p:cNvSpPr txBox="1"/>
          <p:nvPr/>
        </p:nvSpPr>
        <p:spPr>
          <a:xfrm>
            <a:off x="5486400" y="7203286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setStepDuration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n, uint64_t duration);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getStepDuration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n) const;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B68FA-1A4E-453C-BA21-81D79EEF60E2}"/>
              </a:ext>
            </a:extLst>
          </p:cNvPr>
          <p:cNvSpPr txBox="1"/>
          <p:nvPr/>
        </p:nvSpPr>
        <p:spPr>
          <a:xfrm>
            <a:off x="5479598" y="6547399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Установить или получить продолжительность в шаге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33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699" y="1215467"/>
            <a:ext cx="4454211" cy="36016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Содержание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презентации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2910" y="3819250"/>
            <a:ext cx="8004490" cy="197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6610" lvl="1" indent="-514350">
              <a:lnSpc>
                <a:spcPts val="3919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rgbClr val="000000"/>
                </a:solidFill>
              </a:rPr>
              <a:t>Что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такое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потенциостат</a:t>
            </a:r>
            <a:r>
              <a:rPr lang="en-US" sz="2800" b="1" dirty="0">
                <a:solidFill>
                  <a:srgbClr val="000000"/>
                </a:solidFill>
              </a:rPr>
              <a:t>?</a:t>
            </a:r>
          </a:p>
          <a:p>
            <a:pPr marL="816610" lvl="1" indent="-514350">
              <a:lnSpc>
                <a:spcPts val="3919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rgbClr val="000000"/>
                </a:solidFill>
              </a:rPr>
              <a:t>Схема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потенциостата</a:t>
            </a:r>
            <a:r>
              <a:rPr lang="en-US" sz="2800" b="1" dirty="0">
                <a:solidFill>
                  <a:srgbClr val="000000"/>
                </a:solidFill>
              </a:rPr>
              <a:t>;</a:t>
            </a:r>
          </a:p>
          <a:p>
            <a:pPr marL="816610" lvl="1" indent="-514350">
              <a:lnSpc>
                <a:spcPts val="3919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rgbClr val="000000"/>
                </a:solidFill>
              </a:rPr>
              <a:t>Функционал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прошивки</a:t>
            </a:r>
            <a:r>
              <a:rPr lang="en-US" sz="2800" b="1" dirty="0">
                <a:solidFill>
                  <a:srgbClr val="000000"/>
                </a:solidFill>
              </a:rPr>
              <a:t>;</a:t>
            </a:r>
          </a:p>
          <a:p>
            <a:pPr marL="816610" lvl="1" indent="-514350">
              <a:lnSpc>
                <a:spcPts val="3919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rgbClr val="000000"/>
                </a:solidFill>
              </a:rPr>
              <a:t>Изученные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модули</a:t>
            </a:r>
            <a:r>
              <a:rPr lang="en-US" sz="2800" b="1" dirty="0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C8830-C847-4E0F-9A57-FB63F4E71912}"/>
              </a:ext>
            </a:extLst>
          </p:cNvPr>
          <p:cNvSpPr txBox="1"/>
          <p:nvPr/>
        </p:nvSpPr>
        <p:spPr>
          <a:xfrm>
            <a:off x="5482911" y="25527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продолжительность теста</a:t>
            </a:r>
            <a:endParaRPr lang="ru-RU" sz="2400" b="1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17882-B7D8-48D2-888E-7B7507DC84E9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1AD58-CE88-4EEE-9B15-E16C52750771}"/>
              </a:ext>
            </a:extLst>
          </p:cNvPr>
          <p:cNvSpPr txBox="1"/>
          <p:nvPr/>
        </p:nvSpPr>
        <p:spPr>
          <a:xfrm>
            <a:off x="5486400" y="30861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getDuration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4697B-B431-4DA6-99D6-4F8FD74B6991}"/>
              </a:ext>
            </a:extLst>
          </p:cNvPr>
          <p:cNvSpPr txBox="1"/>
          <p:nvPr/>
        </p:nvSpPr>
        <p:spPr>
          <a:xfrm>
            <a:off x="5486400" y="4457700"/>
            <a:ext cx="799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setNumStep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numStep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getNumStep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FBCB-8686-4B88-9CF9-EA4B096D7782}"/>
              </a:ext>
            </a:extLst>
          </p:cNvPr>
          <p:cNvSpPr txBox="1"/>
          <p:nvPr/>
        </p:nvSpPr>
        <p:spPr>
          <a:xfrm>
            <a:off x="5479598" y="3847682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кол-во шагов</a:t>
            </a:r>
            <a:endParaRPr lang="ru-RU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1E286-160A-41C1-BAC8-F0C517252267}"/>
              </a:ext>
            </a:extLst>
          </p:cNvPr>
          <p:cNvSpPr txBox="1"/>
          <p:nvPr/>
        </p:nvSpPr>
        <p:spPr>
          <a:xfrm>
            <a:off x="5476285" y="6048345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size_t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getMaxNumStep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B68FA-1A4E-453C-BA21-81D79EEF60E2}"/>
              </a:ext>
            </a:extLst>
          </p:cNvPr>
          <p:cNvSpPr txBox="1"/>
          <p:nvPr/>
        </p:nvSpPr>
        <p:spPr>
          <a:xfrm>
            <a:off x="5469483" y="55245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максимально возможное кол-во шагов</a:t>
            </a:r>
            <a:endParaRPr lang="ru-RU" b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FC6B84-8266-410C-8CCD-E50FD2170B83}"/>
              </a:ext>
            </a:extLst>
          </p:cNvPr>
          <p:cNvSpPr txBox="1"/>
          <p:nvPr/>
        </p:nvSpPr>
        <p:spPr>
          <a:xfrm>
            <a:off x="5469483" y="7453933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bool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isDone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готов ли тест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getDoneTime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время исполнения теста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6DC1C-DD11-4592-BDEC-10EF4D0CAC28}"/>
              </a:ext>
            </a:extLst>
          </p:cNvPr>
          <p:cNvSpPr txBox="1"/>
          <p:nvPr/>
        </p:nvSpPr>
        <p:spPr>
          <a:xfrm>
            <a:off x="5462681" y="68961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Готов ли тест и за сколько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2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C8830-C847-4E0F-9A57-FB63F4E71912}"/>
              </a:ext>
            </a:extLst>
          </p:cNvPr>
          <p:cNvSpPr txBox="1"/>
          <p:nvPr/>
        </p:nvSpPr>
        <p:spPr>
          <a:xfrm>
            <a:off x="5482911" y="25527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Сброс</a:t>
            </a:r>
            <a:endParaRPr lang="ru-RU" sz="2400" b="1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17882-B7D8-48D2-888E-7B7507DC84E9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1AD58-CE88-4EEE-9B15-E16C52750771}"/>
              </a:ext>
            </a:extLst>
          </p:cNvPr>
          <p:cNvSpPr txBox="1"/>
          <p:nvPr/>
        </p:nvSpPr>
        <p:spPr>
          <a:xfrm>
            <a:off x="5486400" y="30861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reset() override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4697B-B431-4DA6-99D6-4F8FD74B6991}"/>
              </a:ext>
            </a:extLst>
          </p:cNvPr>
          <p:cNvSpPr txBox="1"/>
          <p:nvPr/>
        </p:nvSpPr>
        <p:spPr>
          <a:xfrm>
            <a:off x="5486400" y="4457700"/>
            <a:ext cx="799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FBCB-8686-4B88-9CF9-EA4B096D7782}"/>
              </a:ext>
            </a:extLst>
          </p:cNvPr>
          <p:cNvSpPr txBox="1"/>
          <p:nvPr/>
        </p:nvSpPr>
        <p:spPr>
          <a:xfrm>
            <a:off x="5479598" y="3847682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текущее значение</a:t>
            </a:r>
            <a:endParaRPr lang="ru-RU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1E286-160A-41C1-BAC8-F0C517252267}"/>
              </a:ext>
            </a:extLst>
          </p:cNvPr>
          <p:cNvSpPr txBox="1"/>
          <p:nvPr/>
        </p:nvSpPr>
        <p:spPr>
          <a:xfrm>
            <a:off x="5476285" y="5743545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getMaxValue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getMinValue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B68FA-1A4E-453C-BA21-81D79EEF60E2}"/>
              </a:ext>
            </a:extLst>
          </p:cNvPr>
          <p:cNvSpPr txBox="1"/>
          <p:nvPr/>
        </p:nvSpPr>
        <p:spPr>
          <a:xfrm>
            <a:off x="5469483" y="52197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Максимальное и минимальное значение</a:t>
            </a:r>
            <a:endParaRPr lang="ru-RU" b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FC6B84-8266-410C-8CCD-E50FD2170B83}"/>
              </a:ext>
            </a:extLst>
          </p:cNvPr>
          <p:cNvSpPr txBox="1"/>
          <p:nvPr/>
        </p:nvSpPr>
        <p:spPr>
          <a:xfrm>
            <a:off x="5469483" y="7301533"/>
            <a:ext cx="8004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получить параметры в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параметры из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 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and duration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6DC1C-DD11-4592-BDEC-10EF4D0CAC28}"/>
              </a:ext>
            </a:extLst>
          </p:cNvPr>
          <p:cNvSpPr txBox="1"/>
          <p:nvPr/>
        </p:nvSpPr>
        <p:spPr>
          <a:xfrm>
            <a:off x="5462681" y="6743700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Работа с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 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файлами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3060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ps_multistep_test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81175-CD2B-4C76-ABC8-2659869CB979}"/>
              </a:ext>
            </a:extLst>
          </p:cNvPr>
          <p:cNvSpPr txBox="1"/>
          <p:nvPr/>
        </p:nvSpPr>
        <p:spPr>
          <a:xfrm>
            <a:off x="5479597" y="2552700"/>
            <a:ext cx="8007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Внутренние:</a:t>
            </a:r>
            <a:endParaRPr lang="ru-RU" sz="28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00076-94B8-4003-B763-590C38E8191F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4C06-EF2F-42F7-9CF0-FED471EDC164}"/>
              </a:ext>
            </a:extLst>
          </p:cNvPr>
          <p:cNvSpPr txBox="1"/>
          <p:nvPr/>
        </p:nvSpPr>
        <p:spPr>
          <a:xfrm>
            <a:off x="5486400" y="3866971"/>
            <a:ext cx="7997685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Обработаны след. исключения:</a:t>
            </a:r>
          </a:p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для кол-ва шагов: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не найдено кол-во шагов;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на вход подан не массив;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массив слишком большой</a:t>
            </a:r>
          </a:p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для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and duration: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продолжительность не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int;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значение не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float;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размер массива не 2;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на вход подан не массив.</a:t>
            </a:r>
          </a:p>
          <a:p>
            <a:pPr rtl="0" fontAlgn="base">
              <a:spcBef>
                <a:spcPts val="600"/>
              </a:spcBef>
              <a:spcAft>
                <a:spcPts val="0"/>
              </a:spcAft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setValueAndDurationFromJson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AE5D4-84ED-4EE2-B798-F5813FC0D9D9}"/>
              </a:ext>
            </a:extLst>
          </p:cNvPr>
          <p:cNvSpPr txBox="1"/>
          <p:nvPr/>
        </p:nvSpPr>
        <p:spPr>
          <a:xfrm>
            <a:off x="5479597" y="3210108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значение и продолжительность из JSON файла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5536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699" y="2552700"/>
            <a:ext cx="4457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Параметры:</a:t>
            </a:r>
            <a:endParaRPr lang="ru-RU" dirty="0">
              <a:solidFill>
                <a:srgbClr val="F32E60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019DFD3-4B45-4C5A-83A5-DAC66D9C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16875"/>
              </p:ext>
            </p:extLst>
          </p:nvPr>
        </p:nvGraphicFramePr>
        <p:xfrm>
          <a:off x="5486400" y="2552700"/>
          <a:ext cx="8054919" cy="4119264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3094866142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383464905"/>
                    </a:ext>
                  </a:extLst>
                </a:gridCol>
                <a:gridCol w="2684973">
                  <a:extLst>
                    <a:ext uri="{9D8B030D-6E8A-4147-A177-3AD203B41FA5}">
                      <a16:colId xmlns:a16="http://schemas.microsoft.com/office/drawing/2014/main" val="1352945862"/>
                    </a:ext>
                  </a:extLst>
                </a:gridCol>
              </a:tblGrid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Параметр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Ед. </a:t>
                      </a:r>
                      <a:r>
                        <a:rPr lang="ru-RU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изм</a:t>
                      </a:r>
                      <a:endParaRPr lang="ru-RU" sz="1800" b="1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 данных</a:t>
                      </a:r>
                      <a:endParaRPr lang="ru-RU" sz="1800" b="1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095652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молчания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uint_64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83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напряжение молчания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87942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амплитуда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470374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 по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187764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период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  <a:endParaRPr lang="ru-RU" sz="1800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uint_64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52190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кол-во циклов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шт.</a:t>
                      </a:r>
                      <a:endParaRPr lang="ru-RU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uint_32</a:t>
                      </a:r>
                      <a:endParaRPr lang="en-US" sz="180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15340"/>
                  </a:ext>
                </a:extLst>
              </a:tr>
              <a:tr h="9495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фазовый сдвиг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(смещение по x)</a:t>
                      </a:r>
                      <a:endParaRPr lang="ru-RU" sz="1800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 dirty="0">
                        <a:effectLst/>
                      </a:endParaRPr>
                    </a:p>
                  </a:txBody>
                  <a:tcPr marL="89246" marR="89246" marT="89246" marB="892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5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0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3FE2-30C5-413D-B80D-20449FA075DE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0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AB7E7-9E2B-4240-93A9-5A82C24CFD27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C25-4BFB-4109-98BD-C150C2D935B9}"/>
              </a:ext>
            </a:extLst>
          </p:cNvPr>
          <p:cNvSpPr txBox="1"/>
          <p:nvPr/>
        </p:nvSpPr>
        <p:spPr>
          <a:xfrm>
            <a:off x="5486400" y="3208587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PeriodicTest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::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PeriodicTest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конструктор, в котором имя теста =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periodic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и рассчитывается перемещение в секундах.</a:t>
            </a:r>
            <a:endParaRPr lang="ru-RU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B02B-508F-4C14-8830-148E13A349E3}"/>
              </a:ext>
            </a:extLst>
          </p:cNvPr>
          <p:cNvSpPr txBox="1"/>
          <p:nvPr/>
        </p:nvSpPr>
        <p:spPr>
          <a:xfrm>
            <a:off x="5486400" y="4961187"/>
            <a:ext cx="799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setAmplitude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(float amplitude);</a:t>
            </a:r>
          </a:p>
          <a:p>
            <a:pPr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getAmplitude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C4A68-239B-421F-9045-D3E93D561CC9}"/>
              </a:ext>
            </a:extLst>
          </p:cNvPr>
          <p:cNvSpPr txBox="1"/>
          <p:nvPr/>
        </p:nvSpPr>
        <p:spPr>
          <a:xfrm>
            <a:off x="5479598" y="43053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амплитуду</a:t>
            </a:r>
            <a:endParaRPr lang="ru-RU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D1960-98B4-49E2-BBD4-8E006B1BBFBC}"/>
              </a:ext>
            </a:extLst>
          </p:cNvPr>
          <p:cNvSpPr txBox="1"/>
          <p:nvPr/>
        </p:nvSpPr>
        <p:spPr>
          <a:xfrm>
            <a:off x="5486400" y="6746086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setOffset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(float offset);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getOffset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DADE7-AF1B-4AF0-AA11-CE21C38102E1}"/>
              </a:ext>
            </a:extLst>
          </p:cNvPr>
          <p:cNvSpPr txBox="1"/>
          <p:nvPr/>
        </p:nvSpPr>
        <p:spPr>
          <a:xfrm>
            <a:off x="5479598" y="6090199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Установить или получить смещение (относительно оси ординат)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61111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3FE2-30C5-413D-B80D-20449FA075DE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период</a:t>
            </a:r>
            <a:endParaRPr lang="ru-RU" sz="20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AB7E7-9E2B-4240-93A9-5A82C24CFD27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C25-4BFB-4109-98BD-C150C2D935B9}"/>
              </a:ext>
            </a:extLst>
          </p:cNvPr>
          <p:cNvSpPr txBox="1"/>
          <p:nvPr/>
        </p:nvSpPr>
        <p:spPr>
          <a:xfrm>
            <a:off x="5486400" y="3208587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setPeriod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period);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getPeriod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B02B-508F-4C14-8830-148E13A349E3}"/>
              </a:ext>
            </a:extLst>
          </p:cNvPr>
          <p:cNvSpPr txBox="1"/>
          <p:nvPr/>
        </p:nvSpPr>
        <p:spPr>
          <a:xfrm>
            <a:off x="5486400" y="4961187"/>
            <a:ext cx="799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setNumCycles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(uint32_t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numCycles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uint32_t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getNumCycles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C4A68-239B-421F-9045-D3E93D561CC9}"/>
              </a:ext>
            </a:extLst>
          </p:cNvPr>
          <p:cNvSpPr txBox="1"/>
          <p:nvPr/>
        </p:nvSpPr>
        <p:spPr>
          <a:xfrm>
            <a:off x="5479598" y="43053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кол-во итераций</a:t>
            </a:r>
            <a:endParaRPr lang="ru-RU" sz="2000" b="1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D1960-98B4-49E2-BBD4-8E006B1BBFBC}"/>
              </a:ext>
            </a:extLst>
          </p:cNvPr>
          <p:cNvSpPr txBox="1"/>
          <p:nvPr/>
        </p:nvSpPr>
        <p:spPr>
          <a:xfrm>
            <a:off x="5486400" y="6746086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setShift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(float lag);</a:t>
            </a:r>
          </a:p>
          <a:p>
            <a:pPr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getShift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DADE7-AF1B-4AF0-AA11-CE21C38102E1}"/>
              </a:ext>
            </a:extLst>
          </p:cNvPr>
          <p:cNvSpPr txBox="1"/>
          <p:nvPr/>
        </p:nvSpPr>
        <p:spPr>
          <a:xfrm>
            <a:off x="5479598" y="6090199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или получить смещение относительно оси абсцисс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2177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3FE2-30C5-413D-B80D-20449FA075DE}"/>
              </a:ext>
            </a:extLst>
          </p:cNvPr>
          <p:cNvSpPr txBox="1"/>
          <p:nvPr/>
        </p:nvSpPr>
        <p:spPr>
          <a:xfrm>
            <a:off x="5479599" y="2552700"/>
            <a:ext cx="8007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Текущая итерация</a:t>
            </a:r>
            <a:endParaRPr lang="ru-RU" sz="2400" b="1" dirty="0">
              <a:solidFill>
                <a:srgbClr val="F32E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AB7E7-9E2B-4240-93A9-5A82C24CFD27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C25-4BFB-4109-98BD-C150C2D935B9}"/>
              </a:ext>
            </a:extLst>
          </p:cNvPr>
          <p:cNvSpPr txBox="1"/>
          <p:nvPr/>
        </p:nvSpPr>
        <p:spPr>
          <a:xfrm>
            <a:off x="5486400" y="3208587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uint32_t getCycleCount(uint64_t t) const;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B02B-508F-4C14-8830-148E13A349E3}"/>
              </a:ext>
            </a:extLst>
          </p:cNvPr>
          <p:cNvSpPr txBox="1"/>
          <p:nvPr/>
        </p:nvSpPr>
        <p:spPr>
          <a:xfrm>
            <a:off x="5486400" y="4580187"/>
            <a:ext cx="7997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bool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isDone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uint64_t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getDoneTime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override;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получение текущего значения. Создан для обязательной инициализации в классах-наследниках;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C4A68-239B-421F-9045-D3E93D561CC9}"/>
              </a:ext>
            </a:extLst>
          </p:cNvPr>
          <p:cNvSpPr txBox="1"/>
          <p:nvPr/>
        </p:nvSpPr>
        <p:spPr>
          <a:xfrm>
            <a:off x="5479598" y="39243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Готов ли тест и за сколько</a:t>
            </a:r>
            <a:endParaRPr lang="ru-RU" sz="2400" b="1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D1960-98B4-49E2-BBD4-8E006B1BBFBC}"/>
              </a:ext>
            </a:extLst>
          </p:cNvPr>
          <p:cNvSpPr txBox="1"/>
          <p:nvPr/>
        </p:nvSpPr>
        <p:spPr>
          <a:xfrm>
            <a:off x="5486400" y="6746086"/>
            <a:ext cx="800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getMaxValue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</a:t>
            </a:r>
          </a:p>
          <a:p>
            <a:pPr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getMinValue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const override;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DADE7-AF1B-4AF0-AA11-CE21C38102E1}"/>
              </a:ext>
            </a:extLst>
          </p:cNvPr>
          <p:cNvSpPr txBox="1"/>
          <p:nvPr/>
        </p:nvSpPr>
        <p:spPr>
          <a:xfrm>
            <a:off x="5486400" y="6090199"/>
            <a:ext cx="7997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Максимальное и минимальное значение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5438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3FE2-30C5-413D-B80D-20449FA075DE}"/>
              </a:ext>
            </a:extLst>
          </p:cNvPr>
          <p:cNvSpPr txBox="1"/>
          <p:nvPr/>
        </p:nvSpPr>
        <p:spPr>
          <a:xfrm>
            <a:off x="5479599" y="2552700"/>
            <a:ext cx="8007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effectLst/>
                <a:latin typeface="Calibri" panose="020F0502020204030204" pitchFamily="34" charset="0"/>
              </a:rPr>
              <a:t>Скинуть параметры в JSON файл</a:t>
            </a:r>
            <a:endParaRPr lang="ru-RU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AB7E7-9E2B-4240-93A9-5A82C24CFD27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C25-4BFB-4109-98BD-C150C2D935B9}"/>
              </a:ext>
            </a:extLst>
          </p:cNvPr>
          <p:cNvSpPr txBox="1"/>
          <p:nvPr/>
        </p:nvSpPr>
        <p:spPr>
          <a:xfrm>
            <a:off x="5486400" y="3208587"/>
            <a:ext cx="800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B02B-508F-4C14-8830-148E13A349E3}"/>
              </a:ext>
            </a:extLst>
          </p:cNvPr>
          <p:cNvSpPr txBox="1"/>
          <p:nvPr/>
        </p:nvSpPr>
        <p:spPr>
          <a:xfrm>
            <a:off x="5486400" y="4580187"/>
            <a:ext cx="799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setParam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override;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C4A68-239B-421F-9045-D3E93D561CC9}"/>
              </a:ext>
            </a:extLst>
          </p:cNvPr>
          <p:cNvSpPr txBox="1"/>
          <p:nvPr/>
        </p:nvSpPr>
        <p:spPr>
          <a:xfrm>
            <a:off x="5479598" y="39243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none" strike="noStrike" dirty="0">
                <a:effectLst/>
                <a:latin typeface="Calibri" panose="020F0502020204030204" pitchFamily="34" charset="0"/>
              </a:rPr>
              <a:t>Установить параметры из JSON файла</a:t>
            </a:r>
            <a:endParaRPr lang="ru-RU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152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ps_periodic_test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AB7E7-9E2B-4240-93A9-5A82C24CFD27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E8587-D092-4981-9FEB-088B2C8CFBC1}"/>
              </a:ext>
            </a:extLst>
          </p:cNvPr>
          <p:cNvSpPr txBox="1"/>
          <p:nvPr/>
        </p:nvSpPr>
        <p:spPr>
          <a:xfrm>
            <a:off x="5479597" y="2552700"/>
            <a:ext cx="8007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Внутренние:</a:t>
            </a:r>
            <a:endParaRPr lang="ru-RU" sz="2800" b="1" dirty="0">
              <a:solidFill>
                <a:srgbClr val="F32E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7669D-762B-4166-879E-EAE9B4344658}"/>
              </a:ext>
            </a:extLst>
          </p:cNvPr>
          <p:cNvSpPr txBox="1"/>
          <p:nvPr/>
        </p:nvSpPr>
        <p:spPr>
          <a:xfrm>
            <a:off x="5489715" y="4408958"/>
            <a:ext cx="799768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setAmplitudeFromJson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setOffsetFromJson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setPeriodFromJson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setNumCyclesFromJson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setShiftFromJson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jsonMsgPrm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JsonObject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jsonDatPrm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&amp;status);</a:t>
            </a:r>
          </a:p>
          <a:p>
            <a:pPr indent="-285750" rtl="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updateShiftInUs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смещение по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секундах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8A161-AF14-4C3E-AB0E-BD30E610E333}"/>
              </a:ext>
            </a:extLst>
          </p:cNvPr>
          <p:cNvSpPr txBox="1"/>
          <p:nvPr/>
        </p:nvSpPr>
        <p:spPr>
          <a:xfrm>
            <a:off x="5479597" y="3210108"/>
            <a:ext cx="800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Установить амплитуду, смещение, период, кол-во циклов, перемещение из JSON файла. Прописаны исключения на тип и для перемещения на значение [между 0 и 1]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0247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ps_cyclic_test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698" y="3695506"/>
            <a:ext cx="4457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Параметры:</a:t>
            </a:r>
            <a:endParaRPr lang="ru-RU" dirty="0">
              <a:solidFill>
                <a:srgbClr val="F32E60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019DFD3-4B45-4C5A-83A5-DAC66D9C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8550"/>
              </p:ext>
            </p:extLst>
          </p:nvPr>
        </p:nvGraphicFramePr>
        <p:xfrm>
          <a:off x="5486400" y="3733606"/>
          <a:ext cx="8001000" cy="3848294"/>
        </p:xfrm>
        <a:graphic>
          <a:graphicData uri="http://schemas.openxmlformats.org/drawingml/2006/table">
            <a:tbl>
              <a:tblPr/>
              <a:tblGrid>
                <a:gridCol w="2951907">
                  <a:extLst>
                    <a:ext uri="{9D8B030D-6E8A-4147-A177-3AD203B41FA5}">
                      <a16:colId xmlns:a16="http://schemas.microsoft.com/office/drawing/2014/main" val="3094866142"/>
                    </a:ext>
                  </a:extLst>
                </a:gridCol>
                <a:gridCol w="2382093">
                  <a:extLst>
                    <a:ext uri="{9D8B030D-6E8A-4147-A177-3AD203B41FA5}">
                      <a16:colId xmlns:a16="http://schemas.microsoft.com/office/drawing/2014/main" val="38346490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52945862"/>
                    </a:ext>
                  </a:extLst>
                </a:gridCol>
              </a:tblGrid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Параметр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Ед. </a:t>
                      </a:r>
                      <a:r>
                        <a:rPr lang="ru-RU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изм</a:t>
                      </a:r>
                      <a:endParaRPr lang="ru-RU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 данных</a:t>
                      </a:r>
                      <a:endParaRPr lang="ru-RU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095652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молчания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uint_64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83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напряжение молчания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87942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амплитуда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470374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 по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187764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период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uint_64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52190"/>
                  </a:ext>
                </a:extLst>
              </a:tr>
              <a:tr h="4141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кол-во циклов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шт.</a:t>
                      </a: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uint_32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15340"/>
                  </a:ext>
                </a:extLst>
              </a:tr>
              <a:tr h="9495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фазовый сдвиг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(смещение по x)</a:t>
                      </a:r>
                      <a:endParaRPr lang="ru-RU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RU" sz="1800">
                          <a:effectLst/>
                        </a:rPr>
                      </a:br>
                      <a:endParaRPr lang="ru-RU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50161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36D5D86E-DEE3-4C9C-B619-E6E34839C583}"/>
              </a:ext>
            </a:extLst>
          </p:cNvPr>
          <p:cNvSpPr txBox="1"/>
          <p:nvPr/>
        </p:nvSpPr>
        <p:spPr>
          <a:xfrm>
            <a:off x="1028699" y="2583262"/>
            <a:ext cx="12442135" cy="62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Наследник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periodic_test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Тест, где потенциал между рабочим и опорным электродами циклически наращивается вверх и вниз кусочно-линейным способом - в треугольной форме волны.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3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Что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такое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потенциостат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0" y="4408427"/>
            <a:ext cx="8001757" cy="1470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</a:rPr>
              <a:t>Потенциостат – </a:t>
            </a:r>
            <a:r>
              <a:rPr lang="en-US" sz="2400" dirty="0" err="1">
                <a:solidFill>
                  <a:srgbClr val="000000"/>
                </a:solidFill>
              </a:rPr>
              <a:t>электрическое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устройство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служащее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для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поддержки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потенциала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или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тока</a:t>
            </a:r>
            <a:r>
              <a:rPr lang="en-US" sz="2400" dirty="0">
                <a:solidFill>
                  <a:srgbClr val="000000"/>
                </a:solidFill>
              </a:rPr>
              <a:t> в </a:t>
            </a:r>
            <a:r>
              <a:rPr lang="en-US" sz="2400" dirty="0" err="1">
                <a:solidFill>
                  <a:srgbClr val="000000"/>
                </a:solidFill>
              </a:rPr>
              <a:t>отдельных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точках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независимо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от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их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полярности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Рисунок 6" descr="Изображение выглядит как текст, электроника, аккумулятор&#10;&#10;Автоматически созданное описание">
            <a:extLst>
              <a:ext uri="{FF2B5EF4-FFF2-40B4-BE49-F238E27FC236}">
                <a16:creationId xmlns:a16="http://schemas.microsoft.com/office/drawing/2014/main" id="{7C864AA2-A1D2-465E-AE1F-4A9230DBA0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11586" r="4568" b="6296"/>
          <a:stretch/>
        </p:blipFill>
        <p:spPr>
          <a:xfrm>
            <a:off x="1028700" y="3178861"/>
            <a:ext cx="3333378" cy="3929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ps_cyclic_test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00350E-77E9-402D-B906-302E33BC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52700"/>
            <a:ext cx="8001000" cy="57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25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ps_cyclic_test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B64E-716E-432C-92F6-4D686A4CC80C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000" b="1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85C57-6D7E-4633-A978-C1118632D7B2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39274-5582-4968-870A-CFC2E488D4CE}"/>
              </a:ext>
            </a:extLst>
          </p:cNvPr>
          <p:cNvSpPr txBox="1"/>
          <p:nvPr/>
        </p:nvSpPr>
        <p:spPr>
          <a:xfrm>
            <a:off x="5486400" y="3208587"/>
            <a:ext cx="800448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CyclicTest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конструктор, в котором имя теста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cyclic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multiplexer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вкл.</a:t>
            </a:r>
            <a:endParaRPr lang="ru-RU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получение текущего значения.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77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ps_cyclic_test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B64E-716E-432C-92F6-4D686A4CC80C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000" b="1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85C57-6D7E-4633-A978-C1118632D7B2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39274-5582-4968-870A-CFC2E488D4CE}"/>
              </a:ext>
            </a:extLst>
          </p:cNvPr>
          <p:cNvSpPr txBox="1"/>
          <p:nvPr/>
        </p:nvSpPr>
        <p:spPr>
          <a:xfrm>
            <a:off x="5486400" y="3208587"/>
            <a:ext cx="800448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CyclicTest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конструктор, в котором имя теста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cyclic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multiplexer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вкл.</a:t>
            </a:r>
            <a:endParaRPr lang="ru-RU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float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 t) const override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получение текущего значения.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06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us-ex-mashina\Downloads\5P5A0078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58279" y="-3976913"/>
            <a:ext cx="21378030" cy="14254918"/>
          </a:xfrm>
          <a:prstGeom prst="rect">
            <a:avLst/>
          </a:prstGeom>
          <a:noFill/>
        </p:spPr>
      </p:pic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" y="8363480"/>
            <a:ext cx="18300700" cy="191452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0800" y="8031694"/>
            <a:ext cx="7131240" cy="1289048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r"/>
            <a:r>
              <a:rPr lang="ru-RU" sz="7200" dirty="0">
                <a:solidFill>
                  <a:schemeClr val="bg1"/>
                </a:solidFill>
              </a:rPr>
              <a:t>НАШИ КОНТАКТЫ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" y="0"/>
            <a:ext cx="18326100" cy="246380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E616F-5641-4224-889F-008A3FF4B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65400"/>
            <a:ext cx="1463410" cy="14634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325A9F-4A08-404B-B811-BF19FF291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335205"/>
            <a:ext cx="1463410" cy="14634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8C30A0-7D50-4AE8-A1AA-5DB06D704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34" y="2418841"/>
            <a:ext cx="1463410" cy="14634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9B10AD-BA5B-479A-B6A6-F22D227CC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68" y="3335205"/>
            <a:ext cx="1463410" cy="14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Электроды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потенциостата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86401" y="3738367"/>
            <a:ext cx="11772899" cy="2209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Токовый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вывод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или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провод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по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которому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прибор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передает</a:t>
            </a:r>
            <a:r>
              <a:rPr lang="en-US" sz="2100" dirty="0">
                <a:solidFill>
                  <a:srgbClr val="000000"/>
                </a:solidFill>
              </a:rPr>
              <a:t> в </a:t>
            </a:r>
            <a:r>
              <a:rPr lang="en-US" sz="2100" dirty="0" err="1">
                <a:solidFill>
                  <a:srgbClr val="000000"/>
                </a:solidFill>
              </a:rPr>
              <a:t>исследуемый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объект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рабочий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ток</a:t>
            </a:r>
            <a:r>
              <a:rPr lang="en-US" sz="2100" dirty="0">
                <a:solidFill>
                  <a:srgbClr val="000000"/>
                </a:solidFill>
              </a:rPr>
              <a:t> (в </a:t>
            </a:r>
            <a:r>
              <a:rPr lang="en-US" sz="2100" dirty="0" err="1">
                <a:solidFill>
                  <a:srgbClr val="000000"/>
                </a:solidFill>
              </a:rPr>
              <a:t>любом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режиме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потенциостатическом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или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гальваностатическом</a:t>
            </a:r>
            <a:r>
              <a:rPr lang="en-US" sz="2100" dirty="0">
                <a:solidFill>
                  <a:srgbClr val="000000"/>
                </a:solidFill>
              </a:rPr>
              <a:t>).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Потенциальный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вывод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или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провод</a:t>
            </a:r>
            <a:r>
              <a:rPr lang="en-US" sz="2100" dirty="0">
                <a:solidFill>
                  <a:srgbClr val="000000"/>
                </a:solidFill>
              </a:rPr>
              <a:t>, с </a:t>
            </a:r>
            <a:r>
              <a:rPr lang="en-US" sz="2100" dirty="0" err="1">
                <a:solidFill>
                  <a:srgbClr val="000000"/>
                </a:solidFill>
              </a:rPr>
              <a:t>помощью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которого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прибор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измеряет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напряжение</a:t>
            </a:r>
            <a:r>
              <a:rPr lang="en-US" sz="2100" dirty="0">
                <a:solidFill>
                  <a:srgbClr val="000000"/>
                </a:solidFill>
              </a:rPr>
              <a:t>. </a:t>
            </a:r>
            <a:r>
              <a:rPr lang="en-US" sz="2100" dirty="0" err="1">
                <a:solidFill>
                  <a:srgbClr val="000000"/>
                </a:solidFill>
              </a:rPr>
              <a:t>Считается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что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этому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проводу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течет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пренебрежимо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малый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ток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Рабочий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тот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электрохимические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процессы</a:t>
            </a:r>
            <a:r>
              <a:rPr lang="en-US" sz="2100" dirty="0">
                <a:solidFill>
                  <a:srgbClr val="000000"/>
                </a:solidFill>
              </a:rPr>
              <a:t> и </a:t>
            </a:r>
            <a:r>
              <a:rPr lang="en-US" sz="2100" dirty="0" err="1">
                <a:solidFill>
                  <a:srgbClr val="000000"/>
                </a:solidFill>
              </a:rPr>
              <a:t>явления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котором</a:t>
            </a:r>
            <a:r>
              <a:rPr lang="en-US" sz="2100" dirty="0">
                <a:solidFill>
                  <a:srgbClr val="000000"/>
                </a:solidFill>
              </a:rPr>
              <a:t> (</a:t>
            </a:r>
            <a:r>
              <a:rPr lang="en-US" sz="2100" dirty="0" err="1">
                <a:solidFill>
                  <a:srgbClr val="000000"/>
                </a:solidFill>
              </a:rPr>
              <a:t>или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границе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этого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электрода</a:t>
            </a:r>
            <a:r>
              <a:rPr lang="en-US" sz="2100" dirty="0">
                <a:solidFill>
                  <a:srgbClr val="000000"/>
                </a:solidFill>
              </a:rPr>
              <a:t> с </a:t>
            </a:r>
            <a:r>
              <a:rPr lang="en-US" sz="2100" dirty="0" err="1">
                <a:solidFill>
                  <a:srgbClr val="000000"/>
                </a:solidFill>
              </a:rPr>
              <a:t>электролитом</a:t>
            </a:r>
            <a:r>
              <a:rPr lang="en-US" sz="2100" dirty="0">
                <a:solidFill>
                  <a:srgbClr val="000000"/>
                </a:solidFill>
              </a:rPr>
              <a:t>) </a:t>
            </a:r>
            <a:r>
              <a:rPr lang="en-US" sz="2100" dirty="0" err="1">
                <a:solidFill>
                  <a:srgbClr val="000000"/>
                </a:solidFill>
              </a:rPr>
              <a:t>исследуются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Рисунок 6" descr="Лампочка">
            <a:extLst>
              <a:ext uri="{FF2B5EF4-FFF2-40B4-BE49-F238E27FC236}">
                <a16:creationId xmlns:a16="http://schemas.microsoft.com/office/drawing/2014/main" id="{236335FB-00E8-4384-9694-7DC4A2D9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492" t="8874" r="8874" b="8281"/>
          <a:stretch/>
        </p:blipFill>
        <p:spPr>
          <a:xfrm>
            <a:off x="1028700" y="3180522"/>
            <a:ext cx="3276600" cy="3325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Электроды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потенциостата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86400" y="3509894"/>
            <a:ext cx="11772900" cy="2581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9595" lvl="1" indent="-3429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Вспомогательный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второй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токовый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(Counter, </a:t>
            </a:r>
            <a:r>
              <a:rPr lang="en-US" sz="2100" dirty="0" err="1">
                <a:solidFill>
                  <a:srgbClr val="000000"/>
                </a:solidFill>
              </a:rPr>
              <a:t>он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же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поляризующий</a:t>
            </a:r>
            <a:r>
              <a:rPr lang="en-US" sz="2100" dirty="0">
                <a:solidFill>
                  <a:srgbClr val="000000"/>
                </a:solidFill>
              </a:rPr>
              <a:t>) в </a:t>
            </a:r>
            <a:r>
              <a:rPr lang="en-US" sz="2100" dirty="0" err="1">
                <a:solidFill>
                  <a:srgbClr val="000000"/>
                </a:solidFill>
              </a:rPr>
              <a:t>электрохимической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ячейке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нужен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для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поляризации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рабочего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электрода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производство</a:t>
            </a:r>
            <a:r>
              <a:rPr lang="en-US" sz="2100" dirty="0">
                <a:solidFill>
                  <a:srgbClr val="000000"/>
                </a:solidFill>
              </a:rPr>
              <a:t> и </a:t>
            </a:r>
            <a:r>
              <a:rPr lang="en-US" sz="2100" dirty="0" err="1">
                <a:solidFill>
                  <a:srgbClr val="000000"/>
                </a:solidFill>
              </a:rPr>
              <a:t>поставка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приборов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для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электрохимических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исследований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проще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говоря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нужно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как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минимум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два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провода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чтобы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пропустить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через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исследуемый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объект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электрический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ток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сравнения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он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же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референсный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электрод</a:t>
            </a:r>
            <a:r>
              <a:rPr lang="en-US" sz="2100" dirty="0">
                <a:solidFill>
                  <a:srgbClr val="000000"/>
                </a:solidFill>
              </a:rPr>
              <a:t> - </a:t>
            </a:r>
            <a:r>
              <a:rPr lang="en-US" sz="2100" dirty="0" err="1">
                <a:solidFill>
                  <a:srgbClr val="000000"/>
                </a:solidFill>
              </a:rPr>
              <a:t>нужен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как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точка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отсчета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абсолютного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значения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потенциала</a:t>
            </a:r>
            <a:r>
              <a:rPr lang="en-US" sz="2100" dirty="0">
                <a:solidFill>
                  <a:srgbClr val="000000"/>
                </a:solidFill>
              </a:rPr>
              <a:t> в </a:t>
            </a:r>
            <a:r>
              <a:rPr lang="en-US" sz="2100" dirty="0" err="1">
                <a:solidFill>
                  <a:srgbClr val="000000"/>
                </a:solidFill>
              </a:rPr>
              <a:t>трехэлектродной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схеме</a:t>
            </a:r>
            <a:r>
              <a:rPr lang="en-US" sz="2100" dirty="0">
                <a:solidFill>
                  <a:srgbClr val="000000"/>
                </a:solidFill>
              </a:rPr>
              <a:t>, и </a:t>
            </a:r>
            <a:r>
              <a:rPr lang="en-US" sz="2100" dirty="0" err="1">
                <a:solidFill>
                  <a:srgbClr val="000000"/>
                </a:solidFill>
              </a:rPr>
              <a:t>как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точка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ввода</a:t>
            </a:r>
            <a:r>
              <a:rPr lang="en-US" sz="2100" dirty="0">
                <a:solidFill>
                  <a:srgbClr val="000000"/>
                </a:solidFill>
              </a:rPr>
              <a:t> в </a:t>
            </a:r>
            <a:r>
              <a:rPr lang="en-US" sz="2100" dirty="0" err="1">
                <a:solidFill>
                  <a:srgbClr val="000000"/>
                </a:solidFill>
              </a:rPr>
              <a:t>усилитель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потенциостата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сигнала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обратной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связи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электрохимической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ячейки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Рисунок 6" descr="Озадаченный фрагмент">
            <a:extLst>
              <a:ext uri="{FF2B5EF4-FFF2-40B4-BE49-F238E27FC236}">
                <a16:creationId xmlns:a16="http://schemas.microsoft.com/office/drawing/2014/main" id="{30DE0E80-0E08-4FDD-8924-C79B1DEE1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167" t="11666" r="14167" b="16666"/>
          <a:stretch/>
        </p:blipFill>
        <p:spPr>
          <a:xfrm>
            <a:off x="1028700" y="31623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Краткая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характеристика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884333"/>
            <a:ext cx="12458700" cy="414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</a:rPr>
              <a:t>teensy 3.2 - </a:t>
            </a:r>
            <a:r>
              <a:rPr lang="en-US" sz="2100" dirty="0" err="1">
                <a:solidFill>
                  <a:srgbClr val="000000"/>
                </a:solidFill>
              </a:rPr>
              <a:t>компактная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платформа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для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разработки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базе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микроконтроллера</a:t>
            </a:r>
            <a:r>
              <a:rPr lang="en-US" sz="2100" dirty="0">
                <a:solidFill>
                  <a:srgbClr val="000000"/>
                </a:solidFill>
              </a:rPr>
              <a:t> NXP MK20DX256VLH7</a:t>
            </a:r>
            <a:r>
              <a:rPr lang="ru-RU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0000"/>
                </a:solidFill>
              </a:rPr>
              <a:t>с </a:t>
            </a:r>
            <a:r>
              <a:rPr lang="en-US" sz="2100" dirty="0" err="1">
                <a:solidFill>
                  <a:srgbClr val="000000"/>
                </a:solidFill>
              </a:rPr>
              <a:t>вычислительным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ядром</a:t>
            </a:r>
            <a:r>
              <a:rPr lang="en-US" sz="2100" dirty="0">
                <a:solidFill>
                  <a:srgbClr val="000000"/>
                </a:solidFill>
              </a:rPr>
              <a:t> ARM Cortex® M4. </a:t>
            </a:r>
          </a:p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</a:rPr>
              <a:t>12-битный </a:t>
            </a:r>
            <a:r>
              <a:rPr lang="en-US" sz="2100" dirty="0" err="1">
                <a:solidFill>
                  <a:srgbClr val="000000"/>
                </a:solidFill>
              </a:rPr>
              <a:t>выход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напряжения</a:t>
            </a:r>
            <a:r>
              <a:rPr lang="en-US" sz="2100" dirty="0">
                <a:solidFill>
                  <a:srgbClr val="000000"/>
                </a:solidFill>
              </a:rPr>
              <a:t> с </a:t>
            </a:r>
            <a:r>
              <a:rPr lang="en-US" sz="2100" dirty="0" err="1">
                <a:solidFill>
                  <a:srgbClr val="000000"/>
                </a:solidFill>
              </a:rPr>
              <a:t>четырьмя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доступными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диапазонами</a:t>
            </a:r>
            <a:r>
              <a:rPr lang="en-US" sz="2100" dirty="0">
                <a:solidFill>
                  <a:srgbClr val="000000"/>
                </a:solidFill>
              </a:rPr>
              <a:t>: ±1, 2, 5, 10В</a:t>
            </a:r>
          </a:p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</a:rPr>
              <a:t>16-битное </a:t>
            </a:r>
            <a:r>
              <a:rPr lang="en-US" sz="2100" dirty="0" err="1">
                <a:solidFill>
                  <a:srgbClr val="000000"/>
                </a:solidFill>
              </a:rPr>
              <a:t>измерение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тока</a:t>
            </a:r>
            <a:r>
              <a:rPr lang="en-US" sz="2100" dirty="0">
                <a:solidFill>
                  <a:srgbClr val="000000"/>
                </a:solidFill>
              </a:rPr>
              <a:t> с </a:t>
            </a:r>
            <a:r>
              <a:rPr lang="en-US" sz="2100" dirty="0" err="1">
                <a:solidFill>
                  <a:srgbClr val="000000"/>
                </a:solidFill>
              </a:rPr>
              <a:t>четырьмя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доступными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диапазонами</a:t>
            </a:r>
            <a:r>
              <a:rPr lang="en-US" sz="2100" dirty="0">
                <a:solidFill>
                  <a:srgbClr val="000000"/>
                </a:solidFill>
              </a:rPr>
              <a:t>: ±1, 10, 100, 1000uА</a:t>
            </a:r>
          </a:p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 err="1">
                <a:solidFill>
                  <a:srgbClr val="000000"/>
                </a:solidFill>
              </a:rPr>
              <a:t>Управление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осуществляется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через</a:t>
            </a:r>
            <a:r>
              <a:rPr lang="en-US" sz="2100" dirty="0">
                <a:solidFill>
                  <a:srgbClr val="000000"/>
                </a:solidFill>
              </a:rPr>
              <a:t> USB с </a:t>
            </a:r>
            <a:r>
              <a:rPr lang="en-US" sz="2100" dirty="0" err="1">
                <a:solidFill>
                  <a:srgbClr val="000000"/>
                </a:solidFill>
              </a:rPr>
              <a:t>помощью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простых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сообщений</a:t>
            </a:r>
            <a:r>
              <a:rPr lang="en-US" sz="2100" dirty="0">
                <a:solidFill>
                  <a:srgbClr val="000000"/>
                </a:solidFill>
              </a:rPr>
              <a:t> JSON</a:t>
            </a:r>
          </a:p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 err="1">
                <a:solidFill>
                  <a:srgbClr val="000000"/>
                </a:solidFill>
              </a:rPr>
              <a:t>Может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быть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запрограммирован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через</a:t>
            </a:r>
            <a:r>
              <a:rPr lang="en-US" sz="2100" dirty="0">
                <a:solidFill>
                  <a:srgbClr val="000000"/>
                </a:solidFill>
              </a:rPr>
              <a:t> USB с </a:t>
            </a:r>
            <a:r>
              <a:rPr lang="en-US" sz="2100" dirty="0" err="1">
                <a:solidFill>
                  <a:srgbClr val="000000"/>
                </a:solidFill>
              </a:rPr>
              <a:t>помощью</a:t>
            </a:r>
            <a:r>
              <a:rPr lang="en-US" sz="2100" dirty="0">
                <a:solidFill>
                  <a:srgbClr val="000000"/>
                </a:solidFill>
              </a:rPr>
              <a:t> Arduino IDE </a:t>
            </a:r>
          </a:p>
          <a:p>
            <a:pPr marL="537210" lvl="1" indent="-342900">
              <a:lnSpc>
                <a:spcPts val="2520"/>
              </a:lnSpc>
              <a:buFont typeface="+mj-lt"/>
              <a:buAutoNum type="arabicPeriod"/>
            </a:pPr>
            <a:r>
              <a:rPr lang="en-US" sz="2100" dirty="0" err="1">
                <a:solidFill>
                  <a:srgbClr val="000000"/>
                </a:solidFill>
              </a:rPr>
              <a:t>Прошивка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поддерживает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многие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стандартные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вольтамперометрические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методы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включая</a:t>
            </a:r>
            <a:r>
              <a:rPr lang="en-US" sz="2100" dirty="0">
                <a:solidFill>
                  <a:srgbClr val="000000"/>
                </a:solidFill>
              </a:rPr>
              <a:t>: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постоянное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напряжение</a:t>
            </a:r>
            <a:r>
              <a:rPr lang="en-US" sz="2100" dirty="0">
                <a:solidFill>
                  <a:srgbClr val="000000"/>
                </a:solidFill>
              </a:rPr>
              <a:t>;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циклическая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вольтамперометрия</a:t>
            </a:r>
            <a:r>
              <a:rPr lang="en-US" sz="2100" dirty="0">
                <a:solidFill>
                  <a:srgbClr val="000000"/>
                </a:solidFill>
              </a:rPr>
              <a:t>;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синусоидальная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вольтамперометрия</a:t>
            </a:r>
            <a:r>
              <a:rPr lang="en-US" sz="2100" dirty="0">
                <a:solidFill>
                  <a:srgbClr val="000000"/>
                </a:solidFill>
              </a:rPr>
              <a:t>;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вольтамперометрия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линейной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развертки</a:t>
            </a:r>
            <a:r>
              <a:rPr lang="en-US" sz="2100" dirty="0">
                <a:solidFill>
                  <a:srgbClr val="000000"/>
                </a:solidFill>
              </a:rPr>
              <a:t>;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хроноамперометрия</a:t>
            </a:r>
            <a:r>
              <a:rPr lang="en-US" sz="2100" dirty="0">
                <a:solidFill>
                  <a:srgbClr val="000000"/>
                </a:solidFill>
              </a:rPr>
              <a:t>;</a:t>
            </a:r>
          </a:p>
          <a:p>
            <a:pPr marL="845820" lvl="2" indent="-194310">
              <a:lnSpc>
                <a:spcPts val="252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</a:rPr>
              <a:t>многоступенчатый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Изученные</a:t>
            </a:r>
            <a:r>
              <a:rPr lang="en-US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модули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76460" y="4508518"/>
            <a:ext cx="8010940" cy="1269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dirty="0" err="1">
                <a:solidFill>
                  <a:srgbClr val="000000"/>
                </a:solidFill>
              </a:rPr>
              <a:t>Представленные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здесь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модули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не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единственные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что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сделали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но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чтобы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не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увеличивать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объём</a:t>
            </a:r>
            <a:r>
              <a:rPr lang="en-US" sz="2000" dirty="0">
                <a:solidFill>
                  <a:srgbClr val="000000"/>
                </a:solidFill>
              </a:rPr>
              <a:t> и </a:t>
            </a:r>
            <a:r>
              <a:rPr lang="en-US" sz="2000" dirty="0" err="1">
                <a:solidFill>
                  <a:srgbClr val="000000"/>
                </a:solidFill>
              </a:rPr>
              <a:t>так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большой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презентации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было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решено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вставить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только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эти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модули</a:t>
            </a:r>
            <a:r>
              <a:rPr lang="en-US" sz="2000" dirty="0">
                <a:solidFill>
                  <a:srgbClr val="000000"/>
                </a:solidFill>
              </a:rPr>
              <a:t>. В </a:t>
            </a:r>
            <a:r>
              <a:rPr lang="en-US" sz="2000" dirty="0" err="1">
                <a:solidFill>
                  <a:srgbClr val="000000"/>
                </a:solidFill>
              </a:rPr>
              <a:t>будущих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презентациях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будет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рассказано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об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остальных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модулях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E3FA6-305F-42F6-8A6F-26B7FA5DFE68}"/>
              </a:ext>
            </a:extLst>
          </p:cNvPr>
          <p:cNvSpPr txBox="1"/>
          <p:nvPr/>
        </p:nvSpPr>
        <p:spPr>
          <a:xfrm>
            <a:off x="1028699" y="4174004"/>
            <a:ext cx="44477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ps_base_test</a:t>
            </a:r>
            <a:endParaRPr lang="ru-RU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ps_constant_test</a:t>
            </a:r>
            <a:endParaRPr lang="ru-RU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ps_multistep_test</a:t>
            </a:r>
            <a:endParaRPr lang="en-US" sz="2400" b="1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ps_periodic_test</a:t>
            </a:r>
            <a:endParaRPr lang="ru-RU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ps_cyclic_test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ps_base_test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699" y="2583262"/>
            <a:ext cx="12442135" cy="62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ps_base_test</a:t>
            </a:r>
            <a:r>
              <a:rPr lang="ru-RU" sz="2400" b="1" dirty="0">
                <a:solidFill>
                  <a:srgbClr val="F5033B"/>
                </a:solidFill>
                <a:latin typeface="+mj-lt"/>
              </a:rPr>
              <a:t> </a:t>
            </a:r>
            <a:r>
              <a:rPr lang="ru-RU" sz="2000" dirty="0"/>
              <a:t>– это м</a:t>
            </a:r>
            <a:r>
              <a:rPr lang="en-US" sz="2000" dirty="0" err="1">
                <a:solidFill>
                  <a:srgbClr val="000000"/>
                </a:solidFill>
              </a:rPr>
              <a:t>одуль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для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создания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основы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теста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Имеет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четыре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важных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параметра</a:t>
            </a:r>
            <a:r>
              <a:rPr lang="en-US" sz="2000" dirty="0">
                <a:solidFill>
                  <a:srgbClr val="000000"/>
                </a:solidFill>
              </a:rPr>
              <a:t> - </a:t>
            </a:r>
            <a:r>
              <a:rPr lang="en-US" sz="2000" dirty="0" err="1">
                <a:solidFill>
                  <a:srgbClr val="000000"/>
                </a:solidFill>
              </a:rPr>
              <a:t>время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молчания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значение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вольт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на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время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молчания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редактируемость</a:t>
            </a:r>
            <a:r>
              <a:rPr lang="en-US" sz="2000" dirty="0">
                <a:solidFill>
                  <a:srgbClr val="000000"/>
                </a:solidFill>
              </a:rPr>
              <a:t> и </a:t>
            </a:r>
            <a:r>
              <a:rPr lang="en-US" sz="2000" dirty="0" err="1">
                <a:solidFill>
                  <a:srgbClr val="000000"/>
                </a:solidFill>
              </a:rPr>
              <a:t>время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между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тестами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E7C66-2573-4AA3-AF20-B3820CE68E25}"/>
              </a:ext>
            </a:extLst>
          </p:cNvPr>
          <p:cNvSpPr txBox="1"/>
          <p:nvPr/>
        </p:nvSpPr>
        <p:spPr>
          <a:xfrm>
            <a:off x="5482911" y="3854619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Для пользователя:</a:t>
            </a:r>
            <a:endParaRPr lang="ru-RU" sz="2000" b="1" dirty="0">
              <a:solidFill>
                <a:srgbClr val="F32E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700" y="3808453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4F75B-2833-4A45-BEE4-0B24B77CAB05}"/>
              </a:ext>
            </a:extLst>
          </p:cNvPr>
          <p:cNvSpPr txBox="1"/>
          <p:nvPr/>
        </p:nvSpPr>
        <p:spPr>
          <a:xfrm>
            <a:off x="5486400" y="4464340"/>
            <a:ext cx="8004489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bool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isDone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const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узнать исполнен ли тест</a:t>
            </a:r>
            <a:endParaRPr lang="ru-RU" dirty="0"/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uint64_t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getDoneTime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узнать время исполнения теста</a:t>
            </a:r>
            <a:endParaRPr lang="ru-RU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reset()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сброс теста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5D459-499C-414B-8CCC-8F74BDCC1960}"/>
              </a:ext>
            </a:extLst>
          </p:cNvPr>
          <p:cNvSpPr txBox="1"/>
          <p:nvPr/>
        </p:nvSpPr>
        <p:spPr>
          <a:xfrm>
            <a:off x="5469658" y="6667621"/>
            <a:ext cx="914400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float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const; 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float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getMaxValue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 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float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getMinValue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 </a:t>
            </a:r>
            <a:endParaRPr lang="en-US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76E0-6211-4F7B-98D0-899CF9E662BA}"/>
              </a:ext>
            </a:extLst>
          </p:cNvPr>
          <p:cNvSpPr txBox="1"/>
          <p:nvPr/>
        </p:nvSpPr>
        <p:spPr>
          <a:xfrm>
            <a:off x="5469658" y="60579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Получение значений:</a:t>
            </a:r>
            <a:endParaRPr lang="ru-RU" sz="2400" b="1" dirty="0">
              <a:solidFill>
                <a:srgbClr val="F32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855" b="26474"/>
          <a:stretch>
            <a:fillRect/>
          </a:stretch>
        </p:blipFill>
        <p:spPr>
          <a:xfrm>
            <a:off x="5482911" y="1028700"/>
            <a:ext cx="11776389" cy="8541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033153"/>
            <a:ext cx="11773658" cy="1225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1908"/>
            <a:ext cx="445421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dirty="0" err="1">
                <a:solidFill>
                  <a:srgbClr val="F5033B"/>
                </a:solidFill>
                <a:latin typeface="+mj-lt"/>
              </a:rPr>
              <a:t>ps_base_test</a:t>
            </a:r>
            <a:endParaRPr lang="en-US" sz="2400" b="1" dirty="0">
              <a:solidFill>
                <a:srgbClr val="F5033B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E7C66-2573-4AA3-AF20-B3820CE68E25}"/>
              </a:ext>
            </a:extLst>
          </p:cNvPr>
          <p:cNvSpPr txBox="1"/>
          <p:nvPr/>
        </p:nvSpPr>
        <p:spPr>
          <a:xfrm>
            <a:off x="5482911" y="2552700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и получение времени молчания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B0759-0B33-4EAF-88E3-CDAFDE26BD12}"/>
              </a:ext>
            </a:extLst>
          </p:cNvPr>
          <p:cNvSpPr txBox="1"/>
          <p:nvPr/>
        </p:nvSpPr>
        <p:spPr>
          <a:xfrm>
            <a:off x="1028700" y="2552700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solidFill>
                  <a:srgbClr val="F32E60"/>
                </a:solidFill>
                <a:effectLst/>
                <a:latin typeface="Calibri" panose="020F0502020204030204" pitchFamily="34" charset="0"/>
              </a:rPr>
              <a:t>Методы</a:t>
            </a:r>
            <a:endParaRPr lang="ru-RU" dirty="0">
              <a:solidFill>
                <a:srgbClr val="F32E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4F75B-2833-4A45-BEE4-0B24B77CAB05}"/>
              </a:ext>
            </a:extLst>
          </p:cNvPr>
          <p:cNvSpPr txBox="1"/>
          <p:nvPr/>
        </p:nvSpPr>
        <p:spPr>
          <a:xfrm>
            <a:off x="5486400" y="3208587"/>
            <a:ext cx="800448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setQuietTime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 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quietTime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uint64_t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getQuietTime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</a:t>
            </a:r>
            <a:endParaRPr 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5D459-499C-414B-8CCC-8F74BDCC1960}"/>
              </a:ext>
            </a:extLst>
          </p:cNvPr>
          <p:cNvSpPr txBox="1"/>
          <p:nvPr/>
        </p:nvSpPr>
        <p:spPr>
          <a:xfrm>
            <a:off x="5479598" y="4949871"/>
            <a:ext cx="914400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setQuietValue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(float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setQuietValueToStart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-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начале следующего теста</a:t>
            </a:r>
            <a:endParaRPr lang="ru-RU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 float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getQuietValue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</a:t>
            </a:r>
            <a:endParaRPr lang="en-US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76E0-6211-4F7B-98D0-899CF9E662BA}"/>
              </a:ext>
            </a:extLst>
          </p:cNvPr>
          <p:cNvSpPr txBox="1"/>
          <p:nvPr/>
        </p:nvSpPr>
        <p:spPr>
          <a:xfrm>
            <a:off x="5479598" y="4293984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и получение значения на время молчания</a:t>
            </a:r>
            <a:endParaRPr lang="ru-R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84BE6-FE1B-49F4-802E-88D7B99AE69A}"/>
              </a:ext>
            </a:extLst>
          </p:cNvPr>
          <p:cNvSpPr txBox="1"/>
          <p:nvPr/>
        </p:nvSpPr>
        <p:spPr>
          <a:xfrm>
            <a:off x="5479598" y="7070746"/>
            <a:ext cx="914400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virtual void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setSamplePeriod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(uint64_t 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samplePeriod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virtual uint64_t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getSamplePeriod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 const;</a:t>
            </a:r>
            <a:endParaRPr lang="en-US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B6B3C-86EF-4519-97CB-AB0563B3974B}"/>
              </a:ext>
            </a:extLst>
          </p:cNvPr>
          <p:cNvSpPr txBox="1"/>
          <p:nvPr/>
        </p:nvSpPr>
        <p:spPr>
          <a:xfrm>
            <a:off x="5479598" y="6414859"/>
            <a:ext cx="80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Установление и получение периода времени между тестами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4966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2129</Words>
  <Application>Microsoft Office PowerPoint</Application>
  <PresentationFormat>Произвольный</PresentationFormat>
  <Paragraphs>310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Noto Sans Symbols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НАШИ 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Промежуточные итоги изучения прошивки потенциостата</dc:title>
  <dc:creator>Виктор Панаёт</dc:creator>
  <cp:lastModifiedBy>Виктор Панаёт</cp:lastModifiedBy>
  <cp:revision>25</cp:revision>
  <dcterms:created xsi:type="dcterms:W3CDTF">2006-08-16T00:00:00Z</dcterms:created>
  <dcterms:modified xsi:type="dcterms:W3CDTF">2021-04-25T20:17:36Z</dcterms:modified>
  <dc:identifier>DAEcr-tgfpY</dc:identifier>
</cp:coreProperties>
</file>