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0"/>
  </p:notesMasterIdLst>
  <p:handoutMasterIdLst>
    <p:handoutMasterId r:id="rId11"/>
  </p:handoutMasterIdLst>
  <p:sldIdLst>
    <p:sldId id="374" r:id="rId2"/>
    <p:sldId id="354" r:id="rId3"/>
    <p:sldId id="359" r:id="rId4"/>
    <p:sldId id="361" r:id="rId5"/>
    <p:sldId id="362" r:id="rId6"/>
    <p:sldId id="376" r:id="rId7"/>
    <p:sldId id="377" r:id="rId8"/>
    <p:sldId id="375" r:id="rId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54"/>
            <p14:sldId id="359"/>
            <p14:sldId id="361"/>
            <p14:sldId id="362"/>
            <p14:sldId id="376"/>
            <p14:sldId id="377"/>
            <p14:sldId id="375"/>
          </p14:sldIdLst>
        </p14:section>
        <p14:section name="End Page" id="{2F30834D-CDFD-E940-8841-26779747EF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10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remotecontent?filepath=com/codeborne/selenide/4.10/selenide-4.10.jar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091068"/>
          </a:xfrm>
        </p:spPr>
        <p:txBody>
          <a:bodyPr/>
          <a:lstStyle/>
          <a:p>
            <a:r>
              <a:rPr lang="en-US" dirty="0"/>
              <a:t>Easy start for web UI testing using </a:t>
            </a:r>
            <a:r>
              <a:rPr lang="en-US" dirty="0" smtClean="0"/>
              <a:t>Selenide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by Raman Patsiayuk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 18, 2017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4503" y="1463417"/>
            <a:ext cx="4100666" cy="393509"/>
            <a:chOff x="448467" y="1385345"/>
            <a:chExt cx="5467555" cy="524678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What is </a:t>
              </a:r>
              <a:r>
                <a:rPr lang="en-US" sz="1800" b="1" dirty="0">
                  <a:solidFill>
                    <a:srgbClr val="00B050"/>
                  </a:solidFill>
                  <a:cs typeface="SimSun"/>
                </a:rPr>
                <a:t>Selenide</a:t>
              </a: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?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17429" y="1934874"/>
            <a:ext cx="4100666" cy="393509"/>
            <a:chOff x="448467" y="1385345"/>
            <a:chExt cx="5467555" cy="524678"/>
          </a:xfrm>
        </p:grpSpPr>
        <p:sp>
          <p:nvSpPr>
            <p:cNvPr id="15" name="TextBox 1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Pros and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cons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11887" y="2454061"/>
            <a:ext cx="4100666" cy="393509"/>
            <a:chOff x="448467" y="1385345"/>
            <a:chExt cx="5467555" cy="524678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Small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demo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24503" y="2979453"/>
            <a:ext cx="4100666" cy="393509"/>
            <a:chOff x="448467" y="1385345"/>
            <a:chExt cx="5467555" cy="524678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Q&amp;A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Selenide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a wrapper for Selenium WebDriver that allows you easier and faster writing of UI Tests. With Selenide you can concentrate on business logic instead of solving all these endless browser/ajax/timeouts problems.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>
                <a:cs typeface="SimSun"/>
              </a:rPr>
              <a:t>What is</a:t>
            </a:r>
            <a:r>
              <a:rPr lang="en-US" sz="2800" b="1" dirty="0">
                <a:solidFill>
                  <a:schemeClr val="tx2"/>
                </a:solidFill>
                <a:cs typeface="SimSun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Sun"/>
              </a:rPr>
              <a:t>Selenide</a:t>
            </a:r>
            <a:r>
              <a:rPr lang="en-US" sz="2800" b="1" dirty="0" smtClean="0">
                <a:cs typeface="SimSun"/>
              </a:rPr>
              <a:t>?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3733801" cy="19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It's extremely easy to start using Selenide. Definitely not a rocket science.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Just add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selenide.jar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your project and you are done.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Maven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pom.xml: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com.codeborne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&gt;selenide&lt;/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version&gt;4.10&lt;/version&gt;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scope&gt;test&lt;/scope&gt;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{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'com.codeborne:selenide:4.10'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 eaLnBrk="0" fontAlgn="base" hangingPunct="0">
              <a:spcBef>
                <a:spcPts val="0"/>
              </a:spcBef>
            </a:pPr>
            <a:endParaRPr lang="en-US" sz="1200" dirty="0"/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Quick start</a:t>
            </a:r>
            <a:endParaRPr lang="en-US" sz="28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3600"/>
            <a:ext cx="4228505" cy="1464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962400"/>
            <a:ext cx="4304705" cy="12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1890332"/>
            <a:ext cx="4052934" cy="369332"/>
            <a:chOff x="448467" y="1365788"/>
            <a:chExt cx="5403912" cy="492442"/>
          </a:xfrm>
        </p:grpSpPr>
        <p:sp>
          <p:nvSpPr>
            <p:cNvPr id="5" name="TextBox 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Concise API inspired by jQuery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2279" y="2416437"/>
            <a:ext cx="4052934" cy="923330"/>
            <a:chOff x="448467" y="1365788"/>
            <a:chExt cx="5403912" cy="1231105"/>
          </a:xfrm>
        </p:grpSpPr>
        <p:sp>
          <p:nvSpPr>
            <p:cNvPr id="10" name="TextBox 9"/>
            <p:cNvSpPr txBox="1"/>
            <p:nvPr/>
          </p:nvSpPr>
          <p:spPr>
            <a:xfrm>
              <a:off x="928175" y="1365788"/>
              <a:ext cx="4924204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most problems with Ajax, waiting and timeouts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5800" y="3381802"/>
            <a:ext cx="4052934" cy="646331"/>
            <a:chOff x="448467" y="1365788"/>
            <a:chExt cx="5403912" cy="861773"/>
          </a:xfrm>
        </p:grpSpPr>
        <p:sp>
          <p:nvSpPr>
            <p:cNvPr id="15" name="TextBox 14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browser lifecycle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02279" y="4210391"/>
            <a:ext cx="4052934" cy="646331"/>
            <a:chOff x="448467" y="1365788"/>
            <a:chExt cx="5403912" cy="861773"/>
          </a:xfrm>
        </p:grpSpPr>
        <p:sp>
          <p:nvSpPr>
            <p:cNvPr id="20" name="TextBox 19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screenshots on test failures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18789" y="4986500"/>
            <a:ext cx="4052934" cy="369332"/>
            <a:chOff x="448467" y="1365788"/>
            <a:chExt cx="5403912" cy="492442"/>
          </a:xfrm>
        </p:grpSpPr>
        <p:sp>
          <p:nvSpPr>
            <p:cNvPr id="25" name="TextBox 2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Multifunctional selectors</a:t>
              </a:r>
              <a:endParaRPr lang="en-US" sz="1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35299" y="5500663"/>
            <a:ext cx="4052934" cy="369332"/>
            <a:chOff x="448467" y="1365788"/>
            <a:chExt cx="5403912" cy="492442"/>
          </a:xfrm>
        </p:grpSpPr>
        <p:sp>
          <p:nvSpPr>
            <p:cNvPr id="30" name="TextBox 29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Actively supported by authors</a:t>
              </a:r>
              <a:endParaRPr lang="en-US" sz="1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1884105"/>
            <a:ext cx="4069559" cy="369332"/>
            <a:chOff x="448467" y="1357486"/>
            <a:chExt cx="5426079" cy="492442"/>
          </a:xfrm>
        </p:grpSpPr>
        <p:sp>
          <p:nvSpPr>
            <p:cNvPr id="5" name="TextBox 4"/>
            <p:cNvSpPr txBox="1"/>
            <p:nvPr/>
          </p:nvSpPr>
          <p:spPr>
            <a:xfrm>
              <a:off x="950342" y="1357486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Based on static methods</a:t>
              </a:r>
              <a:endParaRPr lang="en-US" sz="1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02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715000" cy="553396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It’s </a:t>
            </a:r>
            <a:r>
              <a:rPr lang="en-US" dirty="0">
                <a:latin typeface="Arial Black" panose="020B0A04020102020204" pitchFamily="34" charset="0"/>
              </a:rPr>
              <a:t>time to demo</a:t>
            </a:r>
          </a:p>
        </p:txBody>
      </p:sp>
    </p:spTree>
    <p:extLst>
      <p:ext uri="{BB962C8B-B14F-4D97-AF65-F5344CB8AC3E}">
        <p14:creationId xmlns:p14="http://schemas.microsoft.com/office/powerpoint/2010/main" val="116327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" y="1371600"/>
            <a:ext cx="8826760" cy="4325112"/>
          </a:xfrm>
        </p:spPr>
      </p:pic>
    </p:spTree>
    <p:extLst>
      <p:ext uri="{BB962C8B-B14F-4D97-AF65-F5344CB8AC3E}">
        <p14:creationId xmlns:p14="http://schemas.microsoft.com/office/powerpoint/2010/main" val="3147554528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Selenide</Template>
  <TotalTime>597</TotalTime>
  <Words>213</Words>
  <Application>Microsoft Office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SimSun</vt:lpstr>
      <vt:lpstr>Arial</vt:lpstr>
      <vt:lpstr>Arial Black</vt:lpstr>
      <vt:lpstr>Calibri</vt:lpstr>
      <vt:lpstr>Times New Roman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&lt;Project Name&gt;</dc:subject>
  <dc:creator>Raman Patsiayuk</dc:creator>
  <cp:lastModifiedBy>Raman Patsiayuk</cp:lastModifiedBy>
  <cp:revision>16</cp:revision>
  <cp:lastPrinted>2011-12-05T22:59:34Z</cp:lastPrinted>
  <dcterms:created xsi:type="dcterms:W3CDTF">2018-01-17T08:51:07Z</dcterms:created>
  <dcterms:modified xsi:type="dcterms:W3CDTF">2018-01-18T13:08:16Z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