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ea19ad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ea19ad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1ca86797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1ca86797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1ca8679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1ca8679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1ca8679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1ca8679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1ca867970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1ca86797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1ca8679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71ca8679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1ca867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1ca867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1ca8679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1ca8679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ca8679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ca8679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ca8679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ca8679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1ca8679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1ca8679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ca86797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1ca86797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1ca8679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1ca86797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Lending Club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 lending club case study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54" name="Google Shape;154;p2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56" name="Google Shape;156;p22"/>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Find </a:t>
            </a:r>
            <a:r>
              <a:rPr b="1" lang="en" sz="1600"/>
              <a:t>relevant</a:t>
            </a:r>
            <a:r>
              <a:rPr b="1" lang="en" sz="1600"/>
              <a:t> attributes</a:t>
            </a:r>
            <a:endParaRPr b="1" sz="1600"/>
          </a:p>
          <a:p>
            <a:pPr indent="0" lvl="0" marL="0" rtl="0" algn="l">
              <a:spcBef>
                <a:spcPts val="800"/>
              </a:spcBef>
              <a:spcAft>
                <a:spcPts val="800"/>
              </a:spcAft>
              <a:buNone/>
            </a:pPr>
            <a:r>
              <a:rPr lang="en" sz="1600"/>
              <a:t>To find columns which are really significant for analysis and contribute to discover patterns.</a:t>
            </a:r>
            <a:endParaRPr sz="1600"/>
          </a:p>
        </p:txBody>
      </p:sp>
      <p:sp>
        <p:nvSpPr>
          <p:cNvPr id="157" name="Google Shape;157;p2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59" name="Google Shape;159;p2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Data Correction</a:t>
            </a:r>
            <a:endParaRPr b="1" sz="1500"/>
          </a:p>
          <a:p>
            <a:pPr indent="0" lvl="0" marL="0" rtl="0" algn="l">
              <a:spcBef>
                <a:spcPts val="800"/>
              </a:spcBef>
              <a:spcAft>
                <a:spcPts val="800"/>
              </a:spcAft>
              <a:buNone/>
            </a:pPr>
            <a:r>
              <a:rPr lang="en" sz="1500"/>
              <a:t>Some of the columns has missing values and data is not in the correct format so data cleansing and standardization is needed. Neatly </a:t>
            </a:r>
            <a:r>
              <a:rPr lang="en" sz="1500"/>
              <a:t>segregation</a:t>
            </a:r>
            <a:r>
              <a:rPr lang="en" sz="1500"/>
              <a:t> of categorical and numerical columns.</a:t>
            </a:r>
            <a:endParaRPr sz="1500"/>
          </a:p>
        </p:txBody>
      </p:sp>
      <p:sp>
        <p:nvSpPr>
          <p:cNvPr id="160" name="Google Shape;160;p22"/>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p2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62" name="Google Shape;162;p22"/>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Discover Relations in attributes</a:t>
            </a:r>
            <a:endParaRPr b="1" sz="1600"/>
          </a:p>
          <a:p>
            <a:pPr indent="0" lvl="0" marL="0" rtl="0" algn="l">
              <a:spcBef>
                <a:spcPts val="800"/>
              </a:spcBef>
              <a:spcAft>
                <a:spcPts val="800"/>
              </a:spcAft>
              <a:buNone/>
            </a:pPr>
            <a:r>
              <a:rPr lang="en" sz="1200"/>
              <a:t>Once data will be in correct format then on remaining columns we need to do analysis and find patterns which affects `loan_status` variable with respect to other variables by using EDA (Univariate, Bivariate, Multivariate) Analysis.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descr="Background pointer shape in timeline graphic" id="172" name="Google Shape;172;p2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3" name="Google Shape;173;p24"/>
          <p:cNvSpPr txBox="1"/>
          <p:nvPr>
            <p:ph idx="4294967295" type="body"/>
          </p:nvPr>
        </p:nvSpPr>
        <p:spPr>
          <a:xfrm>
            <a:off x="340925" y="2336550"/>
            <a:ext cx="1542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Preprocessing</a:t>
            </a:r>
            <a:endParaRPr sz="1600">
              <a:solidFill>
                <a:schemeClr val="lt1"/>
              </a:solidFill>
            </a:endParaRPr>
          </a:p>
        </p:txBody>
      </p:sp>
      <p:grpSp>
        <p:nvGrpSpPr>
          <p:cNvPr id="174" name="Google Shape;174;p24"/>
          <p:cNvGrpSpPr/>
          <p:nvPr/>
        </p:nvGrpSpPr>
        <p:grpSpPr>
          <a:xfrm>
            <a:off x="969270" y="1610215"/>
            <a:ext cx="198900" cy="593656"/>
            <a:chOff x="777447" y="1610215"/>
            <a:chExt cx="198900" cy="593656"/>
          </a:xfrm>
        </p:grpSpPr>
        <p:cxnSp>
          <p:nvCxnSpPr>
            <p:cNvPr id="175" name="Google Shape;175;p2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6" name="Google Shape;176;p2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4"/>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Data Cleaning &amp; Manipulation</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sz="1200">
                <a:solidFill>
                  <a:srgbClr val="24292E"/>
                </a:solidFill>
                <a:highlight>
                  <a:srgbClr val="FFFFFF"/>
                </a:highlight>
                <a:latin typeface="Arial"/>
                <a:ea typeface="Arial"/>
                <a:cs typeface="Arial"/>
                <a:sym typeface="Arial"/>
              </a:rPr>
              <a:t>Handling Missing Values</a:t>
            </a:r>
            <a:endParaRPr sz="1200">
              <a:solidFill>
                <a:srgbClr val="24292E"/>
              </a:solidFill>
              <a:highlight>
                <a:srgbClr val="FFFFFF"/>
              </a:highlight>
              <a:latin typeface="Arial"/>
              <a:ea typeface="Arial"/>
              <a:cs typeface="Arial"/>
              <a:sym typeface="Arial"/>
            </a:endParaRPr>
          </a:p>
        </p:txBody>
      </p:sp>
      <p:sp>
        <p:nvSpPr>
          <p:cNvPr descr="Background pointer shape in timeline graphic" id="178" name="Google Shape;178;p2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9" name="Google Shape;179;p24"/>
          <p:cNvSpPr txBox="1"/>
          <p:nvPr>
            <p:ph idx="4294967295" type="body"/>
          </p:nvPr>
        </p:nvSpPr>
        <p:spPr>
          <a:xfrm>
            <a:off x="2126326" y="2336550"/>
            <a:ext cx="1542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Interpretation</a:t>
            </a:r>
            <a:endParaRPr sz="1600">
              <a:solidFill>
                <a:schemeClr val="lt1"/>
              </a:solidFill>
            </a:endParaRPr>
          </a:p>
        </p:txBody>
      </p:sp>
      <p:grpSp>
        <p:nvGrpSpPr>
          <p:cNvPr id="180" name="Google Shape;180;p24"/>
          <p:cNvGrpSpPr/>
          <p:nvPr/>
        </p:nvGrpSpPr>
        <p:grpSpPr>
          <a:xfrm>
            <a:off x="2684632" y="2938958"/>
            <a:ext cx="198900" cy="593656"/>
            <a:chOff x="2223534" y="2938958"/>
            <a:chExt cx="198900" cy="593656"/>
          </a:xfrm>
        </p:grpSpPr>
        <p:cxnSp>
          <p:nvCxnSpPr>
            <p:cNvPr id="181" name="Google Shape;181;p2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2" name="Google Shape;182;p2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4"/>
          <p:cNvSpPr txBox="1"/>
          <p:nvPr>
            <p:ph idx="4294967295" type="body"/>
          </p:nvPr>
        </p:nvSpPr>
        <p:spPr>
          <a:xfrm>
            <a:off x="1244325" y="3757725"/>
            <a:ext cx="2523300" cy="119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latin typeface="Arial"/>
                <a:ea typeface="Arial"/>
                <a:cs typeface="Arial"/>
                <a:sym typeface="Arial"/>
              </a:rPr>
              <a:t>Dropping Rows - where loan_status = “Current” because </a:t>
            </a:r>
            <a:r>
              <a:rPr lang="en" sz="1200">
                <a:solidFill>
                  <a:srgbClr val="24292E"/>
                </a:solidFill>
                <a:highlight>
                  <a:srgbClr val="FFFFFF"/>
                </a:highlight>
                <a:latin typeface="Arial"/>
                <a:ea typeface="Arial"/>
                <a:cs typeface="Arial"/>
                <a:sym typeface="Arial"/>
              </a:rPr>
              <a:t>these</a:t>
            </a:r>
            <a:r>
              <a:rPr lang="en" sz="1200">
                <a:solidFill>
                  <a:srgbClr val="24292E"/>
                </a:solidFill>
                <a:highlight>
                  <a:srgbClr val="FFFFFF"/>
                </a:highlight>
                <a:latin typeface="Arial"/>
                <a:ea typeface="Arial"/>
                <a:cs typeface="Arial"/>
                <a:sym typeface="Arial"/>
              </a:rPr>
              <a:t> loans are in progress and will not contribute in the decision making of pass or fail of the loan.</a:t>
            </a:r>
            <a:endParaRPr sz="1600"/>
          </a:p>
        </p:txBody>
      </p:sp>
      <p:sp>
        <p:nvSpPr>
          <p:cNvPr descr="Background pointer shape in timeline graphic" id="184" name="Google Shape;184;p2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5" name="Google Shape;185;p2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Standardization</a:t>
            </a:r>
            <a:endParaRPr sz="1600">
              <a:solidFill>
                <a:schemeClr val="lt1"/>
              </a:solidFill>
            </a:endParaRPr>
          </a:p>
        </p:txBody>
      </p:sp>
      <p:grpSp>
        <p:nvGrpSpPr>
          <p:cNvPr id="186" name="Google Shape;186;p24"/>
          <p:cNvGrpSpPr/>
          <p:nvPr/>
        </p:nvGrpSpPr>
        <p:grpSpPr>
          <a:xfrm>
            <a:off x="4319545" y="1610215"/>
            <a:ext cx="198900" cy="593656"/>
            <a:chOff x="3918084" y="1610215"/>
            <a:chExt cx="198900" cy="593656"/>
          </a:xfrm>
        </p:grpSpPr>
        <p:cxnSp>
          <p:nvCxnSpPr>
            <p:cNvPr id="187" name="Google Shape;187;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8" name="Google Shape;188;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4"/>
          <p:cNvSpPr txBox="1"/>
          <p:nvPr>
            <p:ph idx="4294967295" type="body"/>
          </p:nvPr>
        </p:nvSpPr>
        <p:spPr>
          <a:xfrm>
            <a:off x="3304100" y="385677"/>
            <a:ext cx="2242800" cy="10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Data standardization and converting to correct data types and common functions to create plots and graphs and Metrics Derivation and Binning</a:t>
            </a:r>
            <a:endParaRPr sz="1100"/>
          </a:p>
        </p:txBody>
      </p:sp>
      <p:sp>
        <p:nvSpPr>
          <p:cNvPr descr="Background pointer shape in timeline graphic" id="190" name="Google Shape;190;p2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2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Analysis</a:t>
            </a:r>
            <a:endParaRPr sz="1600">
              <a:solidFill>
                <a:schemeClr val="lt1"/>
              </a:solidFill>
            </a:endParaRPr>
          </a:p>
        </p:txBody>
      </p:sp>
      <p:grpSp>
        <p:nvGrpSpPr>
          <p:cNvPr id="192" name="Google Shape;192;p24"/>
          <p:cNvGrpSpPr/>
          <p:nvPr/>
        </p:nvGrpSpPr>
        <p:grpSpPr>
          <a:xfrm>
            <a:off x="5973070" y="2938958"/>
            <a:ext cx="198900" cy="593656"/>
            <a:chOff x="5958946" y="2938958"/>
            <a:chExt cx="198900" cy="593656"/>
          </a:xfrm>
        </p:grpSpPr>
        <p:cxnSp>
          <p:nvCxnSpPr>
            <p:cNvPr id="193" name="Google Shape;193;p2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4" name="Google Shape;194;p2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4"/>
          <p:cNvSpPr txBox="1"/>
          <p:nvPr>
            <p:ph idx="4294967295" type="body"/>
          </p:nvPr>
        </p:nvSpPr>
        <p:spPr>
          <a:xfrm>
            <a:off x="5126899" y="3757725"/>
            <a:ext cx="27417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latin typeface="Arial"/>
                <a:ea typeface="Arial"/>
                <a:cs typeface="Arial"/>
                <a:sym typeface="Arial"/>
              </a:rPr>
              <a:t>Analysis of the dataset post cleanup and standardization (Univariate, Bivariate, Multivariate analysis)</a:t>
            </a:r>
            <a:endParaRPr sz="1600"/>
          </a:p>
        </p:txBody>
      </p:sp>
      <p:sp>
        <p:nvSpPr>
          <p:cNvPr descr="Background pointer shape in timeline graphic" id="196" name="Google Shape;196;p2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2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Results</a:t>
            </a:r>
            <a:endParaRPr sz="1600">
              <a:solidFill>
                <a:schemeClr val="lt1"/>
              </a:solidFill>
            </a:endParaRPr>
          </a:p>
        </p:txBody>
      </p:sp>
      <p:grpSp>
        <p:nvGrpSpPr>
          <p:cNvPr id="198" name="Google Shape;198;p24"/>
          <p:cNvGrpSpPr/>
          <p:nvPr/>
        </p:nvGrpSpPr>
        <p:grpSpPr>
          <a:xfrm>
            <a:off x="7669807" y="1610215"/>
            <a:ext cx="198900" cy="593656"/>
            <a:chOff x="3918084" y="1610215"/>
            <a:chExt cx="198900" cy="593656"/>
          </a:xfrm>
        </p:grpSpPr>
        <p:cxnSp>
          <p:nvCxnSpPr>
            <p:cNvPr id="199" name="Google Shape;199;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0" name="Google Shape;200;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4"/>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latin typeface="Arial"/>
                <a:ea typeface="Arial"/>
                <a:cs typeface="Arial"/>
                <a:sym typeface="Arial"/>
              </a:rPr>
              <a:t>Conclusions,Inferences and Recommendations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&amp; Pre-processing</a:t>
            </a:r>
            <a:endParaRPr/>
          </a:p>
        </p:txBody>
      </p:sp>
      <p:sp>
        <p:nvSpPr>
          <p:cNvPr id="207" name="Google Shape;207;p25"/>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While loading the dataset, some of the variables had mixed </a:t>
            </a:r>
            <a:r>
              <a:rPr lang="en" sz="1300"/>
              <a:t>data types</a:t>
            </a:r>
            <a:r>
              <a:rPr lang="en" sz="1300"/>
              <a:t> so they have to be converted accordingly for </a:t>
            </a:r>
            <a:r>
              <a:rPr lang="en" sz="1300"/>
              <a:t>further</a:t>
            </a:r>
            <a:r>
              <a:rPr lang="en" sz="1300"/>
              <a:t> analysis.</a:t>
            </a:r>
            <a:endParaRPr sz="1300"/>
          </a:p>
          <a:p>
            <a:pPr indent="-311150" lvl="0" marL="457200" rtl="0" algn="l">
              <a:spcBef>
                <a:spcPts val="0"/>
              </a:spcBef>
              <a:spcAft>
                <a:spcPts val="0"/>
              </a:spcAft>
              <a:buSzPts val="1300"/>
              <a:buChar char="●"/>
            </a:pPr>
            <a:r>
              <a:rPr lang="en" sz="1300"/>
              <a:t>There are many columns with null values. So they had to be dropped as they won’t play a role in the analysis of the dataset.</a:t>
            </a:r>
            <a:endParaRPr sz="1300"/>
          </a:p>
          <a:p>
            <a:pPr indent="-311150" lvl="0" marL="457200" rtl="0" algn="l">
              <a:spcBef>
                <a:spcPts val="0"/>
              </a:spcBef>
              <a:spcAft>
                <a:spcPts val="0"/>
              </a:spcAft>
              <a:buSzPts val="1300"/>
              <a:buChar char="●"/>
            </a:pPr>
            <a:r>
              <a:rPr lang="en" sz="1300"/>
              <a:t>Some columns has only a single unique value so it does not make any sense to include it as part of our data analysis. 9 columns had such unique values such as ['pymnt_plan', 'initial_list_status', 'collections_12_mths_ex_med', 'policy_code', 'application_type', 'acc_now_delinq', 'chargeoff_within_12_mths', 'delinq_amnt', 'tax_liens'] and they were removed.</a:t>
            </a:r>
            <a:endParaRPr sz="1300"/>
          </a:p>
          <a:p>
            <a:pPr indent="-311150" lvl="0" marL="457200" rtl="0" algn="l">
              <a:spcBef>
                <a:spcPts val="0"/>
              </a:spcBef>
              <a:spcAft>
                <a:spcPts val="0"/>
              </a:spcAft>
              <a:buSzPts val="1300"/>
              <a:buChar char="●"/>
            </a:pPr>
            <a:r>
              <a:rPr lang="en" sz="1300"/>
              <a:t>Dropped records where loan_status=“Current” as the loan in progress cannot provide us insights as to whether the borrower is likely to default or not. </a:t>
            </a:r>
            <a:endParaRPr sz="1300"/>
          </a:p>
          <a:p>
            <a:pPr indent="-311150" lvl="0" marL="457200" rtl="0" algn="l">
              <a:spcBef>
                <a:spcPts val="0"/>
              </a:spcBef>
              <a:spcAft>
                <a:spcPts val="0"/>
              </a:spcAft>
              <a:buSzPts val="1300"/>
              <a:buChar char="●"/>
            </a:pPr>
            <a:r>
              <a:rPr lang="en" sz="1300"/>
              <a:t>Common functions were created for repeating common operations like plotting bar graphs, box plots, histograms, </a:t>
            </a:r>
            <a:r>
              <a:rPr lang="en" sz="1300"/>
              <a:t>count plots</a:t>
            </a:r>
            <a:r>
              <a:rPr lang="en" sz="1300"/>
              <a:t>, binning etc.</a:t>
            </a:r>
            <a:endParaRPr sz="1300"/>
          </a:p>
          <a:p>
            <a:pPr indent="-311150" lvl="0" marL="457200" rtl="0" algn="l">
              <a:spcBef>
                <a:spcPts val="0"/>
              </a:spcBef>
              <a:spcAft>
                <a:spcPts val="0"/>
              </a:spcAft>
              <a:buSzPts val="1300"/>
              <a:buChar char="●"/>
            </a:pPr>
            <a:r>
              <a:rPr lang="en" sz="1300"/>
              <a:t>Converted columns like debt to income (dti), funded amount (funded_amnt), funded amount investor (funded_amnt_inv), interest rate (int_rate)  and loan amount (loan_amnt) to float to match the data. Also converted loan date (issue_d) to DateTime (format: yyyy-mm-dd).</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311700" y="210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213" name="Google Shape;213;p26"/>
          <p:cNvPicPr preferRelativeResize="0"/>
          <p:nvPr/>
        </p:nvPicPr>
        <p:blipFill>
          <a:blip r:embed="rId3">
            <a:alphaModFix/>
          </a:blip>
          <a:stretch>
            <a:fillRect/>
          </a:stretch>
        </p:blipFill>
        <p:spPr>
          <a:xfrm>
            <a:off x="311700" y="887675"/>
            <a:ext cx="2497251" cy="2179550"/>
          </a:xfrm>
          <a:prstGeom prst="rect">
            <a:avLst/>
          </a:prstGeom>
          <a:noFill/>
          <a:ln>
            <a:noFill/>
          </a:ln>
        </p:spPr>
      </p:pic>
      <p:pic>
        <p:nvPicPr>
          <p:cNvPr id="214" name="Google Shape;214;p26"/>
          <p:cNvPicPr preferRelativeResize="0"/>
          <p:nvPr/>
        </p:nvPicPr>
        <p:blipFill>
          <a:blip r:embed="rId4">
            <a:alphaModFix/>
          </a:blip>
          <a:stretch>
            <a:fillRect/>
          </a:stretch>
        </p:blipFill>
        <p:spPr>
          <a:xfrm>
            <a:off x="2911425" y="887675"/>
            <a:ext cx="2978742" cy="2125624"/>
          </a:xfrm>
          <a:prstGeom prst="rect">
            <a:avLst/>
          </a:prstGeom>
          <a:noFill/>
          <a:ln>
            <a:noFill/>
          </a:ln>
        </p:spPr>
      </p:pic>
      <p:pic>
        <p:nvPicPr>
          <p:cNvPr id="215" name="Google Shape;215;p26"/>
          <p:cNvPicPr preferRelativeResize="0"/>
          <p:nvPr/>
        </p:nvPicPr>
        <p:blipFill>
          <a:blip r:embed="rId5">
            <a:alphaModFix/>
          </a:blip>
          <a:stretch>
            <a:fillRect/>
          </a:stretch>
        </p:blipFill>
        <p:spPr>
          <a:xfrm>
            <a:off x="6189800" y="925384"/>
            <a:ext cx="2642499" cy="1989340"/>
          </a:xfrm>
          <a:prstGeom prst="rect">
            <a:avLst/>
          </a:prstGeom>
          <a:noFill/>
          <a:ln>
            <a:noFill/>
          </a:ln>
        </p:spPr>
      </p:pic>
      <p:pic>
        <p:nvPicPr>
          <p:cNvPr id="216" name="Google Shape;216;p26"/>
          <p:cNvPicPr preferRelativeResize="0"/>
          <p:nvPr/>
        </p:nvPicPr>
        <p:blipFill>
          <a:blip r:embed="rId6">
            <a:alphaModFix/>
          </a:blip>
          <a:stretch>
            <a:fillRect/>
          </a:stretch>
        </p:blipFill>
        <p:spPr>
          <a:xfrm>
            <a:off x="483550" y="3013300"/>
            <a:ext cx="2325400" cy="1989350"/>
          </a:xfrm>
          <a:prstGeom prst="rect">
            <a:avLst/>
          </a:prstGeom>
          <a:noFill/>
          <a:ln>
            <a:noFill/>
          </a:ln>
        </p:spPr>
      </p:pic>
      <p:pic>
        <p:nvPicPr>
          <p:cNvPr id="217" name="Google Shape;217;p26"/>
          <p:cNvPicPr preferRelativeResize="0"/>
          <p:nvPr/>
        </p:nvPicPr>
        <p:blipFill>
          <a:blip r:embed="rId7">
            <a:alphaModFix/>
          </a:blip>
          <a:stretch>
            <a:fillRect/>
          </a:stretch>
        </p:blipFill>
        <p:spPr>
          <a:xfrm>
            <a:off x="2961350" y="3001750"/>
            <a:ext cx="3275775" cy="1989350"/>
          </a:xfrm>
          <a:prstGeom prst="rect">
            <a:avLst/>
          </a:prstGeom>
          <a:noFill/>
          <a:ln>
            <a:noFill/>
          </a:ln>
        </p:spPr>
      </p:pic>
      <p:pic>
        <p:nvPicPr>
          <p:cNvPr id="218" name="Google Shape;218;p26"/>
          <p:cNvPicPr preferRelativeResize="0"/>
          <p:nvPr/>
        </p:nvPicPr>
        <p:blipFill>
          <a:blip r:embed="rId8">
            <a:alphaModFix/>
          </a:blip>
          <a:stretch>
            <a:fillRect/>
          </a:stretch>
        </p:blipFill>
        <p:spPr>
          <a:xfrm>
            <a:off x="6300725" y="3001750"/>
            <a:ext cx="2775300" cy="198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11700" y="235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pic>
        <p:nvPicPr>
          <p:cNvPr id="224" name="Google Shape;224;p27"/>
          <p:cNvPicPr preferRelativeResize="0"/>
          <p:nvPr/>
        </p:nvPicPr>
        <p:blipFill>
          <a:blip r:embed="rId3">
            <a:alphaModFix/>
          </a:blip>
          <a:stretch>
            <a:fillRect/>
          </a:stretch>
        </p:blipFill>
        <p:spPr>
          <a:xfrm>
            <a:off x="139925" y="945475"/>
            <a:ext cx="3830052" cy="2063225"/>
          </a:xfrm>
          <a:prstGeom prst="rect">
            <a:avLst/>
          </a:prstGeom>
          <a:noFill/>
          <a:ln>
            <a:noFill/>
          </a:ln>
        </p:spPr>
      </p:pic>
      <p:pic>
        <p:nvPicPr>
          <p:cNvPr id="225" name="Google Shape;225;p27"/>
          <p:cNvPicPr preferRelativeResize="0"/>
          <p:nvPr/>
        </p:nvPicPr>
        <p:blipFill>
          <a:blip r:embed="rId4">
            <a:alphaModFix/>
          </a:blip>
          <a:stretch>
            <a:fillRect/>
          </a:stretch>
        </p:blipFill>
        <p:spPr>
          <a:xfrm>
            <a:off x="4122375" y="945475"/>
            <a:ext cx="4869226" cy="2094500"/>
          </a:xfrm>
          <a:prstGeom prst="rect">
            <a:avLst/>
          </a:prstGeom>
          <a:noFill/>
          <a:ln>
            <a:noFill/>
          </a:ln>
        </p:spPr>
      </p:pic>
      <p:pic>
        <p:nvPicPr>
          <p:cNvPr id="226" name="Google Shape;226;p27"/>
          <p:cNvPicPr preferRelativeResize="0"/>
          <p:nvPr/>
        </p:nvPicPr>
        <p:blipFill>
          <a:blip r:embed="rId5">
            <a:alphaModFix/>
          </a:blip>
          <a:stretch>
            <a:fillRect/>
          </a:stretch>
        </p:blipFill>
        <p:spPr>
          <a:xfrm>
            <a:off x="152400" y="3192375"/>
            <a:ext cx="4350709" cy="1798726"/>
          </a:xfrm>
          <a:prstGeom prst="rect">
            <a:avLst/>
          </a:prstGeom>
          <a:noFill/>
          <a:ln>
            <a:noFill/>
          </a:ln>
        </p:spPr>
      </p:pic>
      <p:pic>
        <p:nvPicPr>
          <p:cNvPr id="227" name="Google Shape;227;p27"/>
          <p:cNvPicPr preferRelativeResize="0"/>
          <p:nvPr/>
        </p:nvPicPr>
        <p:blipFill>
          <a:blip r:embed="rId6">
            <a:alphaModFix/>
          </a:blip>
          <a:stretch>
            <a:fillRect/>
          </a:stretch>
        </p:blipFill>
        <p:spPr>
          <a:xfrm>
            <a:off x="4655509" y="3192375"/>
            <a:ext cx="4300026" cy="179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Analysis</a:t>
            </a:r>
            <a:endParaRPr/>
          </a:p>
        </p:txBody>
      </p:sp>
      <p:pic>
        <p:nvPicPr>
          <p:cNvPr id="233" name="Google Shape;233;p28"/>
          <p:cNvPicPr preferRelativeResize="0"/>
          <p:nvPr/>
        </p:nvPicPr>
        <p:blipFill>
          <a:blip r:embed="rId3">
            <a:alphaModFix/>
          </a:blip>
          <a:stretch>
            <a:fillRect/>
          </a:stretch>
        </p:blipFill>
        <p:spPr>
          <a:xfrm>
            <a:off x="152400" y="1170200"/>
            <a:ext cx="4527165" cy="3820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239" name="Google Shape;239;p29"/>
          <p:cNvSpPr txBox="1"/>
          <p:nvPr>
            <p:ph idx="2" type="body"/>
          </p:nvPr>
        </p:nvSpPr>
        <p:spPr>
          <a:xfrm>
            <a:off x="4939500" y="187275"/>
            <a:ext cx="3837000" cy="43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 per dataset analysis, below variables can be driving factors for loan approval process</a:t>
            </a:r>
            <a:endParaRPr/>
          </a:p>
          <a:p>
            <a:pPr indent="-342900" lvl="0" marL="457200" rtl="0" algn="l">
              <a:spcBef>
                <a:spcPts val="1600"/>
              </a:spcBef>
              <a:spcAft>
                <a:spcPts val="0"/>
              </a:spcAft>
              <a:buSzPts val="1800"/>
              <a:buChar char="●"/>
            </a:pPr>
            <a:r>
              <a:rPr lang="en"/>
              <a:t>Term</a:t>
            </a:r>
            <a:endParaRPr/>
          </a:p>
          <a:p>
            <a:pPr indent="-342900" lvl="0" marL="457200" rtl="0" algn="l">
              <a:spcBef>
                <a:spcPts val="0"/>
              </a:spcBef>
              <a:spcAft>
                <a:spcPts val="0"/>
              </a:spcAft>
              <a:buSzPts val="1800"/>
              <a:buChar char="●"/>
            </a:pPr>
            <a:r>
              <a:rPr lang="en"/>
              <a:t>Grade</a:t>
            </a:r>
            <a:endParaRPr/>
          </a:p>
          <a:p>
            <a:pPr indent="-342900" lvl="0" marL="457200" rtl="0" algn="l">
              <a:spcBef>
                <a:spcPts val="0"/>
              </a:spcBef>
              <a:spcAft>
                <a:spcPts val="0"/>
              </a:spcAft>
              <a:buSzPts val="1800"/>
              <a:buChar char="●"/>
            </a:pPr>
            <a:r>
              <a:rPr lang="en"/>
              <a:t>Purpose</a:t>
            </a:r>
            <a:endParaRPr/>
          </a:p>
          <a:p>
            <a:pPr indent="-342900" lvl="0" marL="457200" rtl="0" algn="l">
              <a:spcBef>
                <a:spcPts val="0"/>
              </a:spcBef>
              <a:spcAft>
                <a:spcPts val="0"/>
              </a:spcAft>
              <a:buSzPts val="1800"/>
              <a:buChar char="●"/>
            </a:pPr>
            <a:r>
              <a:rPr lang="en"/>
              <a:t>Revolving line utilization rate (revol_util)</a:t>
            </a:r>
            <a:endParaRPr/>
          </a:p>
          <a:p>
            <a:pPr indent="-342900" lvl="0" marL="457200" rtl="0" algn="l">
              <a:spcBef>
                <a:spcPts val="0"/>
              </a:spcBef>
              <a:spcAft>
                <a:spcPts val="0"/>
              </a:spcAft>
              <a:buSzPts val="1800"/>
              <a:buChar char="●"/>
            </a:pPr>
            <a:r>
              <a:rPr lang="en"/>
              <a:t>Interest rate</a:t>
            </a:r>
            <a:endParaRPr/>
          </a:p>
          <a:p>
            <a:pPr indent="-342900" lvl="0" marL="457200" rtl="0" algn="l">
              <a:spcBef>
                <a:spcPts val="0"/>
              </a:spcBef>
              <a:spcAft>
                <a:spcPts val="0"/>
              </a:spcAft>
              <a:buSzPts val="1800"/>
              <a:buChar char="●"/>
            </a:pPr>
            <a:r>
              <a:rPr lang="en"/>
              <a:t>Installment</a:t>
            </a:r>
            <a:endParaRPr/>
          </a:p>
          <a:p>
            <a:pPr indent="-342900" lvl="0" marL="457200" rtl="0" algn="l">
              <a:spcBef>
                <a:spcPts val="0"/>
              </a:spcBef>
              <a:spcAft>
                <a:spcPts val="0"/>
              </a:spcAft>
              <a:buSzPts val="1800"/>
              <a:buChar char="●"/>
            </a:pPr>
            <a:r>
              <a:rPr lang="en"/>
              <a:t>Annual income</a:t>
            </a:r>
            <a:endParaRPr/>
          </a:p>
          <a:p>
            <a:pPr indent="-342900" lvl="0" marL="457200" rtl="0" algn="l">
              <a:spcBef>
                <a:spcPts val="0"/>
              </a:spcBef>
              <a:spcAft>
                <a:spcPts val="0"/>
              </a:spcAft>
              <a:buSzPts val="1800"/>
              <a:buChar char="●"/>
            </a:pPr>
            <a:r>
              <a:rPr lang="en"/>
              <a:t>Funded amount by investors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Recommendations</a:t>
            </a:r>
            <a:endParaRPr sz="3600"/>
          </a:p>
        </p:txBody>
      </p:sp>
      <p:sp>
        <p:nvSpPr>
          <p:cNvPr id="245" name="Google Shape;245;p30"/>
          <p:cNvSpPr txBox="1"/>
          <p:nvPr>
            <p:ph idx="2" type="body"/>
          </p:nvPr>
        </p:nvSpPr>
        <p:spPr>
          <a:xfrm>
            <a:off x="4939500" y="187275"/>
            <a:ext cx="3837000" cy="463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As per dataset analysis, below points might be considered for loan approval process</a:t>
            </a:r>
            <a:endParaRPr sz="1600"/>
          </a:p>
          <a:p>
            <a:pPr indent="-330200" lvl="0" marL="457200" rtl="0" algn="l">
              <a:spcBef>
                <a:spcPts val="1600"/>
              </a:spcBef>
              <a:spcAft>
                <a:spcPts val="0"/>
              </a:spcAft>
              <a:buSzPts val="1600"/>
              <a:buChar char="●"/>
            </a:pPr>
            <a:r>
              <a:rPr lang="en" sz="1600"/>
              <a:t>Implement Stricter Criteria for Grades B, C, and D</a:t>
            </a:r>
            <a:endParaRPr sz="1600"/>
          </a:p>
          <a:p>
            <a:pPr indent="-330200" lvl="0" marL="457200" rtl="0" algn="l">
              <a:spcBef>
                <a:spcPts val="0"/>
              </a:spcBef>
              <a:spcAft>
                <a:spcPts val="0"/>
              </a:spcAft>
              <a:buSzPts val="1600"/>
              <a:buChar char="●"/>
            </a:pPr>
            <a:r>
              <a:rPr lang="en" sz="1600"/>
              <a:t>Focus on Subgrades B3, B4, and B5</a:t>
            </a:r>
            <a:endParaRPr sz="1600"/>
          </a:p>
          <a:p>
            <a:pPr indent="-330200" lvl="0" marL="457200" rtl="0" algn="l">
              <a:spcBef>
                <a:spcPts val="0"/>
              </a:spcBef>
              <a:spcAft>
                <a:spcPts val="0"/>
              </a:spcAft>
              <a:buSzPts val="1600"/>
              <a:buChar char="●"/>
            </a:pPr>
            <a:r>
              <a:rPr lang="en" sz="1600"/>
              <a:t>Evaluate and Limit 60-Month Loans</a:t>
            </a:r>
            <a:endParaRPr sz="1600"/>
          </a:p>
          <a:p>
            <a:pPr indent="-330200" lvl="0" marL="457200" rtl="0" algn="l">
              <a:spcBef>
                <a:spcPts val="0"/>
              </a:spcBef>
              <a:spcAft>
                <a:spcPts val="0"/>
              </a:spcAft>
              <a:buSzPts val="1600"/>
              <a:buChar char="●"/>
            </a:pPr>
            <a:r>
              <a:rPr lang="en" sz="1600"/>
              <a:t>Anticipate Peak Periods</a:t>
            </a:r>
            <a:endParaRPr sz="1600"/>
          </a:p>
          <a:p>
            <a:pPr indent="-330200" lvl="0" marL="457200" rtl="0" algn="l">
              <a:spcBef>
                <a:spcPts val="0"/>
              </a:spcBef>
              <a:spcAft>
                <a:spcPts val="0"/>
              </a:spcAft>
              <a:buSzPts val="1600"/>
              <a:buChar char="●"/>
            </a:pPr>
            <a:r>
              <a:rPr lang="en" sz="1600"/>
              <a:t>Review Verification Process</a:t>
            </a:r>
            <a:endParaRPr sz="1600"/>
          </a:p>
          <a:p>
            <a:pPr indent="-330200" lvl="0" marL="457200" rtl="0" algn="l">
              <a:spcBef>
                <a:spcPts val="0"/>
              </a:spcBef>
              <a:spcAft>
                <a:spcPts val="0"/>
              </a:spcAft>
              <a:buSzPts val="1600"/>
              <a:buChar char="●"/>
            </a:pPr>
            <a:r>
              <a:rPr lang="en" sz="1600"/>
              <a:t>Adjust Interest Rates Based on DTI Ratios</a:t>
            </a:r>
            <a:endParaRPr sz="1600"/>
          </a:p>
          <a:p>
            <a:pPr indent="-330200" lvl="0" marL="457200" rtl="0" algn="l">
              <a:spcBef>
                <a:spcPts val="0"/>
              </a:spcBef>
              <a:spcAft>
                <a:spcPts val="0"/>
              </a:spcAft>
              <a:buSzPts val="1600"/>
              <a:buChar char="●"/>
            </a:pPr>
            <a:r>
              <a:rPr lang="en" sz="1600"/>
              <a:t>Consider Annual Income Levels for Affordability</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251" name="Google Shape;251;p31"/>
          <p:cNvSpPr txBox="1"/>
          <p:nvPr>
            <p:ph idx="1" type="subTitle"/>
          </p:nvPr>
        </p:nvSpPr>
        <p:spPr>
          <a:xfrm>
            <a:off x="598100" y="2715934"/>
            <a:ext cx="8222100" cy="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Raman Pandey</a:t>
            </a:r>
            <a:endParaRPr/>
          </a:p>
          <a:p>
            <a:pPr indent="0" lvl="0" marL="0" rtl="0" algn="l">
              <a:spcBef>
                <a:spcPts val="0"/>
              </a:spcBef>
              <a:spcAft>
                <a:spcPts val="0"/>
              </a:spcAft>
              <a:buNone/>
            </a:pPr>
            <a:r>
              <a:rPr lang="en"/>
              <a:t>Rajeev Ranjan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64700" cy="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1244710"/>
            <a:ext cx="8564700" cy="339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Problem</a:t>
            </a:r>
            <a:endParaRPr sz="1700"/>
          </a:p>
          <a:p>
            <a:pPr indent="-336550" lvl="0" marL="457200" rtl="0" algn="l">
              <a:spcBef>
                <a:spcPts val="0"/>
              </a:spcBef>
              <a:spcAft>
                <a:spcPts val="0"/>
              </a:spcAft>
              <a:buSzPts val="1700"/>
              <a:buChar char="●"/>
            </a:pPr>
            <a:r>
              <a:rPr lang="en" sz="1700"/>
              <a:t>Objectives</a:t>
            </a:r>
            <a:endParaRPr sz="1700"/>
          </a:p>
          <a:p>
            <a:pPr indent="-336550" lvl="0" marL="457200" rtl="0" algn="l">
              <a:spcBef>
                <a:spcPts val="0"/>
              </a:spcBef>
              <a:spcAft>
                <a:spcPts val="0"/>
              </a:spcAft>
              <a:buSzPts val="1700"/>
              <a:buChar char="●"/>
            </a:pPr>
            <a:r>
              <a:rPr lang="en" sz="1700"/>
              <a:t>Dataset understanding</a:t>
            </a:r>
            <a:endParaRPr sz="1700"/>
          </a:p>
          <a:p>
            <a:pPr indent="-311150" lvl="1" marL="914400" rtl="0" algn="l">
              <a:spcBef>
                <a:spcPts val="0"/>
              </a:spcBef>
              <a:spcAft>
                <a:spcPts val="0"/>
              </a:spcAft>
              <a:buSzPts val="1300"/>
              <a:buChar char="○"/>
            </a:pPr>
            <a:r>
              <a:rPr lang="en" sz="1300"/>
              <a:t>Decision Matrix</a:t>
            </a:r>
            <a:endParaRPr sz="1300"/>
          </a:p>
          <a:p>
            <a:pPr indent="-311150" lvl="1" marL="914400" rtl="0" algn="l">
              <a:spcBef>
                <a:spcPts val="0"/>
              </a:spcBef>
              <a:spcAft>
                <a:spcPts val="0"/>
              </a:spcAft>
              <a:buSzPts val="1300"/>
              <a:buChar char="○"/>
            </a:pPr>
            <a:r>
              <a:rPr lang="en" sz="1300"/>
              <a:t>Key Columns</a:t>
            </a:r>
            <a:endParaRPr sz="1300"/>
          </a:p>
          <a:p>
            <a:pPr indent="-311150" lvl="1" marL="914400" rtl="0" algn="l">
              <a:spcBef>
                <a:spcPts val="0"/>
              </a:spcBef>
              <a:spcAft>
                <a:spcPts val="0"/>
              </a:spcAft>
              <a:buSzPts val="1300"/>
              <a:buChar char="○"/>
            </a:pPr>
            <a:r>
              <a:rPr lang="en" sz="1300"/>
              <a:t>Excluded Columns</a:t>
            </a:r>
            <a:endParaRPr sz="1700"/>
          </a:p>
          <a:p>
            <a:pPr indent="-336550" lvl="0" marL="457200" rtl="0" algn="l">
              <a:spcBef>
                <a:spcPts val="0"/>
              </a:spcBef>
              <a:spcAft>
                <a:spcPts val="0"/>
              </a:spcAft>
              <a:buSzPts val="1700"/>
              <a:buChar char="●"/>
            </a:pPr>
            <a:r>
              <a:rPr lang="en" sz="1700"/>
              <a:t>Challenges deep dive</a:t>
            </a:r>
            <a:endParaRPr sz="1700"/>
          </a:p>
          <a:p>
            <a:pPr indent="-336550" lvl="0" marL="457200" rtl="0" algn="l">
              <a:spcBef>
                <a:spcPts val="0"/>
              </a:spcBef>
              <a:spcAft>
                <a:spcPts val="0"/>
              </a:spcAft>
              <a:buSzPts val="1700"/>
              <a:buChar char="●"/>
            </a:pPr>
            <a:r>
              <a:rPr lang="en" sz="1700"/>
              <a:t>Approach</a:t>
            </a:r>
            <a:endParaRPr sz="1700"/>
          </a:p>
          <a:p>
            <a:pPr indent="-336550" lvl="1" marL="914400" rtl="0" algn="l">
              <a:spcBef>
                <a:spcPts val="0"/>
              </a:spcBef>
              <a:spcAft>
                <a:spcPts val="0"/>
              </a:spcAft>
              <a:buSzPts val="1700"/>
              <a:buChar char="○"/>
            </a:pPr>
            <a:r>
              <a:rPr lang="en" sz="1700"/>
              <a:t>Analysis (Univariate, Bivariate, Multivariate)</a:t>
            </a:r>
            <a:endParaRPr sz="1700"/>
          </a:p>
          <a:p>
            <a:pPr indent="-336550" lvl="0" marL="457200" rtl="0" algn="l">
              <a:spcBef>
                <a:spcPts val="0"/>
              </a:spcBef>
              <a:spcAft>
                <a:spcPts val="0"/>
              </a:spcAft>
              <a:buSzPts val="1700"/>
              <a:buChar char="●"/>
            </a:pPr>
            <a:r>
              <a:rPr lang="en" sz="1700"/>
              <a:t>Result</a:t>
            </a:r>
            <a:endParaRPr sz="1700"/>
          </a:p>
          <a:p>
            <a:pPr indent="-336550" lvl="0" marL="457200" rtl="0" algn="l">
              <a:spcBef>
                <a:spcPts val="0"/>
              </a:spcBef>
              <a:spcAft>
                <a:spcPts val="0"/>
              </a:spcAft>
              <a:buSzPts val="1700"/>
              <a:buChar char="●"/>
            </a:pPr>
            <a:r>
              <a:rPr lang="en" sz="1700"/>
              <a:t>Recommendations</a:t>
            </a:r>
            <a:endParaRPr sz="1700"/>
          </a:p>
          <a:p>
            <a:pPr indent="-336550" lvl="0" marL="457200" rtl="0" algn="l">
              <a:spcBef>
                <a:spcPts val="0"/>
              </a:spcBef>
              <a:spcAft>
                <a:spcPts val="0"/>
              </a:spcAft>
              <a:buSzPts val="1700"/>
              <a:buChar char="●"/>
            </a:pPr>
            <a:r>
              <a:rPr lang="en" sz="1700"/>
              <a:t>Team</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2" name="Google Shape;102;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There is a lending company which is the largest online loan marketplace, facilitating personal loans, business loans, and financing of medical procedures. Borrowers can easily access lower interest rate loans through a fast online interface. </a:t>
            </a:r>
            <a:endParaRPr sz="140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7" name="Google Shape;107;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a:t>
            </a:r>
            <a:r>
              <a:rPr b="1" lang="en" sz="1200"/>
              <a:t>charged-off'</a:t>
            </a:r>
            <a:r>
              <a:rPr lang="en" sz="1200"/>
              <a:t> are the </a:t>
            </a:r>
            <a:r>
              <a:rPr b="1" lang="en" sz="1200"/>
              <a:t>'defaulters'</a:t>
            </a:r>
            <a:r>
              <a:rPr lang="en" sz="1200"/>
              <a:t>. </a:t>
            </a:r>
            <a:endParaRPr sz="120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12" name="Google Shape;112;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Company wants to understand the driving factors (or driver variables) behind loan default, i.e. the variables which are strong indicators of default.  The company can utilise this knowledge for its portfolio and risk assessment.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18" name="Google Shape;118;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Dataset is given to for all loan applicants.</a:t>
            </a:r>
            <a:endParaRPr sz="1400"/>
          </a:p>
          <a:p>
            <a:pPr indent="-317500" lvl="0" marL="457200" rtl="0" algn="l">
              <a:spcBef>
                <a:spcPts val="0"/>
              </a:spcBef>
              <a:spcAft>
                <a:spcPts val="0"/>
              </a:spcAft>
              <a:buSzPts val="1400"/>
              <a:buChar char="●"/>
            </a:pPr>
            <a:r>
              <a:rPr lang="en" sz="1400">
                <a:solidFill>
                  <a:srgbClr val="24292E"/>
                </a:solidFill>
                <a:highlight>
                  <a:srgbClr val="FFFFFF"/>
                </a:highlight>
                <a:latin typeface="Arial"/>
                <a:ea typeface="Arial"/>
                <a:cs typeface="Arial"/>
                <a:sym typeface="Arial"/>
              </a:rPr>
              <a:t>The goal is to identify these risky loan applicants, then such loans can be reduced thereby cutting down the amount of credit loss.</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Identification of such applicants using EDA using the given dataset.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If one is able to identify these risky loan applicants, then such loans can be reduced thereby cutting down the amount of credit loss. Identification of such applicants using EDA is the aim of this case study.</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Main objective is to find variables in the dataset which influences for loan to be defaulted.</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Identifying the pattern between multiple variables to understand whether lender would become defaulter in later point of time or not.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The aim is to identify patterns which indicate if a person is likely to default, which may be used for taking actions such as denying the loan, reducing the amount of loan, lending </a:t>
            </a:r>
            <a:r>
              <a:rPr lang="en" sz="1400">
                <a:solidFill>
                  <a:srgbClr val="24292E"/>
                </a:solidFill>
                <a:highlight>
                  <a:srgbClr val="FFFFFF"/>
                </a:highlight>
                <a:latin typeface="Arial"/>
                <a:ea typeface="Arial"/>
                <a:cs typeface="Arial"/>
                <a:sym typeface="Arial"/>
              </a:rPr>
              <a:t>(to risky applicants) at a higher interest rate, etc.</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r>
              <a:rPr lang="en"/>
              <a:t> Understanding</a:t>
            </a:r>
            <a:endParaRPr/>
          </a:p>
        </p:txBody>
      </p:sp>
      <p:sp>
        <p:nvSpPr>
          <p:cNvPr id="124" name="Google Shape;12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given contains the information about past loan applicants and whether they ‘defaulted’ or not.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contains information pertaining to the borrower’s past credit history and Lending Club loan information.</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consisted of over 39717 records and 111 columns along with Data dictionary contains information about each column and their relevance.</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reflects loans post approval, thus does not represent any information on the rejection criteria process.</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500">
                <a:solidFill>
                  <a:srgbClr val="24292E"/>
                </a:solidFill>
                <a:highlight>
                  <a:srgbClr val="FFFFFF"/>
                </a:highlight>
                <a:latin typeface="Arial"/>
                <a:ea typeface="Arial"/>
                <a:cs typeface="Arial"/>
                <a:sym typeface="Arial"/>
              </a:rPr>
              <a:t>Dataset has column `</a:t>
            </a:r>
            <a:r>
              <a:rPr b="1" lang="en" sz="1300">
                <a:solidFill>
                  <a:srgbClr val="24292E"/>
                </a:solidFill>
                <a:highlight>
                  <a:srgbClr val="FFFFFF"/>
                </a:highlight>
                <a:latin typeface="Arial"/>
                <a:ea typeface="Arial"/>
                <a:cs typeface="Arial"/>
                <a:sym typeface="Arial"/>
              </a:rPr>
              <a:t>loan_status` </a:t>
            </a:r>
            <a:r>
              <a:rPr lang="en" sz="1300">
                <a:solidFill>
                  <a:srgbClr val="24292E"/>
                </a:solidFill>
                <a:highlight>
                  <a:srgbClr val="FFFFFF"/>
                </a:highlight>
                <a:latin typeface="Arial"/>
                <a:ea typeface="Arial"/>
                <a:cs typeface="Arial"/>
                <a:sym typeface="Arial"/>
              </a:rPr>
              <a:t>which shows information such as:</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Fully-Paid - The customer has </a:t>
            </a:r>
            <a:r>
              <a:rPr lang="en" sz="1300">
                <a:solidFill>
                  <a:srgbClr val="24292E"/>
                </a:solidFill>
                <a:highlight>
                  <a:srgbClr val="FFFFFF"/>
                </a:highlight>
                <a:latin typeface="Arial"/>
                <a:ea typeface="Arial"/>
                <a:cs typeface="Arial"/>
                <a:sym typeface="Arial"/>
              </a:rPr>
              <a:t>successfully</a:t>
            </a:r>
            <a:r>
              <a:rPr lang="en" sz="1300">
                <a:solidFill>
                  <a:srgbClr val="24292E"/>
                </a:solidFill>
                <a:highlight>
                  <a:srgbClr val="FFFFFF"/>
                </a:highlight>
                <a:latin typeface="Arial"/>
                <a:ea typeface="Arial"/>
                <a:cs typeface="Arial"/>
                <a:sym typeface="Arial"/>
              </a:rPr>
              <a:t> paid the loan</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Charged-Off - The customer is “Charged-Off” ir has “Defaulted”</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Current - These customers, the loan is currently in progress</a:t>
            </a:r>
            <a:endParaRPr sz="1300">
              <a:solidFill>
                <a:srgbClr val="24292E"/>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Matrix</a:t>
            </a:r>
            <a:endParaRPr/>
          </a:p>
        </p:txBody>
      </p:sp>
      <p:sp>
        <p:nvSpPr>
          <p:cNvPr id="130" name="Google Shape;13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Loan Accepted - Three Scenarios</a:t>
            </a:r>
            <a:endParaRPr sz="1500"/>
          </a:p>
          <a:p>
            <a:pPr indent="-323850" lvl="0" marL="457200" rtl="0" algn="l">
              <a:spcBef>
                <a:spcPts val="1600"/>
              </a:spcBef>
              <a:spcAft>
                <a:spcPts val="0"/>
              </a:spcAft>
              <a:buSzPts val="1500"/>
              <a:buChar char="●"/>
            </a:pPr>
            <a:r>
              <a:rPr lang="en" sz="1500"/>
              <a:t>Fully Paid - Applicant has fully paid the loan (the principal and the interest rate)</a:t>
            </a:r>
            <a:endParaRPr sz="1500"/>
          </a:p>
          <a:p>
            <a:pPr indent="-323850" lvl="0" marL="457200" rtl="0" algn="l">
              <a:spcBef>
                <a:spcPts val="0"/>
              </a:spcBef>
              <a:spcAft>
                <a:spcPts val="0"/>
              </a:spcAft>
              <a:buSzPts val="1500"/>
              <a:buChar char="●"/>
            </a:pPr>
            <a:r>
              <a:rPr lang="en" sz="1500"/>
              <a:t>Current - Applicant is in the process of paying the instalments, i.e. the tenure of the loan is not yet completed. These candidates are not labelled as ‘defaulted’.</a:t>
            </a:r>
            <a:endParaRPr sz="1500"/>
          </a:p>
          <a:p>
            <a:pPr indent="-323850" lvl="0" marL="457200" rtl="0" algn="l">
              <a:spcBef>
                <a:spcPts val="0"/>
              </a:spcBef>
              <a:spcAft>
                <a:spcPts val="0"/>
              </a:spcAft>
              <a:buSzPts val="1500"/>
              <a:buChar char="●"/>
            </a:pPr>
            <a:r>
              <a:rPr lang="en" sz="1500"/>
              <a:t>Charged-off - Applicant has not paid the installments in due time for a long period of time, i.e. he/she has defaulted on the loan</a:t>
            </a:r>
            <a:endParaRPr sz="1500"/>
          </a:p>
          <a:p>
            <a:pPr indent="0" lvl="0" marL="0" rtl="0" algn="l">
              <a:spcBef>
                <a:spcPts val="1600"/>
              </a:spcBef>
              <a:spcAft>
                <a:spcPts val="0"/>
              </a:spcAft>
              <a:buNone/>
            </a:pPr>
            <a:r>
              <a:rPr lang="en" sz="1500"/>
              <a:t>Loan Rejected - The company had rejected the loan (because the candidate does not meet their requirements etc.). </a:t>
            </a:r>
            <a:endParaRPr sz="1500"/>
          </a:p>
          <a:p>
            <a:pPr indent="0" lvl="0" marL="0" rtl="0" algn="l">
              <a:spcBef>
                <a:spcPts val="1600"/>
              </a:spcBef>
              <a:spcAft>
                <a:spcPts val="1600"/>
              </a:spcAft>
              <a:buNone/>
            </a:pPr>
            <a:r>
              <a:rPr lang="en" sz="1500"/>
              <a:t>Since the loan was rejected, there is no transactional history of those applicants with the company and so this data is not available with the company (and thus in this dataset).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Columns</a:t>
            </a:r>
            <a:endParaRPr/>
          </a:p>
        </p:txBody>
      </p:sp>
      <p:sp>
        <p:nvSpPr>
          <p:cNvPr id="136" name="Google Shape;13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t>Customer Demographics</a:t>
            </a:r>
            <a:endParaRPr b="1" sz="1200" u="sng"/>
          </a:p>
          <a:p>
            <a:pPr indent="-304800" lvl="0" marL="457200" rtl="0" algn="l">
              <a:spcBef>
                <a:spcPts val="1600"/>
              </a:spcBef>
              <a:spcAft>
                <a:spcPts val="0"/>
              </a:spcAft>
              <a:buSzPts val="1200"/>
              <a:buChar char="●"/>
            </a:pPr>
            <a:r>
              <a:rPr lang="en" sz="1200"/>
              <a:t>Annual Income (annual_inc) - Annual income of the customer. Generally higher the income, more chances of loan pass</a:t>
            </a:r>
            <a:endParaRPr sz="1200"/>
          </a:p>
          <a:p>
            <a:pPr indent="-304800" lvl="0" marL="457200" rtl="0" algn="l">
              <a:spcBef>
                <a:spcPts val="0"/>
              </a:spcBef>
              <a:spcAft>
                <a:spcPts val="0"/>
              </a:spcAft>
              <a:buSzPts val="1200"/>
              <a:buChar char="●"/>
            </a:pPr>
            <a:r>
              <a:rPr lang="en" sz="1200"/>
              <a:t>Home Ownership (home_ownership) - </a:t>
            </a:r>
            <a:r>
              <a:rPr lang="en" sz="1200"/>
              <a:t>Whether</a:t>
            </a:r>
            <a:r>
              <a:rPr lang="en" sz="1200"/>
              <a:t> the customer owns a home or stays rented. Owning a home adds a collateral which increases the chances of loan pass.</a:t>
            </a:r>
            <a:endParaRPr sz="1200"/>
          </a:p>
          <a:p>
            <a:pPr indent="-304800" lvl="0" marL="457200" rtl="0" algn="l">
              <a:spcBef>
                <a:spcPts val="0"/>
              </a:spcBef>
              <a:spcAft>
                <a:spcPts val="0"/>
              </a:spcAft>
              <a:buSzPts val="1200"/>
              <a:buChar char="●"/>
            </a:pPr>
            <a:r>
              <a:rPr lang="en" sz="1200"/>
              <a:t>Employment Length (emp_length) - Employment tenure of a customer (this is overall tenure). Higher the tenure, more financial </a:t>
            </a:r>
            <a:r>
              <a:rPr lang="en" sz="1200"/>
              <a:t>stability</a:t>
            </a:r>
            <a:r>
              <a:rPr lang="en" sz="1200"/>
              <a:t>, thus higher chances of loan pass</a:t>
            </a:r>
            <a:endParaRPr sz="1200"/>
          </a:p>
          <a:p>
            <a:pPr indent="-304800" lvl="0" marL="457200" rtl="0" algn="l">
              <a:spcBef>
                <a:spcPts val="0"/>
              </a:spcBef>
              <a:spcAft>
                <a:spcPts val="0"/>
              </a:spcAft>
              <a:buSzPts val="1200"/>
              <a:buChar char="●"/>
            </a:pPr>
            <a:r>
              <a:rPr lang="en" sz="1200"/>
              <a:t>Debt to Income (dti) - The percentage of the salary which goes towards paying loan. Lower DTI, higher the chances of a loan pass.</a:t>
            </a:r>
            <a:endParaRPr sz="1200"/>
          </a:p>
          <a:p>
            <a:pPr indent="-304800" lvl="0" marL="457200" rtl="0" algn="l">
              <a:spcBef>
                <a:spcPts val="0"/>
              </a:spcBef>
              <a:spcAft>
                <a:spcPts val="0"/>
              </a:spcAft>
              <a:buSzPts val="1200"/>
              <a:buChar char="●"/>
            </a:pPr>
            <a:r>
              <a:rPr lang="en" sz="1200"/>
              <a:t>State (addr_state) - Location of the customer. Can be used to create a generic demographic analysis. There could be higher delinquency or defaulters </a:t>
            </a:r>
            <a:r>
              <a:rPr lang="en" sz="1200"/>
              <a:t>demographically</a:t>
            </a:r>
            <a:r>
              <a:rPr lang="en" sz="1200"/>
              <a:t>.</a:t>
            </a:r>
            <a:endParaRPr sz="1200"/>
          </a:p>
          <a:p>
            <a:pPr indent="0" lvl="0" marL="0" rtl="0" algn="l">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Columns</a:t>
            </a:r>
            <a:endParaRPr/>
          </a:p>
        </p:txBody>
      </p:sp>
      <p:sp>
        <p:nvSpPr>
          <p:cNvPr id="142" name="Google Shape;14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Loan Attributes</a:t>
            </a:r>
            <a:endParaRPr b="1" sz="1100" u="sng"/>
          </a:p>
          <a:p>
            <a:pPr indent="-298450" lvl="0" marL="457200" rtl="0" algn="l">
              <a:spcBef>
                <a:spcPts val="1600"/>
              </a:spcBef>
              <a:spcAft>
                <a:spcPts val="0"/>
              </a:spcAft>
              <a:buSzPts val="1100"/>
              <a:buChar char="●"/>
            </a:pPr>
            <a:r>
              <a:rPr lang="en" sz="1100"/>
              <a:t>Loan </a:t>
            </a:r>
            <a:r>
              <a:rPr lang="en" sz="1100"/>
              <a:t>Amount</a:t>
            </a:r>
            <a:r>
              <a:rPr lang="en" sz="1100"/>
              <a:t> (loan_amt)  : Represents the amount of money requested by the borrower as a loan</a:t>
            </a:r>
            <a:endParaRPr sz="1100"/>
          </a:p>
          <a:p>
            <a:pPr indent="-298450" lvl="0" marL="457200" rtl="0" algn="l">
              <a:spcBef>
                <a:spcPts val="0"/>
              </a:spcBef>
              <a:spcAft>
                <a:spcPts val="0"/>
              </a:spcAft>
              <a:buSzPts val="1100"/>
              <a:buChar char="●"/>
            </a:pPr>
            <a:r>
              <a:rPr lang="en" sz="1100"/>
              <a:t>Grade (grade) : Represents a rating assigned to the borrower based on their creditworthiness, indicating the level of risk associated with the loan. </a:t>
            </a:r>
            <a:endParaRPr sz="1100"/>
          </a:p>
          <a:p>
            <a:pPr indent="-298450" lvl="0" marL="457200" rtl="0" algn="l">
              <a:spcBef>
                <a:spcPts val="0"/>
              </a:spcBef>
              <a:spcAft>
                <a:spcPts val="0"/>
              </a:spcAft>
              <a:buSzPts val="1100"/>
              <a:buChar char="●"/>
            </a:pPr>
            <a:r>
              <a:rPr lang="en" sz="1100"/>
              <a:t>Term (term) : Duration of the loan, typically expressed in months.</a:t>
            </a:r>
            <a:endParaRPr sz="1100"/>
          </a:p>
          <a:p>
            <a:pPr indent="-298450" lvl="0" marL="457200" rtl="0" algn="l">
              <a:spcBef>
                <a:spcPts val="0"/>
              </a:spcBef>
              <a:spcAft>
                <a:spcPts val="0"/>
              </a:spcAft>
              <a:buSzPts val="1100"/>
              <a:buChar char="●"/>
            </a:pPr>
            <a:r>
              <a:rPr lang="en" sz="1100"/>
              <a:t>Loan Date (issue_date) : Date when the loan was issued or approved by the lender.</a:t>
            </a:r>
            <a:endParaRPr sz="1100"/>
          </a:p>
          <a:p>
            <a:pPr indent="-298450" lvl="0" marL="457200" rtl="0" algn="l">
              <a:spcBef>
                <a:spcPts val="0"/>
              </a:spcBef>
              <a:spcAft>
                <a:spcPts val="0"/>
              </a:spcAft>
              <a:buSzPts val="1100"/>
              <a:buChar char="●"/>
            </a:pPr>
            <a:r>
              <a:rPr lang="en" sz="1100"/>
              <a:t>Purpose of Loan (purpose) : Indicates the reason for which the borrower is seeking the loan, such as debt consolidation, home improvement, or other purposes.</a:t>
            </a:r>
            <a:endParaRPr sz="1100"/>
          </a:p>
          <a:p>
            <a:pPr indent="-298450" lvl="0" marL="457200" rtl="0" algn="l">
              <a:spcBef>
                <a:spcPts val="0"/>
              </a:spcBef>
              <a:spcAft>
                <a:spcPts val="0"/>
              </a:spcAft>
              <a:buSzPts val="1100"/>
              <a:buChar char="●"/>
            </a:pPr>
            <a:r>
              <a:rPr lang="en" sz="1100"/>
              <a:t>Verification Status (verification_status) ): Represents whether the borrower's income and other information have been verified by the lender.</a:t>
            </a:r>
            <a:endParaRPr sz="1100"/>
          </a:p>
          <a:p>
            <a:pPr indent="-298450" lvl="0" marL="457200" rtl="0" algn="l">
              <a:spcBef>
                <a:spcPts val="0"/>
              </a:spcBef>
              <a:spcAft>
                <a:spcPts val="0"/>
              </a:spcAft>
              <a:buSzPts val="1100"/>
              <a:buChar char="●"/>
            </a:pPr>
            <a:r>
              <a:rPr lang="en" sz="1100"/>
              <a:t>Interest Rate (int_rate) ): Represents the annual rate at which the borrower will be charged interest on the loan amount. </a:t>
            </a:r>
            <a:endParaRPr sz="1100"/>
          </a:p>
          <a:p>
            <a:pPr indent="-298450" lvl="0" marL="457200" rtl="0" algn="l">
              <a:spcBef>
                <a:spcPts val="0"/>
              </a:spcBef>
              <a:spcAft>
                <a:spcPts val="0"/>
              </a:spcAft>
              <a:buSzPts val="1100"/>
              <a:buChar char="●"/>
            </a:pPr>
            <a:r>
              <a:rPr lang="en" sz="1100"/>
              <a:t>Installment (installment) : Represents the regular monthly payment the borrower needs to make to repay the loan, including both principal and interest. </a:t>
            </a:r>
            <a:endParaRPr sz="1100"/>
          </a:p>
          <a:p>
            <a:pPr indent="-298450" lvl="0" marL="457200" rtl="0" algn="l">
              <a:spcBef>
                <a:spcPts val="0"/>
              </a:spcBef>
              <a:spcAft>
                <a:spcPts val="0"/>
              </a:spcAft>
              <a:buSzPts val="1100"/>
              <a:buChar char="●"/>
            </a:pPr>
            <a:r>
              <a:rPr lang="en" sz="1100"/>
              <a:t>Public Records (public_rec) : Derogatory Public Records. The value adds to the risk to the loan. Higher the value, lower the success rate.</a:t>
            </a:r>
            <a:endParaRPr sz="1100"/>
          </a:p>
          <a:p>
            <a:pPr indent="-298450" lvl="0" marL="457200" rtl="0" algn="l">
              <a:spcBef>
                <a:spcPts val="0"/>
              </a:spcBef>
              <a:spcAft>
                <a:spcPts val="0"/>
              </a:spcAft>
              <a:buSzPts val="1100"/>
              <a:buChar char="●"/>
            </a:pPr>
            <a:r>
              <a:rPr lang="en" sz="1100"/>
              <a:t>Public Records Bankruptcy (public_rec_bankruptcy) :Number of bankruptcy records </a:t>
            </a:r>
            <a:r>
              <a:rPr lang="en" sz="1100"/>
              <a:t>publicly</a:t>
            </a:r>
            <a:r>
              <a:rPr lang="en" sz="1100"/>
              <a:t> available for the customer. Higher the value, lower is the success rate.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Excluded Columns</a:t>
            </a:r>
            <a:endParaRPr/>
          </a:p>
        </p:txBody>
      </p:sp>
      <p:sp>
        <p:nvSpPr>
          <p:cNvPr id="148" name="Google Shape;148;p21"/>
          <p:cNvSpPr txBox="1"/>
          <p:nvPr>
            <p:ph idx="1" type="body"/>
          </p:nvPr>
        </p:nvSpPr>
        <p:spPr>
          <a:xfrm>
            <a:off x="174775" y="1017800"/>
            <a:ext cx="8657400" cy="36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Customer Behaviour Columns - Columns which describes customer behaviour will not contribute to the analysis. These attributes are not significant for consideration towards the loan approval/rejection process.</a:t>
            </a:r>
            <a:endParaRPr sz="1200"/>
          </a:p>
          <a:p>
            <a:pPr indent="-304800" lvl="0" marL="457200" rtl="0" algn="l">
              <a:spcBef>
                <a:spcPts val="0"/>
              </a:spcBef>
              <a:spcAft>
                <a:spcPts val="0"/>
              </a:spcAft>
              <a:buSzPts val="1200"/>
              <a:buChar char="●"/>
            </a:pPr>
            <a:r>
              <a:rPr lang="en" sz="1200"/>
              <a:t>Granular Data - Columns which describe details which are very specific to company, may not be required for the analysis. For example, “grade” column may be relevant for creating business outcomes but “sub grade” is be very granular and will not be used in the analysis.</a:t>
            </a:r>
            <a:endParaRPr sz="1200"/>
          </a:p>
          <a:p>
            <a:pPr indent="-304800" lvl="0" marL="457200" rtl="0" algn="l">
              <a:spcBef>
                <a:spcPts val="0"/>
              </a:spcBef>
              <a:spcAft>
                <a:spcPts val="0"/>
              </a:spcAft>
              <a:buSzPts val="1200"/>
              <a:buChar char="●"/>
            </a:pPr>
            <a:r>
              <a:rPr b="1" lang="en" sz="1200"/>
              <a:t>54 columns</a:t>
            </a:r>
            <a:r>
              <a:rPr lang="en" sz="1200"/>
              <a:t> contain </a:t>
            </a:r>
            <a:r>
              <a:rPr b="1" lang="en" sz="1200"/>
              <a:t>NA</a:t>
            </a:r>
            <a:r>
              <a:rPr lang="en" sz="1200"/>
              <a:t> values only, and these columns will be removed namely:  acc_open_past_24mths, all_util, annual_inc_joint, avg_cur_bal, bc_open_to_buy, bc_util, dti_joint, il_util, inq_fi, inq_last_12m, max_bal_bc, mo_sin_old_il_acct, mo_sin_old_rev_tl_op, mo_sin_rcnt_rev_tl_op, mo_sin_rcnt_tl, mort_acc, mths_since_last_major_derog, mths_since_rcnt_il, mths_since_recent_bc, mths_since_recent_bc_dlq, mths_since_recent_inq, mths_since_recent_revol_delinq, num_accts_ever_120_pd, num_actv_bc_tl, num_actv_rev_tl, num_bc_sats, num_bc_tl, num_il_tl, num_op_rev_tl, num_rev_accts, num_rev_tl_bal_gt_0, num_sats, num_tl_120dpd_2m, num_tl_30dpd, num_tl_90g_dpd_24m, num_tl_op_past_12m, open_acc_6m, open_il_12m, open_il_24m, open_il_6m, open_rv_12m, open_rv_24m, pct_tl_nvr_dlq, percent_bc_gt_75, tot_coll_amt, tot_cur_bal, tot_hi_cred_lim, total_bal_ex_mort, total_bal_il, total_bc_limit, total_cu_tl, total_il_high_credit_limit, total_rev_hi_lim, verification_status_joint</a:t>
            </a:r>
            <a:endParaRPr sz="1200"/>
          </a:p>
          <a:p>
            <a:pPr indent="-298450" lvl="0" marL="457200" rtl="0" algn="l">
              <a:spcBef>
                <a:spcPts val="0"/>
              </a:spcBef>
              <a:spcAft>
                <a:spcPts val="0"/>
              </a:spcAft>
              <a:buSzPts val="1100"/>
              <a:buChar char="●"/>
            </a:pPr>
            <a:r>
              <a:rPr lang="en" sz="1200"/>
              <a:t>Other </a:t>
            </a:r>
            <a:r>
              <a:rPr lang="en" sz="1200"/>
              <a:t>irrelevant</a:t>
            </a:r>
            <a:r>
              <a:rPr lang="en" sz="1200"/>
              <a:t> columns such as </a:t>
            </a:r>
            <a:r>
              <a:rPr lang="en" sz="1200"/>
              <a:t>id, member_id, emp_title, desc, title, url which </a:t>
            </a:r>
            <a:r>
              <a:rPr lang="en" sz="1300">
                <a:solidFill>
                  <a:srgbClr val="24292E"/>
                </a:solidFill>
                <a:highlight>
                  <a:srgbClr val="FFFFFF"/>
                </a:highlight>
                <a:latin typeface="Arial"/>
                <a:ea typeface="Arial"/>
                <a:cs typeface="Arial"/>
                <a:sym typeface="Arial"/>
              </a:rPr>
              <a:t>does not contribute to the analysis will be dropped as well.</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