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77" r:id="rId4"/>
    <p:sldId id="261" r:id="rId5"/>
    <p:sldId id="263" r:id="rId6"/>
    <p:sldId id="264" r:id="rId7"/>
    <p:sldId id="265" r:id="rId8"/>
    <p:sldId id="278" r:id="rId9"/>
    <p:sldId id="279" r:id="rId10"/>
    <p:sldId id="269" r:id="rId11"/>
    <p:sldId id="270" r:id="rId12"/>
    <p:sldId id="271" r:id="rId13"/>
    <p:sldId id="272" r:id="rId14"/>
    <p:sldId id="273" r:id="rId15"/>
    <p:sldId id="274" r:id="rId16"/>
    <p:sldId id="275"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8" d="100"/>
          <a:sy n="198" d="100"/>
        </p:scale>
        <p:origin x="714" y="1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71ca867970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71ca86797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71ca867970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71ca867970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71ca867970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71ca867970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71da4148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71da4148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71ca86797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71ca86797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71ca86797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71ca86797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71ca8679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71ca8679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2428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71da4148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71da4148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71ca86797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71ca86797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71ca86797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71ca86797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678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71ca86797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71ca86797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059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Lending Club Case Study</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Upgrad lending club case study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311700" y="2102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Univariate Analysis</a:t>
            </a:r>
            <a:endParaRPr/>
          </a:p>
        </p:txBody>
      </p:sp>
      <p:pic>
        <p:nvPicPr>
          <p:cNvPr id="207" name="Google Shape;207;p26"/>
          <p:cNvPicPr preferRelativeResize="0"/>
          <p:nvPr/>
        </p:nvPicPr>
        <p:blipFill>
          <a:blip r:embed="rId3">
            <a:alphaModFix/>
          </a:blip>
          <a:stretch>
            <a:fillRect/>
          </a:stretch>
        </p:blipFill>
        <p:spPr>
          <a:xfrm>
            <a:off x="311700" y="887675"/>
            <a:ext cx="2497251" cy="2179550"/>
          </a:xfrm>
          <a:prstGeom prst="rect">
            <a:avLst/>
          </a:prstGeom>
          <a:noFill/>
          <a:ln>
            <a:noFill/>
          </a:ln>
        </p:spPr>
      </p:pic>
      <p:pic>
        <p:nvPicPr>
          <p:cNvPr id="208" name="Google Shape;208;p26"/>
          <p:cNvPicPr preferRelativeResize="0"/>
          <p:nvPr/>
        </p:nvPicPr>
        <p:blipFill>
          <a:blip r:embed="rId4">
            <a:alphaModFix/>
          </a:blip>
          <a:stretch>
            <a:fillRect/>
          </a:stretch>
        </p:blipFill>
        <p:spPr>
          <a:xfrm>
            <a:off x="2911425" y="887675"/>
            <a:ext cx="2978742" cy="2125624"/>
          </a:xfrm>
          <a:prstGeom prst="rect">
            <a:avLst/>
          </a:prstGeom>
          <a:noFill/>
          <a:ln>
            <a:noFill/>
          </a:ln>
        </p:spPr>
      </p:pic>
      <p:pic>
        <p:nvPicPr>
          <p:cNvPr id="209" name="Google Shape;209;p26"/>
          <p:cNvPicPr preferRelativeResize="0"/>
          <p:nvPr/>
        </p:nvPicPr>
        <p:blipFill>
          <a:blip r:embed="rId5">
            <a:alphaModFix/>
          </a:blip>
          <a:stretch>
            <a:fillRect/>
          </a:stretch>
        </p:blipFill>
        <p:spPr>
          <a:xfrm>
            <a:off x="6189800" y="925375"/>
            <a:ext cx="2758097" cy="2076375"/>
          </a:xfrm>
          <a:prstGeom prst="rect">
            <a:avLst/>
          </a:prstGeom>
          <a:noFill/>
          <a:ln>
            <a:noFill/>
          </a:ln>
        </p:spPr>
      </p:pic>
      <p:pic>
        <p:nvPicPr>
          <p:cNvPr id="210" name="Google Shape;210;p26"/>
          <p:cNvPicPr preferRelativeResize="0"/>
          <p:nvPr/>
        </p:nvPicPr>
        <p:blipFill>
          <a:blip r:embed="rId6">
            <a:alphaModFix/>
          </a:blip>
          <a:stretch>
            <a:fillRect/>
          </a:stretch>
        </p:blipFill>
        <p:spPr>
          <a:xfrm>
            <a:off x="483550" y="3013300"/>
            <a:ext cx="2325400" cy="1989350"/>
          </a:xfrm>
          <a:prstGeom prst="rect">
            <a:avLst/>
          </a:prstGeom>
          <a:noFill/>
          <a:ln>
            <a:noFill/>
          </a:ln>
        </p:spPr>
      </p:pic>
      <p:pic>
        <p:nvPicPr>
          <p:cNvPr id="211" name="Google Shape;211;p26"/>
          <p:cNvPicPr preferRelativeResize="0"/>
          <p:nvPr/>
        </p:nvPicPr>
        <p:blipFill>
          <a:blip r:embed="rId7">
            <a:alphaModFix/>
          </a:blip>
          <a:stretch>
            <a:fillRect/>
          </a:stretch>
        </p:blipFill>
        <p:spPr>
          <a:xfrm>
            <a:off x="6300725" y="3001750"/>
            <a:ext cx="2775300" cy="1989350"/>
          </a:xfrm>
          <a:prstGeom prst="rect">
            <a:avLst/>
          </a:prstGeom>
          <a:noFill/>
          <a:ln>
            <a:noFill/>
          </a:ln>
        </p:spPr>
      </p:pic>
      <p:pic>
        <p:nvPicPr>
          <p:cNvPr id="212" name="Google Shape;212;p26"/>
          <p:cNvPicPr preferRelativeResize="0"/>
          <p:nvPr/>
        </p:nvPicPr>
        <p:blipFill>
          <a:blip r:embed="rId8">
            <a:alphaModFix/>
          </a:blip>
          <a:stretch>
            <a:fillRect/>
          </a:stretch>
        </p:blipFill>
        <p:spPr>
          <a:xfrm>
            <a:off x="2999388" y="3082925"/>
            <a:ext cx="3145226" cy="1905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311700" y="2352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Bivariate Analysis</a:t>
            </a:r>
            <a:endParaRPr/>
          </a:p>
        </p:txBody>
      </p:sp>
      <p:pic>
        <p:nvPicPr>
          <p:cNvPr id="218" name="Google Shape;218;p27"/>
          <p:cNvPicPr preferRelativeResize="0"/>
          <p:nvPr/>
        </p:nvPicPr>
        <p:blipFill>
          <a:blip r:embed="rId3">
            <a:alphaModFix/>
          </a:blip>
          <a:stretch>
            <a:fillRect/>
          </a:stretch>
        </p:blipFill>
        <p:spPr>
          <a:xfrm>
            <a:off x="139925" y="945475"/>
            <a:ext cx="4350699" cy="2063225"/>
          </a:xfrm>
          <a:prstGeom prst="rect">
            <a:avLst/>
          </a:prstGeom>
          <a:noFill/>
          <a:ln>
            <a:noFill/>
          </a:ln>
        </p:spPr>
      </p:pic>
      <p:pic>
        <p:nvPicPr>
          <p:cNvPr id="219" name="Google Shape;219;p27"/>
          <p:cNvPicPr preferRelativeResize="0"/>
          <p:nvPr/>
        </p:nvPicPr>
        <p:blipFill>
          <a:blip r:embed="rId4">
            <a:alphaModFix/>
          </a:blip>
          <a:stretch>
            <a:fillRect/>
          </a:stretch>
        </p:blipFill>
        <p:spPr>
          <a:xfrm>
            <a:off x="4640900" y="945475"/>
            <a:ext cx="4350700" cy="2094500"/>
          </a:xfrm>
          <a:prstGeom prst="rect">
            <a:avLst/>
          </a:prstGeom>
          <a:noFill/>
          <a:ln>
            <a:noFill/>
          </a:ln>
        </p:spPr>
      </p:pic>
      <p:pic>
        <p:nvPicPr>
          <p:cNvPr id="220" name="Google Shape;220;p27"/>
          <p:cNvPicPr preferRelativeResize="0"/>
          <p:nvPr/>
        </p:nvPicPr>
        <p:blipFill>
          <a:blip r:embed="rId5">
            <a:alphaModFix/>
          </a:blip>
          <a:stretch>
            <a:fillRect/>
          </a:stretch>
        </p:blipFill>
        <p:spPr>
          <a:xfrm>
            <a:off x="152400" y="3268575"/>
            <a:ext cx="4350709" cy="1798726"/>
          </a:xfrm>
          <a:prstGeom prst="rect">
            <a:avLst/>
          </a:prstGeom>
          <a:noFill/>
          <a:ln>
            <a:noFill/>
          </a:ln>
        </p:spPr>
      </p:pic>
      <p:pic>
        <p:nvPicPr>
          <p:cNvPr id="221" name="Google Shape;221;p27"/>
          <p:cNvPicPr preferRelativeResize="0"/>
          <p:nvPr/>
        </p:nvPicPr>
        <p:blipFill>
          <a:blip r:embed="rId6">
            <a:alphaModFix/>
          </a:blip>
          <a:stretch>
            <a:fillRect/>
          </a:stretch>
        </p:blipFill>
        <p:spPr>
          <a:xfrm>
            <a:off x="4655509" y="3192375"/>
            <a:ext cx="4300026" cy="179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Multivariate Analysis</a:t>
            </a:r>
            <a:endParaRPr/>
          </a:p>
        </p:txBody>
      </p:sp>
      <p:pic>
        <p:nvPicPr>
          <p:cNvPr id="227" name="Google Shape;227;p28"/>
          <p:cNvPicPr preferRelativeResize="0"/>
          <p:nvPr/>
        </p:nvPicPr>
        <p:blipFill>
          <a:blip r:embed="rId3">
            <a:alphaModFix/>
          </a:blip>
          <a:stretch>
            <a:fillRect/>
          </a:stretch>
        </p:blipFill>
        <p:spPr>
          <a:xfrm>
            <a:off x="417650" y="1124050"/>
            <a:ext cx="4527165" cy="3820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Inferences</a:t>
            </a:r>
            <a:endParaRPr dirty="0"/>
          </a:p>
        </p:txBody>
      </p:sp>
      <p:sp>
        <p:nvSpPr>
          <p:cNvPr id="233" name="Google Shape;233;p29"/>
          <p:cNvSpPr txBox="1">
            <a:spLocks noGrp="1"/>
          </p:cNvSpPr>
          <p:nvPr>
            <p:ph type="body" idx="1"/>
          </p:nvPr>
        </p:nvSpPr>
        <p:spPr>
          <a:xfrm>
            <a:off x="311700" y="1017800"/>
            <a:ext cx="8520600" cy="382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u="sng" dirty="0"/>
              <a:t>Univariate Analysis</a:t>
            </a:r>
            <a:endParaRPr sz="1200" b="1" u="sng" dirty="0"/>
          </a:p>
          <a:p>
            <a:pPr marL="457200" lvl="0" indent="-311150" algn="l" rtl="0">
              <a:spcBef>
                <a:spcPts val="1600"/>
              </a:spcBef>
              <a:spcAft>
                <a:spcPts val="0"/>
              </a:spcAft>
              <a:buSzPts val="1300"/>
              <a:buChar char="●"/>
            </a:pPr>
            <a:r>
              <a:rPr lang="en" sz="1200" dirty="0"/>
              <a:t>Defaulter rate is increasing with respect to term, grade, sub_grade, verification_status, pub_rec, pub_rec_bankruptcies, revol_util, loan_amnt,  int_rate, installment.</a:t>
            </a:r>
            <a:endParaRPr sz="1200" dirty="0"/>
          </a:p>
          <a:p>
            <a:pPr marL="457200" lvl="0" indent="-311150" algn="l" rtl="0">
              <a:spcBef>
                <a:spcPts val="0"/>
              </a:spcBef>
              <a:spcAft>
                <a:spcPts val="0"/>
              </a:spcAft>
              <a:buSzPts val="1300"/>
              <a:buChar char="●"/>
            </a:pPr>
            <a:r>
              <a:rPr lang="en" sz="1200" dirty="0"/>
              <a:t>Defaulter rate is decreasing with annual_inc.</a:t>
            </a:r>
            <a:endParaRPr sz="1200" dirty="0"/>
          </a:p>
          <a:p>
            <a:pPr marL="457200" lvl="0" indent="-311150" algn="l" rtl="0">
              <a:spcBef>
                <a:spcPts val="0"/>
              </a:spcBef>
              <a:spcAft>
                <a:spcPts val="0"/>
              </a:spcAft>
              <a:buSzPts val="1300"/>
              <a:buChar char="●"/>
            </a:pPr>
            <a:r>
              <a:rPr lang="en" sz="1200" dirty="0"/>
              <a:t>We have seen that grade D, E, F, G has ~23% total loan however chances of being defaulted is also high here and cover 40% of total defaulters. Hence it makes sense to reject loans for borrowers in these three categories. Hence `grade` can become a deciding variable for loan approval.</a:t>
            </a:r>
            <a:endParaRPr sz="1200" dirty="0"/>
          </a:p>
          <a:p>
            <a:pPr marL="457200" lvl="0" indent="-311150" algn="l" rtl="0">
              <a:spcBef>
                <a:spcPts val="0"/>
              </a:spcBef>
              <a:spcAft>
                <a:spcPts val="0"/>
              </a:spcAft>
              <a:buSzPts val="1300"/>
              <a:buChar char="●"/>
            </a:pPr>
            <a:r>
              <a:rPr lang="en" sz="1200" dirty="0"/>
              <a:t>Small_business has higher defaulter rate among other purposes.</a:t>
            </a:r>
            <a:endParaRPr sz="1200" dirty="0"/>
          </a:p>
          <a:p>
            <a:pPr marL="0" lvl="0" indent="0" algn="l" rtl="0">
              <a:spcBef>
                <a:spcPts val="1600"/>
              </a:spcBef>
              <a:spcAft>
                <a:spcPts val="0"/>
              </a:spcAft>
              <a:buNone/>
            </a:pPr>
            <a:r>
              <a:rPr lang="en" sz="1200" b="1" u="sng" dirty="0"/>
              <a:t>Bivariate Analysis</a:t>
            </a:r>
            <a:endParaRPr sz="1200" b="1" u="sng" dirty="0"/>
          </a:p>
          <a:p>
            <a:pPr marL="457200" lvl="0" indent="-311150" algn="l" rtl="0">
              <a:spcBef>
                <a:spcPts val="1600"/>
              </a:spcBef>
              <a:spcAft>
                <a:spcPts val="0"/>
              </a:spcAft>
              <a:buSzPts val="1300"/>
              <a:buChar char="●"/>
            </a:pPr>
            <a:r>
              <a:rPr lang="en" sz="1200" dirty="0"/>
              <a:t>medical purpose has highest tendency to default with installments &gt; 800.</a:t>
            </a:r>
            <a:endParaRPr sz="1200" dirty="0"/>
          </a:p>
          <a:p>
            <a:pPr marL="0" lvl="0" indent="0" algn="l" rtl="0">
              <a:spcBef>
                <a:spcPts val="1600"/>
              </a:spcBef>
              <a:spcAft>
                <a:spcPts val="0"/>
              </a:spcAft>
              <a:buNone/>
            </a:pPr>
            <a:r>
              <a:rPr lang="en" sz="1200" b="1" u="sng" dirty="0"/>
              <a:t>Multivariate Analysis</a:t>
            </a:r>
            <a:endParaRPr sz="1200" b="1" u="sng" dirty="0"/>
          </a:p>
          <a:p>
            <a:pPr marL="457200" lvl="0" indent="-311150" algn="l" rtl="0">
              <a:spcBef>
                <a:spcPts val="1600"/>
              </a:spcBef>
              <a:spcAft>
                <a:spcPts val="0"/>
              </a:spcAft>
              <a:buSzPts val="1300"/>
              <a:buChar char="●"/>
            </a:pPr>
            <a:r>
              <a:rPr lang="en" sz="1200" dirty="0"/>
              <a:t>There is no stronger correlation with columns which greatly affects loan_status.</a:t>
            </a:r>
            <a:endParaRPr sz="1200" dirty="0"/>
          </a:p>
          <a:p>
            <a:pPr marL="0" lvl="0" indent="0" algn="l" rtl="0">
              <a:spcBef>
                <a:spcPts val="1600"/>
              </a:spcBef>
              <a:spcAft>
                <a:spcPts val="1600"/>
              </a:spcAft>
              <a:buNone/>
            </a:pPr>
            <a:endParaRPr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a:t>
            </a:r>
            <a:endParaRPr dirty="0"/>
          </a:p>
        </p:txBody>
      </p:sp>
      <p:sp>
        <p:nvSpPr>
          <p:cNvPr id="239" name="Google Shape;239;p30"/>
          <p:cNvSpPr txBox="1">
            <a:spLocks noGrp="1"/>
          </p:cNvSpPr>
          <p:nvPr>
            <p:ph type="body" idx="2"/>
          </p:nvPr>
        </p:nvSpPr>
        <p:spPr>
          <a:xfrm>
            <a:off x="4939500" y="187275"/>
            <a:ext cx="3837000" cy="485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As per dataset analysis, below variables can be driving factors for loan approval process</a:t>
            </a:r>
            <a:endParaRPr sz="1400" dirty="0"/>
          </a:p>
          <a:p>
            <a:pPr marL="457200" lvl="0" indent="-342900" algn="l" rtl="0">
              <a:spcBef>
                <a:spcPts val="1600"/>
              </a:spcBef>
              <a:spcAft>
                <a:spcPts val="0"/>
              </a:spcAft>
              <a:buSzPts val="1800"/>
              <a:buChar char="●"/>
            </a:pPr>
            <a:r>
              <a:rPr lang="en" sz="1400" dirty="0"/>
              <a:t>Term</a:t>
            </a:r>
            <a:endParaRPr sz="1400" dirty="0"/>
          </a:p>
          <a:p>
            <a:pPr marL="457200" lvl="0" indent="-342900" algn="l" rtl="0">
              <a:spcBef>
                <a:spcPts val="0"/>
              </a:spcBef>
              <a:spcAft>
                <a:spcPts val="0"/>
              </a:spcAft>
              <a:buSzPts val="1800"/>
              <a:buChar char="●"/>
            </a:pPr>
            <a:r>
              <a:rPr lang="en" sz="1400" dirty="0"/>
              <a:t>Grade</a:t>
            </a:r>
            <a:endParaRPr sz="1400" dirty="0"/>
          </a:p>
          <a:p>
            <a:pPr marL="457200" lvl="0" indent="-342900" algn="l" rtl="0">
              <a:spcBef>
                <a:spcPts val="0"/>
              </a:spcBef>
              <a:spcAft>
                <a:spcPts val="0"/>
              </a:spcAft>
              <a:buSzPts val="1800"/>
              <a:buChar char="●"/>
            </a:pPr>
            <a:r>
              <a:rPr lang="en" sz="1400" dirty="0"/>
              <a:t>Purpose</a:t>
            </a:r>
            <a:endParaRPr sz="1400" dirty="0"/>
          </a:p>
          <a:p>
            <a:pPr marL="457200" lvl="0" indent="-342900" algn="l" rtl="0">
              <a:spcBef>
                <a:spcPts val="0"/>
              </a:spcBef>
              <a:spcAft>
                <a:spcPts val="0"/>
              </a:spcAft>
              <a:buSzPts val="1800"/>
              <a:buChar char="●"/>
            </a:pPr>
            <a:r>
              <a:rPr lang="en" sz="1400" dirty="0"/>
              <a:t>Revolving line utilization rate (revol_util)</a:t>
            </a:r>
            <a:endParaRPr sz="1400" dirty="0"/>
          </a:p>
          <a:p>
            <a:pPr marL="457200" lvl="0" indent="-342900" algn="l" rtl="0">
              <a:spcBef>
                <a:spcPts val="0"/>
              </a:spcBef>
              <a:spcAft>
                <a:spcPts val="0"/>
              </a:spcAft>
              <a:buSzPts val="1800"/>
              <a:buChar char="●"/>
            </a:pPr>
            <a:r>
              <a:rPr lang="en" sz="1400" dirty="0"/>
              <a:t>Interest rate</a:t>
            </a:r>
            <a:endParaRPr sz="1400" dirty="0"/>
          </a:p>
          <a:p>
            <a:pPr marL="457200" lvl="0" indent="-342900" algn="l" rtl="0">
              <a:spcBef>
                <a:spcPts val="0"/>
              </a:spcBef>
              <a:spcAft>
                <a:spcPts val="0"/>
              </a:spcAft>
              <a:buSzPts val="1800"/>
              <a:buChar char="●"/>
            </a:pPr>
            <a:r>
              <a:rPr lang="en" sz="1400" dirty="0"/>
              <a:t>Installment</a:t>
            </a:r>
            <a:endParaRPr sz="1400" dirty="0"/>
          </a:p>
          <a:p>
            <a:pPr marL="457200" lvl="0" indent="-342900" algn="l" rtl="0">
              <a:spcBef>
                <a:spcPts val="0"/>
              </a:spcBef>
              <a:spcAft>
                <a:spcPts val="0"/>
              </a:spcAft>
              <a:buSzPts val="1800"/>
              <a:buChar char="●"/>
            </a:pPr>
            <a:r>
              <a:rPr lang="en" sz="1400" dirty="0"/>
              <a:t>Annual income</a:t>
            </a:r>
            <a:endParaRPr sz="1400" dirty="0"/>
          </a:p>
          <a:p>
            <a:pPr marL="457200" lvl="0" indent="-342900" algn="l" rtl="0">
              <a:spcBef>
                <a:spcPts val="0"/>
              </a:spcBef>
              <a:spcAft>
                <a:spcPts val="0"/>
              </a:spcAft>
              <a:buSzPts val="1800"/>
              <a:buChar char="●"/>
            </a:pPr>
            <a:r>
              <a:rPr lang="en" sz="1400" dirty="0"/>
              <a:t>Public Record</a:t>
            </a:r>
            <a:endParaRPr sz="1400" dirty="0"/>
          </a:p>
          <a:p>
            <a:pPr marL="457200" lvl="0" indent="-342900" algn="l" rtl="0">
              <a:spcBef>
                <a:spcPts val="0"/>
              </a:spcBef>
              <a:spcAft>
                <a:spcPts val="0"/>
              </a:spcAft>
              <a:buSzPts val="1800"/>
              <a:buChar char="●"/>
            </a:pPr>
            <a:r>
              <a:rPr lang="en" sz="1400" dirty="0"/>
              <a:t>Public Record for bankruptcies</a:t>
            </a:r>
            <a:endParaRPr sz="1400" dirty="0"/>
          </a:p>
          <a:p>
            <a:pPr marL="457200" lvl="0" indent="-342900" algn="l" rtl="0">
              <a:spcBef>
                <a:spcPts val="0"/>
              </a:spcBef>
              <a:spcAft>
                <a:spcPts val="0"/>
              </a:spcAft>
              <a:buSzPts val="1800"/>
              <a:buChar char="●"/>
            </a:pPr>
            <a:r>
              <a:rPr lang="en" sz="1400" dirty="0"/>
              <a:t>Funded amount by investors</a:t>
            </a:r>
            <a:endParaRPr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Recommendations</a:t>
            </a:r>
            <a:endParaRPr sz="3600"/>
          </a:p>
        </p:txBody>
      </p:sp>
      <p:sp>
        <p:nvSpPr>
          <p:cNvPr id="245" name="Google Shape;245;p31"/>
          <p:cNvSpPr txBox="1">
            <a:spLocks noGrp="1"/>
          </p:cNvSpPr>
          <p:nvPr>
            <p:ph type="body" idx="2"/>
          </p:nvPr>
        </p:nvSpPr>
        <p:spPr>
          <a:xfrm>
            <a:off x="4939500" y="187275"/>
            <a:ext cx="3837000" cy="463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As per dataset analysis, below points might be considered for loan approval process</a:t>
            </a:r>
          </a:p>
          <a:p>
            <a:pPr marL="0" lvl="0" indent="0" algn="l" rtl="0">
              <a:spcBef>
                <a:spcPts val="0"/>
              </a:spcBef>
              <a:spcAft>
                <a:spcPts val="0"/>
              </a:spcAft>
              <a:buNone/>
            </a:pPr>
            <a:endParaRPr sz="1200" dirty="0"/>
          </a:p>
          <a:p>
            <a:pPr indent="-330200">
              <a:buSzPts val="1600"/>
            </a:pPr>
            <a:r>
              <a:rPr lang="en" sz="1200" dirty="0"/>
              <a:t>tendency to default is very high with borrowers having 2 bankruptcies.</a:t>
            </a:r>
          </a:p>
          <a:p>
            <a:pPr indent="-330200">
              <a:buSzPts val="1600"/>
            </a:pPr>
            <a:r>
              <a:rPr lang="en" sz="1200" dirty="0"/>
              <a:t>Implement Stricter Criteria for Grades E, F and G, they increase tendecy to default.</a:t>
            </a:r>
            <a:endParaRPr sz="1200" dirty="0"/>
          </a:p>
          <a:p>
            <a:pPr indent="-330200">
              <a:buSzPts val="1600"/>
            </a:pPr>
            <a:r>
              <a:rPr lang="en" sz="1200" dirty="0"/>
              <a:t>Evaluate and Limit 60-Month Loans</a:t>
            </a:r>
            <a:endParaRPr sz="1200" dirty="0"/>
          </a:p>
          <a:p>
            <a:pPr marL="457200" lvl="0" indent="-330200" algn="l" rtl="0">
              <a:spcBef>
                <a:spcPts val="0"/>
              </a:spcBef>
              <a:spcAft>
                <a:spcPts val="0"/>
              </a:spcAft>
              <a:buSzPts val="1600"/>
              <a:buChar char="●"/>
            </a:pPr>
            <a:r>
              <a:rPr lang="en" sz="1200" dirty="0"/>
              <a:t>Review Verification Process as from dataset it is observed that verified loans are more defaulted which should be otherwise.</a:t>
            </a:r>
            <a:endParaRPr sz="1200" dirty="0"/>
          </a:p>
          <a:p>
            <a:pPr marL="457200" lvl="0" indent="-330200" algn="l" rtl="0">
              <a:spcBef>
                <a:spcPts val="0"/>
              </a:spcBef>
              <a:spcAft>
                <a:spcPts val="0"/>
              </a:spcAft>
              <a:buSzPts val="1600"/>
              <a:buChar char="●"/>
            </a:pPr>
            <a:r>
              <a:rPr lang="en" sz="1200" dirty="0"/>
              <a:t>Adjust Interest Rates Based on DTI Ratios</a:t>
            </a:r>
            <a:endParaRPr sz="1200" dirty="0"/>
          </a:p>
          <a:p>
            <a:pPr marL="457200" lvl="0" indent="-330200" algn="l" rtl="0">
              <a:spcBef>
                <a:spcPts val="0"/>
              </a:spcBef>
              <a:spcAft>
                <a:spcPts val="0"/>
              </a:spcAft>
              <a:buSzPts val="1600"/>
              <a:buChar char="●"/>
            </a:pPr>
            <a:r>
              <a:rPr lang="en" sz="1200" dirty="0"/>
              <a:t>Consider Annual Income Levels for Affordability</a:t>
            </a:r>
            <a:endParaRPr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a:t>
            </a:r>
            <a:endParaRPr/>
          </a:p>
        </p:txBody>
      </p:sp>
      <p:sp>
        <p:nvSpPr>
          <p:cNvPr id="251" name="Google Shape;251;p32"/>
          <p:cNvSpPr txBox="1">
            <a:spLocks noGrp="1"/>
          </p:cNvSpPr>
          <p:nvPr>
            <p:ph type="subTitle" idx="1"/>
          </p:nvPr>
        </p:nvSpPr>
        <p:spPr>
          <a:xfrm>
            <a:off x="598100" y="2715934"/>
            <a:ext cx="8222100" cy="75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Raman Pandey</a:t>
            </a:r>
            <a:endParaRPr/>
          </a:p>
          <a:p>
            <a:pPr marL="0" lvl="0" indent="0" algn="l" rtl="0">
              <a:spcBef>
                <a:spcPts val="0"/>
              </a:spcBef>
              <a:spcAft>
                <a:spcPts val="0"/>
              </a:spcAft>
              <a:buNone/>
            </a:pPr>
            <a:r>
              <a:rPr lang="en"/>
              <a:t>Rajeev Ranjan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647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92" name="Google Shape;92;p14"/>
          <p:cNvSpPr txBox="1">
            <a:spLocks noGrp="1"/>
          </p:cNvSpPr>
          <p:nvPr>
            <p:ph type="body" idx="1"/>
          </p:nvPr>
        </p:nvSpPr>
        <p:spPr>
          <a:xfrm>
            <a:off x="311700" y="934125"/>
            <a:ext cx="8564700" cy="3934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The Problem</a:t>
            </a:r>
            <a:endParaRPr sz="1400"/>
          </a:p>
          <a:p>
            <a:pPr marL="914400" lvl="1" indent="-317500" algn="l" rtl="0">
              <a:spcBef>
                <a:spcPts val="0"/>
              </a:spcBef>
              <a:spcAft>
                <a:spcPts val="0"/>
              </a:spcAft>
              <a:buSzPts val="1400"/>
              <a:buChar char="○"/>
            </a:pPr>
            <a:r>
              <a:rPr lang="en"/>
              <a:t>Domain, Context and Problem Statement</a:t>
            </a:r>
            <a:endParaRPr/>
          </a:p>
          <a:p>
            <a:pPr marL="914400" lvl="1" indent="-317500" algn="l" rtl="0">
              <a:spcBef>
                <a:spcPts val="0"/>
              </a:spcBef>
              <a:spcAft>
                <a:spcPts val="0"/>
              </a:spcAft>
              <a:buSzPts val="1400"/>
              <a:buChar char="○"/>
            </a:pPr>
            <a:r>
              <a:rPr lang="en"/>
              <a:t>Decision Matrix</a:t>
            </a:r>
            <a:endParaRPr sz="1400"/>
          </a:p>
          <a:p>
            <a:pPr marL="457200" lvl="0" indent="-317500" algn="l" rtl="0">
              <a:spcBef>
                <a:spcPts val="0"/>
              </a:spcBef>
              <a:spcAft>
                <a:spcPts val="0"/>
              </a:spcAft>
              <a:buSzPts val="1400"/>
              <a:buChar char="●"/>
            </a:pPr>
            <a:r>
              <a:rPr lang="en" sz="1400"/>
              <a:t>Dataset understanding</a:t>
            </a:r>
            <a:endParaRPr sz="1400"/>
          </a:p>
          <a:p>
            <a:pPr marL="457200" lvl="0" indent="-317500" algn="l" rtl="0">
              <a:spcBef>
                <a:spcPts val="0"/>
              </a:spcBef>
              <a:spcAft>
                <a:spcPts val="0"/>
              </a:spcAft>
              <a:buSzPts val="1400"/>
              <a:buChar char="●"/>
            </a:pPr>
            <a:r>
              <a:rPr lang="en" sz="1400"/>
              <a:t>Assumptions</a:t>
            </a:r>
            <a:endParaRPr sz="1800"/>
          </a:p>
          <a:p>
            <a:pPr marL="457200" lvl="0" indent="-317500" algn="l" rtl="0">
              <a:spcBef>
                <a:spcPts val="0"/>
              </a:spcBef>
              <a:spcAft>
                <a:spcPts val="0"/>
              </a:spcAft>
              <a:buSzPts val="1400"/>
              <a:buChar char="●"/>
            </a:pPr>
            <a:r>
              <a:rPr lang="en" sz="1400"/>
              <a:t>Challenges deep dive</a:t>
            </a:r>
            <a:endParaRPr sz="1400"/>
          </a:p>
          <a:p>
            <a:pPr marL="457200" lvl="0" indent="-317500" algn="l" rtl="0">
              <a:spcBef>
                <a:spcPts val="0"/>
              </a:spcBef>
              <a:spcAft>
                <a:spcPts val="0"/>
              </a:spcAft>
              <a:buSzPts val="1400"/>
              <a:buChar char="●"/>
            </a:pPr>
            <a:r>
              <a:rPr lang="en" sz="1400"/>
              <a:t>Approach</a:t>
            </a:r>
            <a:endParaRPr sz="1400"/>
          </a:p>
          <a:p>
            <a:pPr marL="914400" lvl="1" indent="-317500" algn="l" rtl="0">
              <a:spcBef>
                <a:spcPts val="0"/>
              </a:spcBef>
              <a:spcAft>
                <a:spcPts val="0"/>
              </a:spcAft>
              <a:buSzPts val="1400"/>
              <a:buChar char="○"/>
            </a:pPr>
            <a:r>
              <a:rPr lang="en" sz="1400"/>
              <a:t>Key Columns</a:t>
            </a:r>
            <a:endParaRPr sz="1400"/>
          </a:p>
          <a:p>
            <a:pPr marL="914400" lvl="1" indent="-317500" algn="l" rtl="0">
              <a:spcBef>
                <a:spcPts val="0"/>
              </a:spcBef>
              <a:spcAft>
                <a:spcPts val="0"/>
              </a:spcAft>
              <a:buSzPts val="1400"/>
              <a:buChar char="○"/>
            </a:pPr>
            <a:r>
              <a:rPr lang="en" sz="1400"/>
              <a:t>Excluded Columns</a:t>
            </a:r>
            <a:endParaRPr sz="1400"/>
          </a:p>
          <a:p>
            <a:pPr marL="914400" lvl="1" indent="-317500" algn="l" rtl="0">
              <a:spcBef>
                <a:spcPts val="0"/>
              </a:spcBef>
              <a:spcAft>
                <a:spcPts val="0"/>
              </a:spcAft>
              <a:buSzPts val="1400"/>
              <a:buChar char="○"/>
            </a:pPr>
            <a:r>
              <a:rPr lang="en"/>
              <a:t>Data preprocessing</a:t>
            </a:r>
            <a:endParaRPr/>
          </a:p>
          <a:p>
            <a:pPr marL="914400" lvl="1" indent="-317500" algn="l" rtl="0">
              <a:spcBef>
                <a:spcPts val="0"/>
              </a:spcBef>
              <a:spcAft>
                <a:spcPts val="0"/>
              </a:spcAft>
              <a:buSzPts val="1400"/>
              <a:buChar char="○"/>
            </a:pPr>
            <a:r>
              <a:rPr lang="en"/>
              <a:t>Analysis (Univariate, Bivariate, Multivariate)</a:t>
            </a:r>
            <a:endParaRPr/>
          </a:p>
          <a:p>
            <a:pPr marL="457200" lvl="0" indent="-317500" algn="l" rtl="0">
              <a:spcBef>
                <a:spcPts val="0"/>
              </a:spcBef>
              <a:spcAft>
                <a:spcPts val="0"/>
              </a:spcAft>
              <a:buSzPts val="1400"/>
              <a:buChar char="●"/>
            </a:pPr>
            <a:r>
              <a:rPr lang="en" sz="1400"/>
              <a:t>Inferences</a:t>
            </a:r>
            <a:endParaRPr sz="1400"/>
          </a:p>
          <a:p>
            <a:pPr marL="457200" lvl="0" indent="-317500" algn="l" rtl="0">
              <a:spcBef>
                <a:spcPts val="0"/>
              </a:spcBef>
              <a:spcAft>
                <a:spcPts val="0"/>
              </a:spcAft>
              <a:buSzPts val="1400"/>
              <a:buChar char="●"/>
            </a:pPr>
            <a:r>
              <a:rPr lang="en" sz="1400"/>
              <a:t>Result</a:t>
            </a:r>
            <a:endParaRPr sz="1400"/>
          </a:p>
          <a:p>
            <a:pPr marL="457200" lvl="0" indent="-317500" algn="l" rtl="0">
              <a:spcBef>
                <a:spcPts val="0"/>
              </a:spcBef>
              <a:spcAft>
                <a:spcPts val="0"/>
              </a:spcAft>
              <a:buSzPts val="1400"/>
              <a:buChar char="●"/>
            </a:pPr>
            <a:r>
              <a:rPr lang="en" sz="1400"/>
              <a:t>Recommendations</a:t>
            </a:r>
            <a:endParaRPr sz="1400"/>
          </a:p>
          <a:p>
            <a:pPr marL="457200" lvl="0" indent="-317500" algn="l" rtl="0">
              <a:spcBef>
                <a:spcPts val="0"/>
              </a:spcBef>
              <a:spcAft>
                <a:spcPts val="0"/>
              </a:spcAft>
              <a:buSzPts val="1400"/>
              <a:buChar char="●"/>
            </a:pPr>
            <a:r>
              <a:rPr lang="en" sz="1400"/>
              <a:t>Team</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problem</a:t>
            </a:r>
            <a:endParaRPr dirty="0"/>
          </a:p>
        </p:txBody>
      </p:sp>
      <p:grpSp>
        <p:nvGrpSpPr>
          <p:cNvPr id="103" name="Google Shape;103;p15"/>
          <p:cNvGrpSpPr/>
          <p:nvPr/>
        </p:nvGrpSpPr>
        <p:grpSpPr>
          <a:xfrm>
            <a:off x="375851" y="1304874"/>
            <a:ext cx="8456447" cy="1867429"/>
            <a:chOff x="3320085" y="1304875"/>
            <a:chExt cx="2632865" cy="3416400"/>
          </a:xfrm>
        </p:grpSpPr>
        <p:sp>
          <p:nvSpPr>
            <p:cNvPr id="104" name="Google Shape;104;p15"/>
            <p:cNvSpPr txBox="1"/>
            <p:nvPr/>
          </p:nvSpPr>
          <p:spPr>
            <a:xfrm>
              <a:off x="3320085" y="1304877"/>
              <a:ext cx="2632865" cy="68397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5"/>
          <p:cNvSpPr txBox="1">
            <a:spLocks noGrp="1"/>
          </p:cNvSpPr>
          <p:nvPr>
            <p:ph type="body" idx="4294967295"/>
          </p:nvPr>
        </p:nvSpPr>
        <p:spPr>
          <a:xfrm>
            <a:off x="430701" y="1213099"/>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Context</a:t>
            </a:r>
            <a:endParaRPr dirty="0">
              <a:solidFill>
                <a:schemeClr val="lt1"/>
              </a:solidFill>
            </a:endParaRPr>
          </a:p>
        </p:txBody>
      </p:sp>
      <p:sp>
        <p:nvSpPr>
          <p:cNvPr id="107" name="Google Shape;107;p15"/>
          <p:cNvSpPr txBox="1">
            <a:spLocks noGrp="1"/>
          </p:cNvSpPr>
          <p:nvPr>
            <p:ph type="body" idx="4294967295"/>
          </p:nvPr>
        </p:nvSpPr>
        <p:spPr>
          <a:xfrm>
            <a:off x="453350" y="1643851"/>
            <a:ext cx="8367386" cy="138030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t>The </a:t>
            </a:r>
            <a:r>
              <a:rPr lang="en-US" sz="900" i="1" dirty="0"/>
              <a:t>lending company</a:t>
            </a:r>
            <a:r>
              <a:rPr lang="en-US" sz="900" dirty="0"/>
              <a:t> faces largest amount of </a:t>
            </a:r>
            <a:r>
              <a:rPr lang="en-US" sz="900" b="1" i="1" dirty="0"/>
              <a:t>financial loss</a:t>
            </a:r>
            <a:r>
              <a:rPr lang="en-US" sz="900" dirty="0"/>
              <a:t> due to </a:t>
            </a:r>
            <a:r>
              <a:rPr lang="en-US" sz="900" b="1" i="1" dirty="0"/>
              <a:t>loan defaults</a:t>
            </a:r>
            <a:r>
              <a:rPr lang="en-US" sz="900" dirty="0"/>
              <a:t>. The amount lost by the lender when a borrower defaults is called </a:t>
            </a:r>
            <a:r>
              <a:rPr lang="en-US" sz="900" b="1" i="1" dirty="0"/>
              <a:t>credit loss</a:t>
            </a:r>
            <a:r>
              <a:rPr lang="en-US" sz="900" dirty="0"/>
              <a:t>. A loan is called to be defaulted when borrower does not return the amount fully/partially. These loans are also called to be Charged Off. </a:t>
            </a:r>
            <a:r>
              <a:rPr lang="en" sz="900" dirty="0"/>
              <a:t>Borrowers can easily access lower interest rate loans through a fast online interface. Company approves loan based on its current risk assesment of tendency of the loan getting default.</a:t>
            </a:r>
          </a:p>
          <a:p>
            <a:pPr marL="0" lvl="0" indent="0" algn="l" rtl="0">
              <a:spcBef>
                <a:spcPts val="0"/>
              </a:spcBef>
              <a:spcAft>
                <a:spcPts val="1600"/>
              </a:spcAft>
              <a:buNone/>
            </a:pPr>
            <a:r>
              <a:rPr lang="en" sz="900" dirty="0"/>
              <a:t>Company wants to reduce the loss due to loan defaults by rejecting loans which are likely to be default. However risk associated with this rejection decision is to lose a loan which otherwise would have been fully paid. Company is looking improve their ability to more accurately understand the lieklyhood of a loan application getting default if approved.</a:t>
            </a:r>
            <a:endParaRPr lang="en-US" sz="900" dirty="0"/>
          </a:p>
        </p:txBody>
      </p:sp>
      <p:grpSp>
        <p:nvGrpSpPr>
          <p:cNvPr id="108" name="Google Shape;108;p15"/>
          <p:cNvGrpSpPr/>
          <p:nvPr/>
        </p:nvGrpSpPr>
        <p:grpSpPr>
          <a:xfrm>
            <a:off x="357817" y="3444756"/>
            <a:ext cx="8468026" cy="1480854"/>
            <a:chOff x="6212550" y="994028"/>
            <a:chExt cx="2632500" cy="3727247"/>
          </a:xfrm>
        </p:grpSpPr>
        <p:sp>
          <p:nvSpPr>
            <p:cNvPr id="109" name="Google Shape;109;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p:nvPr/>
          </p:nvSpPr>
          <p:spPr>
            <a:xfrm>
              <a:off x="6212550" y="994028"/>
              <a:ext cx="2632500" cy="98522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5"/>
          <p:cNvSpPr txBox="1">
            <a:spLocks noGrp="1"/>
          </p:cNvSpPr>
          <p:nvPr>
            <p:ph type="body" idx="4294967295"/>
          </p:nvPr>
        </p:nvSpPr>
        <p:spPr>
          <a:xfrm>
            <a:off x="318157" y="3395967"/>
            <a:ext cx="2494500" cy="3914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Problem statement</a:t>
            </a:r>
            <a:endParaRPr dirty="0">
              <a:solidFill>
                <a:schemeClr val="lt1"/>
              </a:solidFill>
            </a:endParaRPr>
          </a:p>
        </p:txBody>
      </p:sp>
      <p:sp>
        <p:nvSpPr>
          <p:cNvPr id="112" name="Google Shape;112;p15"/>
          <p:cNvSpPr txBox="1">
            <a:spLocks noGrp="1"/>
          </p:cNvSpPr>
          <p:nvPr>
            <p:ph type="body" idx="4294967295"/>
          </p:nvPr>
        </p:nvSpPr>
        <p:spPr>
          <a:xfrm>
            <a:off x="414969" y="3978205"/>
            <a:ext cx="8314062" cy="805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dirty="0"/>
              <a:t>The company has provided few years of data which consists of various attributes of loans which where approved and are etiher fully paid or charged off (defaulted) or is currently running.</a:t>
            </a:r>
          </a:p>
          <a:p>
            <a:pPr marL="0" lvl="0" indent="0" algn="l" rtl="0">
              <a:spcBef>
                <a:spcPts val="0"/>
              </a:spcBef>
              <a:spcAft>
                <a:spcPts val="0"/>
              </a:spcAft>
              <a:buNone/>
            </a:pPr>
            <a:r>
              <a:rPr lang="en" sz="900" dirty="0"/>
              <a:t>We need to understand the influences of loan and consumer atributes towards tendency to default and indentify variables which are strong indicators of default.  </a:t>
            </a:r>
          </a:p>
          <a:p>
            <a:pPr marL="0" lvl="0" indent="0" algn="l" rtl="0">
              <a:spcBef>
                <a:spcPts val="0"/>
              </a:spcBef>
              <a:spcAft>
                <a:spcPts val="0"/>
              </a:spcAft>
              <a:buNone/>
            </a:pPr>
            <a:r>
              <a:rPr lang="en" sz="900" dirty="0"/>
              <a:t>The company can utilise this knowledge for its risk assessment to reduce the loss.</a:t>
            </a:r>
            <a:endParaRPr sz="900" dirty="0"/>
          </a:p>
        </p:txBody>
      </p:sp>
    </p:spTree>
    <p:extLst>
      <p:ext uri="{BB962C8B-B14F-4D97-AF65-F5344CB8AC3E}">
        <p14:creationId xmlns:p14="http://schemas.microsoft.com/office/powerpoint/2010/main" val="121744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Assumptions</a:t>
            </a:r>
            <a:endParaRPr dirty="0"/>
          </a:p>
        </p:txBody>
      </p:sp>
      <p:sp>
        <p:nvSpPr>
          <p:cNvPr id="130" name="Google Shape;130;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 sz="1600" dirty="0"/>
              <a:t>loan_status is “Current” is not useful.</a:t>
            </a:r>
            <a:endParaRPr sz="1600" dirty="0"/>
          </a:p>
          <a:p>
            <a:pPr marL="457200" lvl="0" indent="-330200" algn="l" rtl="0">
              <a:spcBef>
                <a:spcPts val="0"/>
              </a:spcBef>
              <a:spcAft>
                <a:spcPts val="0"/>
              </a:spcAft>
              <a:buSzPts val="1600"/>
              <a:buChar char="●"/>
            </a:pPr>
            <a:r>
              <a:rPr lang="en" sz="1600" dirty="0"/>
              <a:t>Binning with uniform intervals</a:t>
            </a:r>
            <a:endParaRPr sz="1600" dirty="0"/>
          </a:p>
          <a:p>
            <a:pPr marL="457200" lvl="0" indent="-330200" algn="l" rtl="0">
              <a:spcBef>
                <a:spcPts val="0"/>
              </a:spcBef>
              <a:spcAft>
                <a:spcPts val="0"/>
              </a:spcAft>
              <a:buSzPts val="1600"/>
              <a:buChar char="●"/>
            </a:pPr>
            <a:r>
              <a:rPr lang="en" sz="1600" dirty="0"/>
              <a:t>Monotonous column, ids (such as id, member_id) columns are not useful.</a:t>
            </a:r>
            <a:endParaRPr sz="1600" dirty="0"/>
          </a:p>
          <a:p>
            <a:pPr marL="457200" lvl="0" indent="-330200" algn="l" rtl="0">
              <a:spcBef>
                <a:spcPts val="0"/>
              </a:spcBef>
              <a:spcAft>
                <a:spcPts val="0"/>
              </a:spcAft>
              <a:buSzPts val="1600"/>
              <a:buChar char="●"/>
            </a:pPr>
            <a:r>
              <a:rPr lang="en" sz="1600" dirty="0"/>
              <a:t>Free form columns like description , title are not influensive to result.</a:t>
            </a:r>
            <a:endParaRPr sz="1600" dirty="0"/>
          </a:p>
          <a:p>
            <a:pPr marL="457200" lvl="0" indent="-330200" algn="l" rtl="0">
              <a:spcBef>
                <a:spcPts val="0"/>
              </a:spcBef>
              <a:spcAft>
                <a:spcPts val="0"/>
              </a:spcAft>
              <a:buSzPts val="1600"/>
              <a:buChar char="●"/>
            </a:pPr>
            <a:r>
              <a:rPr lang="en" sz="1600" dirty="0"/>
              <a:t>Atributes created after loan approval are not considered for analysis</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Approach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descr="Background pointer shape in timeline graphic"/>
          <p:cNvSpPr/>
          <p:nvPr/>
        </p:nvSpPr>
        <p:spPr>
          <a:xfrm>
            <a:off x="745793" y="2529661"/>
            <a:ext cx="2097996" cy="581851"/>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5" name="Google Shape;155;p21"/>
          <p:cNvSpPr txBox="1">
            <a:spLocks noGrp="1"/>
          </p:cNvSpPr>
          <p:nvPr>
            <p:ph type="body" idx="4294967295"/>
          </p:nvPr>
        </p:nvSpPr>
        <p:spPr>
          <a:xfrm>
            <a:off x="643656" y="2637016"/>
            <a:ext cx="1841837" cy="36714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Data Cleaning</a:t>
            </a:r>
            <a:endParaRPr sz="1600" dirty="0">
              <a:solidFill>
                <a:schemeClr val="lt1"/>
              </a:solidFill>
            </a:endParaRPr>
          </a:p>
        </p:txBody>
      </p:sp>
      <p:grpSp>
        <p:nvGrpSpPr>
          <p:cNvPr id="156" name="Google Shape;156;p21"/>
          <p:cNvGrpSpPr/>
          <p:nvPr/>
        </p:nvGrpSpPr>
        <p:grpSpPr>
          <a:xfrm>
            <a:off x="982361" y="1954444"/>
            <a:ext cx="165375" cy="463339"/>
            <a:chOff x="777447" y="1610215"/>
            <a:chExt cx="198900" cy="593656"/>
          </a:xfrm>
        </p:grpSpPr>
        <p:cxnSp>
          <p:nvCxnSpPr>
            <p:cNvPr id="157" name="Google Shape;157;p21"/>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58" name="Google Shape;158;p21"/>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21"/>
          <p:cNvSpPr txBox="1">
            <a:spLocks noGrp="1"/>
          </p:cNvSpPr>
          <p:nvPr>
            <p:ph type="body" idx="4294967295"/>
          </p:nvPr>
        </p:nvSpPr>
        <p:spPr>
          <a:xfrm>
            <a:off x="643656" y="862676"/>
            <a:ext cx="1705386" cy="935411"/>
          </a:xfrm>
          <a:prstGeom prst="rect">
            <a:avLst/>
          </a:prstGeom>
        </p:spPr>
        <p:txBody>
          <a:bodyPr spcFirstLastPara="1" wrap="square" lIns="91425" tIns="91425" rIns="91425" bIns="91425" anchor="t" anchorCtr="0">
            <a:noAutofit/>
          </a:bodyPr>
          <a:lstStyle/>
          <a:p>
            <a:pPr marL="171450" indent="-171450"/>
            <a:r>
              <a:rPr lang="en" sz="1100" dirty="0">
                <a:solidFill>
                  <a:srgbClr val="24292E"/>
                </a:solidFill>
                <a:highlight>
                  <a:srgbClr val="FFFFFF"/>
                </a:highlight>
                <a:latin typeface="Arial"/>
                <a:ea typeface="Arial"/>
                <a:cs typeface="Arial"/>
                <a:sym typeface="Arial"/>
              </a:rPr>
              <a:t>Drop Null Columns</a:t>
            </a:r>
          </a:p>
          <a:p>
            <a:pPr marL="171450" indent="-171450"/>
            <a:r>
              <a:rPr lang="en" sz="1100" dirty="0">
                <a:solidFill>
                  <a:srgbClr val="24292E"/>
                </a:solidFill>
                <a:highlight>
                  <a:srgbClr val="FFFFFF"/>
                </a:highlight>
                <a:latin typeface="Arial"/>
                <a:ea typeface="Arial"/>
                <a:cs typeface="Arial"/>
                <a:sym typeface="Arial"/>
              </a:rPr>
              <a:t>Drop Current loan_status</a:t>
            </a:r>
          </a:p>
          <a:p>
            <a:pPr marL="171450" indent="-171450"/>
            <a:r>
              <a:rPr lang="en" sz="1100" dirty="0">
                <a:solidFill>
                  <a:srgbClr val="24292E"/>
                </a:solidFill>
                <a:highlight>
                  <a:srgbClr val="FFFFFF"/>
                </a:highlight>
                <a:latin typeface="Arial"/>
                <a:ea typeface="Arial"/>
                <a:cs typeface="Arial"/>
                <a:sym typeface="Arial"/>
              </a:rPr>
              <a:t>Handle Missing</a:t>
            </a:r>
            <a:endParaRPr sz="1100" dirty="0">
              <a:solidFill>
                <a:srgbClr val="24292E"/>
              </a:solidFill>
              <a:highlight>
                <a:srgbClr val="FFFFFF"/>
              </a:highlight>
              <a:latin typeface="Arial"/>
              <a:ea typeface="Arial"/>
              <a:cs typeface="Arial"/>
              <a:sym typeface="Arial"/>
            </a:endParaRPr>
          </a:p>
        </p:txBody>
      </p:sp>
      <p:sp>
        <p:nvSpPr>
          <p:cNvPr id="160" name="Google Shape;160;p21" descr="Background pointer shape in timeline graphic"/>
          <p:cNvSpPr/>
          <p:nvPr/>
        </p:nvSpPr>
        <p:spPr>
          <a:xfrm>
            <a:off x="2864198" y="2529661"/>
            <a:ext cx="1966295" cy="581851"/>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1" name="Google Shape;161;p21"/>
          <p:cNvSpPr txBox="1">
            <a:spLocks noGrp="1"/>
          </p:cNvSpPr>
          <p:nvPr>
            <p:ph type="body" idx="4294967295"/>
          </p:nvPr>
        </p:nvSpPr>
        <p:spPr>
          <a:xfrm>
            <a:off x="3083010" y="2603091"/>
            <a:ext cx="1635014" cy="36714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Standardization</a:t>
            </a:r>
            <a:endParaRPr sz="1600" dirty="0">
              <a:solidFill>
                <a:schemeClr val="lt1"/>
              </a:solidFill>
            </a:endParaRPr>
          </a:p>
        </p:txBody>
      </p:sp>
      <p:grpSp>
        <p:nvGrpSpPr>
          <p:cNvPr id="162" name="Google Shape;162;p21"/>
          <p:cNvGrpSpPr/>
          <p:nvPr/>
        </p:nvGrpSpPr>
        <p:grpSpPr>
          <a:xfrm>
            <a:off x="5347511" y="1954444"/>
            <a:ext cx="165375" cy="463339"/>
            <a:chOff x="3918084" y="1610215"/>
            <a:chExt cx="198900" cy="593656"/>
          </a:xfrm>
        </p:grpSpPr>
        <p:cxnSp>
          <p:nvCxnSpPr>
            <p:cNvPr id="163" name="Google Shape;163;p21"/>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64" name="Google Shape;164;p21"/>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1" descr="Background pointer shape in timeline graphic"/>
          <p:cNvSpPr/>
          <p:nvPr/>
        </p:nvSpPr>
        <p:spPr>
          <a:xfrm>
            <a:off x="4755865" y="2529661"/>
            <a:ext cx="1966295" cy="581851"/>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6" name="Google Shape;166;p21"/>
          <p:cNvSpPr txBox="1">
            <a:spLocks noGrp="1"/>
          </p:cNvSpPr>
          <p:nvPr>
            <p:ph type="body" idx="4294967295"/>
          </p:nvPr>
        </p:nvSpPr>
        <p:spPr>
          <a:xfrm>
            <a:off x="5143991" y="2626058"/>
            <a:ext cx="1093772" cy="36714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Analysis</a:t>
            </a:r>
            <a:endParaRPr sz="1600" dirty="0">
              <a:solidFill>
                <a:schemeClr val="lt1"/>
              </a:solidFill>
            </a:endParaRPr>
          </a:p>
        </p:txBody>
      </p:sp>
      <p:grpSp>
        <p:nvGrpSpPr>
          <p:cNvPr id="167" name="Google Shape;167;p21"/>
          <p:cNvGrpSpPr/>
          <p:nvPr/>
        </p:nvGrpSpPr>
        <p:grpSpPr>
          <a:xfrm>
            <a:off x="7612236" y="3241837"/>
            <a:ext cx="165375" cy="463339"/>
            <a:chOff x="5958946" y="2938958"/>
            <a:chExt cx="198900" cy="593656"/>
          </a:xfrm>
        </p:grpSpPr>
        <p:cxnSp>
          <p:nvCxnSpPr>
            <p:cNvPr id="168" name="Google Shape;168;p21"/>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69" name="Google Shape;169;p21"/>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1"/>
          <p:cNvSpPr txBox="1">
            <a:spLocks noGrp="1"/>
          </p:cNvSpPr>
          <p:nvPr>
            <p:ph type="body" idx="4294967295"/>
          </p:nvPr>
        </p:nvSpPr>
        <p:spPr>
          <a:xfrm>
            <a:off x="4385955" y="682744"/>
            <a:ext cx="2279585" cy="707353"/>
          </a:xfrm>
          <a:prstGeom prst="rect">
            <a:avLst/>
          </a:prstGeom>
        </p:spPr>
        <p:txBody>
          <a:bodyPr spcFirstLastPara="1" wrap="square" lIns="91425" tIns="91425" rIns="91425" bIns="91425" anchor="t" anchorCtr="0">
            <a:noAutofit/>
          </a:bodyPr>
          <a:lstStyle/>
          <a:p>
            <a:pPr marL="0" indent="0">
              <a:spcAft>
                <a:spcPts val="1600"/>
              </a:spcAft>
              <a:buNone/>
            </a:pPr>
            <a:r>
              <a:rPr lang="en" sz="1200" dirty="0">
                <a:solidFill>
                  <a:srgbClr val="24292E"/>
                </a:solidFill>
                <a:highlight>
                  <a:srgbClr val="FFFFFF"/>
                </a:highlight>
                <a:latin typeface="Arial"/>
                <a:ea typeface="Arial"/>
                <a:cs typeface="Arial"/>
                <a:sym typeface="Arial"/>
              </a:rPr>
              <a:t>Analysis of the dataset</a:t>
            </a:r>
          </a:p>
          <a:p>
            <a:pPr marL="171450" indent="-171450"/>
            <a:r>
              <a:rPr lang="en" sz="1100" dirty="0">
                <a:solidFill>
                  <a:srgbClr val="24292E"/>
                </a:solidFill>
                <a:highlight>
                  <a:srgbClr val="FFFFFF"/>
                </a:highlight>
                <a:latin typeface="Arial"/>
                <a:cs typeface="Arial"/>
                <a:sym typeface="Arial"/>
              </a:rPr>
              <a:t>Univariate</a:t>
            </a:r>
          </a:p>
          <a:p>
            <a:pPr marL="171450" indent="-171450"/>
            <a:r>
              <a:rPr lang="en" sz="1100" dirty="0">
                <a:solidFill>
                  <a:srgbClr val="24292E"/>
                </a:solidFill>
                <a:highlight>
                  <a:srgbClr val="FFFFFF"/>
                </a:highlight>
                <a:latin typeface="Arial"/>
                <a:cs typeface="Arial"/>
                <a:sym typeface="Arial"/>
              </a:rPr>
              <a:t>Segmented Univariate</a:t>
            </a:r>
          </a:p>
          <a:p>
            <a:pPr marL="171450" indent="-171450"/>
            <a:r>
              <a:rPr lang="en" sz="1100" dirty="0">
                <a:solidFill>
                  <a:srgbClr val="24292E"/>
                </a:solidFill>
                <a:highlight>
                  <a:srgbClr val="FFFFFF"/>
                </a:highlight>
                <a:latin typeface="Arial"/>
                <a:cs typeface="Arial"/>
                <a:sym typeface="Arial"/>
              </a:rPr>
              <a:t>Bivariate</a:t>
            </a:r>
          </a:p>
          <a:p>
            <a:pPr marL="171450" indent="-171450"/>
            <a:r>
              <a:rPr lang="en" sz="1100" dirty="0">
                <a:solidFill>
                  <a:srgbClr val="24292E"/>
                </a:solidFill>
                <a:highlight>
                  <a:srgbClr val="FFFFFF"/>
                </a:highlight>
                <a:latin typeface="Arial"/>
                <a:cs typeface="Arial"/>
                <a:sym typeface="Arial"/>
              </a:rPr>
              <a:t>Multivariate analysis</a:t>
            </a:r>
            <a:endParaRPr sz="1100" dirty="0">
              <a:solidFill>
                <a:srgbClr val="24292E"/>
              </a:solidFill>
              <a:highlight>
                <a:srgbClr val="FFFFFF"/>
              </a:highlight>
              <a:latin typeface="Arial"/>
              <a:cs typeface="Arial"/>
            </a:endParaRPr>
          </a:p>
        </p:txBody>
      </p:sp>
      <p:sp>
        <p:nvSpPr>
          <p:cNvPr id="171" name="Google Shape;171;p21" descr="Background pointer shape in timeline graphic"/>
          <p:cNvSpPr/>
          <p:nvPr/>
        </p:nvSpPr>
        <p:spPr>
          <a:xfrm>
            <a:off x="6664007" y="2529661"/>
            <a:ext cx="1966295" cy="581851"/>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2" name="Google Shape;172;p21"/>
          <p:cNvSpPr txBox="1">
            <a:spLocks noGrp="1"/>
          </p:cNvSpPr>
          <p:nvPr>
            <p:ph type="body" idx="4294967295"/>
          </p:nvPr>
        </p:nvSpPr>
        <p:spPr>
          <a:xfrm>
            <a:off x="7129345" y="2626058"/>
            <a:ext cx="1093772" cy="36714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Results</a:t>
            </a:r>
            <a:endParaRPr sz="1600" dirty="0">
              <a:solidFill>
                <a:schemeClr val="lt1"/>
              </a:solidFill>
            </a:endParaRPr>
          </a:p>
        </p:txBody>
      </p:sp>
      <p:sp>
        <p:nvSpPr>
          <p:cNvPr id="173" name="Google Shape;173;p21"/>
          <p:cNvSpPr txBox="1">
            <a:spLocks noGrp="1"/>
          </p:cNvSpPr>
          <p:nvPr>
            <p:ph type="body" idx="4294967295"/>
          </p:nvPr>
        </p:nvSpPr>
        <p:spPr>
          <a:xfrm>
            <a:off x="7005445" y="3994776"/>
            <a:ext cx="1864775" cy="70735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24292E"/>
                </a:solidFill>
                <a:highlight>
                  <a:srgbClr val="FFFFFF"/>
                </a:highlight>
                <a:latin typeface="Arial"/>
                <a:ea typeface="Arial"/>
                <a:cs typeface="Arial"/>
                <a:sym typeface="Arial"/>
              </a:rPr>
              <a:t>Conclusions,Inferences and Recommendations</a:t>
            </a:r>
            <a:endParaRPr sz="1600"/>
          </a:p>
        </p:txBody>
      </p:sp>
      <p:grpSp>
        <p:nvGrpSpPr>
          <p:cNvPr id="174" name="Google Shape;174;p21"/>
          <p:cNvGrpSpPr/>
          <p:nvPr/>
        </p:nvGrpSpPr>
        <p:grpSpPr>
          <a:xfrm>
            <a:off x="3395361" y="3283187"/>
            <a:ext cx="165375" cy="463339"/>
            <a:chOff x="5958946" y="2938958"/>
            <a:chExt cx="198900" cy="593656"/>
          </a:xfrm>
        </p:grpSpPr>
        <p:cxnSp>
          <p:nvCxnSpPr>
            <p:cNvPr id="175" name="Google Shape;175;p21"/>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76" name="Google Shape;176;p21"/>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1"/>
          <p:cNvSpPr txBox="1">
            <a:spLocks noGrp="1"/>
          </p:cNvSpPr>
          <p:nvPr>
            <p:ph type="body" idx="4294967295"/>
          </p:nvPr>
        </p:nvSpPr>
        <p:spPr>
          <a:xfrm>
            <a:off x="2422335" y="3824931"/>
            <a:ext cx="2276801" cy="131856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100" dirty="0"/>
              <a:t>Standarized Column values:</a:t>
            </a:r>
          </a:p>
          <a:p>
            <a:pPr marL="171450" indent="-171450"/>
            <a:r>
              <a:rPr lang="en-US" sz="1100" dirty="0"/>
              <a:t>P</a:t>
            </a:r>
            <a:r>
              <a:rPr lang="en" sz="1100" dirty="0">
                <a:solidFill>
                  <a:srgbClr val="24292E"/>
                </a:solidFill>
                <a:highlight>
                  <a:srgbClr val="FFFFFF"/>
                </a:highlight>
                <a:latin typeface="Arial"/>
                <a:cs typeface="Arial"/>
              </a:rPr>
              <a:t>ercentage</a:t>
            </a:r>
          </a:p>
          <a:p>
            <a:pPr marL="171450" indent="-171450"/>
            <a:r>
              <a:rPr lang="en" sz="1100" dirty="0">
                <a:solidFill>
                  <a:srgbClr val="24292E"/>
                </a:solidFill>
                <a:highlight>
                  <a:srgbClr val="FFFFFF"/>
                </a:highlight>
                <a:latin typeface="Arial"/>
                <a:cs typeface="Arial"/>
              </a:rPr>
              <a:t>Date</a:t>
            </a:r>
          </a:p>
          <a:p>
            <a:pPr marL="171450" indent="-171450"/>
            <a:r>
              <a:rPr lang="en" sz="1100" dirty="0">
                <a:solidFill>
                  <a:srgbClr val="24292E"/>
                </a:solidFill>
                <a:highlight>
                  <a:srgbClr val="FFFFFF"/>
                </a:highlight>
                <a:latin typeface="Arial"/>
                <a:cs typeface="Arial"/>
              </a:rPr>
              <a:t>Parsing Dates where years going back to 1946</a:t>
            </a:r>
            <a:r>
              <a:rPr lang="en" sz="1100" dirty="0"/>
              <a:t>.</a:t>
            </a:r>
            <a:endParaRPr sz="1100" dirty="0"/>
          </a:p>
        </p:txBody>
      </p:sp>
      <p:sp>
        <p:nvSpPr>
          <p:cNvPr id="4" name="Google Shape;182;p22">
            <a:extLst>
              <a:ext uri="{FF2B5EF4-FFF2-40B4-BE49-F238E27FC236}">
                <a16:creationId xmlns:a16="http://schemas.microsoft.com/office/drawing/2014/main" id="{B789C3A1-CAD7-B946-5D2B-C594DACCC2EE}"/>
              </a:ext>
            </a:extLst>
          </p:cNvPr>
          <p:cNvSpPr txBox="1">
            <a:spLocks/>
          </p:cNvSpPr>
          <p:nvPr/>
        </p:nvSpPr>
        <p:spPr>
          <a:xfrm>
            <a:off x="245291" y="142998"/>
            <a:ext cx="8520600"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3000"/>
              <a:buFont typeface="Roboto"/>
              <a:buNone/>
              <a:defRPr sz="3000">
                <a:solidFill>
                  <a:schemeClr val="dk1"/>
                </a:solidFill>
                <a:latin typeface="Roboto"/>
                <a:ea typeface="Roboto"/>
                <a:cs typeface="Roboto"/>
                <a:sym typeface="Roboto"/>
              </a:defRPr>
            </a:lvl1pPr>
            <a:lvl2pPr>
              <a:buClr>
                <a:schemeClr val="dk1"/>
              </a:buClr>
              <a:buSzPts val="3000"/>
              <a:buFont typeface="Roboto"/>
              <a:buNone/>
              <a:defRPr sz="3000">
                <a:solidFill>
                  <a:schemeClr val="dk1"/>
                </a:solidFill>
                <a:latin typeface="Roboto"/>
                <a:ea typeface="Roboto"/>
                <a:cs typeface="Roboto"/>
                <a:sym typeface="Roboto"/>
              </a:defRPr>
            </a:lvl2pPr>
            <a:lvl3pPr>
              <a:buClr>
                <a:schemeClr val="dk1"/>
              </a:buClr>
              <a:buSzPts val="3000"/>
              <a:buFont typeface="Roboto"/>
              <a:buNone/>
              <a:defRPr sz="3000">
                <a:solidFill>
                  <a:schemeClr val="dk1"/>
                </a:solidFill>
                <a:latin typeface="Roboto"/>
                <a:ea typeface="Roboto"/>
                <a:cs typeface="Roboto"/>
                <a:sym typeface="Roboto"/>
              </a:defRPr>
            </a:lvl3pPr>
            <a:lvl4pPr>
              <a:buClr>
                <a:schemeClr val="dk1"/>
              </a:buClr>
              <a:buSzPts val="3000"/>
              <a:buFont typeface="Roboto"/>
              <a:buNone/>
              <a:defRPr sz="3000">
                <a:solidFill>
                  <a:schemeClr val="dk1"/>
                </a:solidFill>
                <a:latin typeface="Roboto"/>
                <a:ea typeface="Roboto"/>
                <a:cs typeface="Roboto"/>
                <a:sym typeface="Roboto"/>
              </a:defRPr>
            </a:lvl4pPr>
            <a:lvl5pPr>
              <a:buClr>
                <a:schemeClr val="dk1"/>
              </a:buClr>
              <a:buSzPts val="3000"/>
              <a:buFont typeface="Roboto"/>
              <a:buNone/>
              <a:defRPr sz="3000">
                <a:solidFill>
                  <a:schemeClr val="dk1"/>
                </a:solidFill>
                <a:latin typeface="Roboto"/>
                <a:ea typeface="Roboto"/>
                <a:cs typeface="Roboto"/>
                <a:sym typeface="Roboto"/>
              </a:defRPr>
            </a:lvl5pPr>
            <a:lvl6pPr>
              <a:buClr>
                <a:schemeClr val="dk1"/>
              </a:buClr>
              <a:buSzPts val="3000"/>
              <a:buFont typeface="Roboto"/>
              <a:buNone/>
              <a:defRPr sz="3000">
                <a:solidFill>
                  <a:schemeClr val="dk1"/>
                </a:solidFill>
                <a:latin typeface="Roboto"/>
                <a:ea typeface="Roboto"/>
                <a:cs typeface="Roboto"/>
                <a:sym typeface="Roboto"/>
              </a:defRPr>
            </a:lvl6pPr>
            <a:lvl7pPr>
              <a:buClr>
                <a:schemeClr val="dk1"/>
              </a:buClr>
              <a:buSzPts val="3000"/>
              <a:buFont typeface="Roboto"/>
              <a:buNone/>
              <a:defRPr sz="3000">
                <a:solidFill>
                  <a:schemeClr val="dk1"/>
                </a:solidFill>
                <a:latin typeface="Roboto"/>
                <a:ea typeface="Roboto"/>
                <a:cs typeface="Roboto"/>
                <a:sym typeface="Roboto"/>
              </a:defRPr>
            </a:lvl7pPr>
            <a:lvl8pPr>
              <a:buClr>
                <a:schemeClr val="dk1"/>
              </a:buClr>
              <a:buSzPts val="3000"/>
              <a:buFont typeface="Roboto"/>
              <a:buNone/>
              <a:defRPr sz="3000">
                <a:solidFill>
                  <a:schemeClr val="dk1"/>
                </a:solidFill>
                <a:latin typeface="Roboto"/>
                <a:ea typeface="Roboto"/>
                <a:cs typeface="Roboto"/>
                <a:sym typeface="Roboto"/>
              </a:defRPr>
            </a:lvl8pPr>
            <a:lvl9pPr>
              <a:buClr>
                <a:schemeClr val="dk1"/>
              </a:buClr>
              <a:buSzPts val="3000"/>
              <a:buFont typeface="Roboto"/>
              <a:buNone/>
              <a:defRPr sz="3000">
                <a:solidFill>
                  <a:schemeClr val="dk1"/>
                </a:solidFill>
                <a:latin typeface="Roboto"/>
                <a:ea typeface="Roboto"/>
                <a:cs typeface="Roboto"/>
                <a:sym typeface="Roboto"/>
              </a:defRPr>
            </a:lvl9pPr>
          </a:lstStyle>
          <a:p>
            <a:r>
              <a:rPr lang="en-US" dirty="0"/>
              <a:t>Stages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311700" y="404892"/>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Column Selection</a:t>
            </a:r>
            <a:endParaRPr dirty="0"/>
          </a:p>
        </p:txBody>
      </p:sp>
      <p:sp>
        <p:nvSpPr>
          <p:cNvPr id="183" name="Google Shape;183;p22"/>
          <p:cNvSpPr txBox="1">
            <a:spLocks noGrp="1"/>
          </p:cNvSpPr>
          <p:nvPr>
            <p:ph type="body" idx="1"/>
          </p:nvPr>
        </p:nvSpPr>
        <p:spPr>
          <a:xfrm>
            <a:off x="485385" y="1137929"/>
            <a:ext cx="3340792" cy="16001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u="sng" dirty="0"/>
              <a:t>Customer Demographics</a:t>
            </a:r>
            <a:endParaRPr sz="1200" b="1" u="sng" dirty="0"/>
          </a:p>
          <a:p>
            <a:pPr marL="457200" lvl="0" indent="-304800" algn="l" rtl="0">
              <a:spcBef>
                <a:spcPts val="1600"/>
              </a:spcBef>
              <a:spcAft>
                <a:spcPts val="0"/>
              </a:spcAft>
              <a:buSzPts val="1200"/>
              <a:buChar char="●"/>
            </a:pPr>
            <a:r>
              <a:rPr lang="en" sz="1200" dirty="0"/>
              <a:t>Annual Income (annual_inc) </a:t>
            </a:r>
            <a:endParaRPr sz="1200" dirty="0"/>
          </a:p>
          <a:p>
            <a:pPr marL="457200" lvl="0" indent="-304800" algn="l" rtl="0">
              <a:spcBef>
                <a:spcPts val="0"/>
              </a:spcBef>
              <a:spcAft>
                <a:spcPts val="0"/>
              </a:spcAft>
              <a:buSzPts val="1200"/>
              <a:buChar char="●"/>
            </a:pPr>
            <a:r>
              <a:rPr lang="en" sz="1200" dirty="0"/>
              <a:t>Home Ownership </a:t>
            </a:r>
            <a:r>
              <a:rPr lang="en-US" sz="1200" dirty="0"/>
              <a:t>(</a:t>
            </a:r>
            <a:r>
              <a:rPr lang="en-US" sz="1200" dirty="0" err="1"/>
              <a:t>home_ownership</a:t>
            </a:r>
            <a:r>
              <a:rPr lang="en-US" sz="1200" dirty="0"/>
              <a:t>)</a:t>
            </a:r>
          </a:p>
          <a:p>
            <a:pPr marL="457200" lvl="0" indent="-304800" algn="l" rtl="0">
              <a:spcBef>
                <a:spcPts val="0"/>
              </a:spcBef>
              <a:spcAft>
                <a:spcPts val="0"/>
              </a:spcAft>
              <a:buSzPts val="1200"/>
              <a:buChar char="●"/>
            </a:pPr>
            <a:r>
              <a:rPr lang="en-US" sz="1200" dirty="0"/>
              <a:t>Employment Length (</a:t>
            </a:r>
            <a:r>
              <a:rPr lang="en-US" sz="1200" dirty="0" err="1"/>
              <a:t>emp_length</a:t>
            </a:r>
            <a:r>
              <a:rPr lang="en-US" sz="1200" dirty="0"/>
              <a:t>)</a:t>
            </a:r>
          </a:p>
          <a:p>
            <a:pPr marL="457200" lvl="0" indent="-304800" algn="l" rtl="0">
              <a:spcBef>
                <a:spcPts val="0"/>
              </a:spcBef>
              <a:spcAft>
                <a:spcPts val="0"/>
              </a:spcAft>
              <a:buSzPts val="1200"/>
              <a:buChar char="●"/>
            </a:pPr>
            <a:r>
              <a:rPr lang="en-US" sz="1200" dirty="0"/>
              <a:t>Debt to Income (</a:t>
            </a:r>
            <a:r>
              <a:rPr lang="en-US" sz="1200" dirty="0" err="1"/>
              <a:t>dti</a:t>
            </a:r>
            <a:r>
              <a:rPr lang="en-US" sz="1200" dirty="0"/>
              <a:t>)</a:t>
            </a:r>
          </a:p>
          <a:p>
            <a:pPr marL="457200" lvl="0" indent="-304800" algn="l" rtl="0">
              <a:spcBef>
                <a:spcPts val="0"/>
              </a:spcBef>
              <a:spcAft>
                <a:spcPts val="0"/>
              </a:spcAft>
              <a:buSzPts val="1200"/>
              <a:buChar char="●"/>
            </a:pPr>
            <a:r>
              <a:rPr lang="en" sz="1200" dirty="0"/>
              <a:t>State</a:t>
            </a:r>
            <a:r>
              <a:rPr lang="en-US" sz="1200" dirty="0"/>
              <a:t> (</a:t>
            </a:r>
            <a:r>
              <a:rPr lang="en-US" sz="1200" dirty="0" err="1"/>
              <a:t>addr_state</a:t>
            </a:r>
            <a:r>
              <a:rPr lang="en-US" sz="1200" dirty="0"/>
              <a:t>)</a:t>
            </a:r>
          </a:p>
          <a:p>
            <a:pPr marL="0" lvl="0" indent="0" algn="l" rtl="0">
              <a:spcBef>
                <a:spcPts val="1600"/>
              </a:spcBef>
              <a:spcAft>
                <a:spcPts val="1600"/>
              </a:spcAft>
              <a:buNone/>
            </a:pPr>
            <a:endParaRPr lang="en-US" sz="1200" dirty="0"/>
          </a:p>
        </p:txBody>
      </p:sp>
      <p:sp>
        <p:nvSpPr>
          <p:cNvPr id="2" name="Google Shape;189;p23">
            <a:extLst>
              <a:ext uri="{FF2B5EF4-FFF2-40B4-BE49-F238E27FC236}">
                <a16:creationId xmlns:a16="http://schemas.microsoft.com/office/drawing/2014/main" id="{FD1E320C-DCE2-B67F-E62A-8BB6984C700C}"/>
              </a:ext>
            </a:extLst>
          </p:cNvPr>
          <p:cNvSpPr txBox="1">
            <a:spLocks/>
          </p:cNvSpPr>
          <p:nvPr/>
        </p:nvSpPr>
        <p:spPr>
          <a:xfrm>
            <a:off x="4929586" y="1137928"/>
            <a:ext cx="3902713" cy="2575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buFont typeface="Roboto"/>
              <a:buNone/>
            </a:pPr>
            <a:r>
              <a:rPr lang="en-US" sz="1100" b="1" u="sng" dirty="0"/>
              <a:t>Loan Attributes</a:t>
            </a:r>
          </a:p>
          <a:p>
            <a:pPr indent="-298450">
              <a:spcBef>
                <a:spcPts val="1600"/>
              </a:spcBef>
              <a:buSzPts val="1100"/>
            </a:pPr>
            <a:r>
              <a:rPr lang="en-US" sz="1100" dirty="0"/>
              <a:t>Loan Amount (</a:t>
            </a:r>
            <a:r>
              <a:rPr lang="en-US" sz="1100" dirty="0" err="1"/>
              <a:t>loan_amt</a:t>
            </a:r>
            <a:r>
              <a:rPr lang="en-US" sz="1100" dirty="0"/>
              <a:t>)</a:t>
            </a:r>
          </a:p>
          <a:p>
            <a:pPr indent="-298450">
              <a:buSzPts val="1100"/>
            </a:pPr>
            <a:r>
              <a:rPr lang="en-US" sz="1100" dirty="0"/>
              <a:t>Grade (grade)</a:t>
            </a:r>
          </a:p>
          <a:p>
            <a:pPr indent="-298450">
              <a:buSzPts val="1100"/>
            </a:pPr>
            <a:r>
              <a:rPr lang="en-US" sz="1100" dirty="0"/>
              <a:t>Term (term)</a:t>
            </a:r>
          </a:p>
          <a:p>
            <a:pPr indent="-298450">
              <a:buSzPts val="1100"/>
            </a:pPr>
            <a:r>
              <a:rPr lang="en-US" sz="1100" dirty="0"/>
              <a:t>Loan Date (</a:t>
            </a:r>
            <a:r>
              <a:rPr lang="en-US" sz="1100" dirty="0" err="1"/>
              <a:t>issue_date</a:t>
            </a:r>
            <a:r>
              <a:rPr lang="en-US" sz="1100" dirty="0"/>
              <a:t>) </a:t>
            </a:r>
          </a:p>
          <a:p>
            <a:pPr indent="-298450">
              <a:buSzPts val="1100"/>
            </a:pPr>
            <a:r>
              <a:rPr lang="en-US" sz="1100" dirty="0"/>
              <a:t>Purpose of Loan (purpose)</a:t>
            </a:r>
          </a:p>
          <a:p>
            <a:pPr indent="-298450">
              <a:buSzPts val="1100"/>
            </a:pPr>
            <a:r>
              <a:rPr lang="en-US" sz="1100" dirty="0"/>
              <a:t>Verification Status (</a:t>
            </a:r>
            <a:r>
              <a:rPr lang="en-US" sz="1100" dirty="0" err="1"/>
              <a:t>verification_status</a:t>
            </a:r>
            <a:r>
              <a:rPr lang="en-US" sz="1100" dirty="0"/>
              <a:t>)</a:t>
            </a:r>
          </a:p>
          <a:p>
            <a:pPr indent="-298450">
              <a:buSzPts val="1100"/>
            </a:pPr>
            <a:r>
              <a:rPr lang="en-US" sz="1100" dirty="0"/>
              <a:t>Interest Rate (</a:t>
            </a:r>
            <a:r>
              <a:rPr lang="en-US" sz="1100" dirty="0" err="1"/>
              <a:t>int_rate</a:t>
            </a:r>
            <a:r>
              <a:rPr lang="en-US" sz="1100" dirty="0"/>
              <a:t>)</a:t>
            </a:r>
          </a:p>
          <a:p>
            <a:pPr indent="-298450">
              <a:buSzPts val="1100"/>
            </a:pPr>
            <a:r>
              <a:rPr lang="en-US" sz="1100" dirty="0"/>
              <a:t>Installment (installment)</a:t>
            </a:r>
          </a:p>
          <a:p>
            <a:pPr indent="-298450">
              <a:buSzPts val="1100"/>
            </a:pPr>
            <a:r>
              <a:rPr lang="en-US" sz="1100" dirty="0"/>
              <a:t>Public Records (</a:t>
            </a:r>
            <a:r>
              <a:rPr lang="en-US" sz="1100" dirty="0" err="1"/>
              <a:t>public_rec</a:t>
            </a:r>
            <a:r>
              <a:rPr lang="en-US" sz="1100" dirty="0"/>
              <a:t>)</a:t>
            </a:r>
          </a:p>
          <a:p>
            <a:pPr indent="-298450">
              <a:buSzPts val="1100"/>
            </a:pPr>
            <a:r>
              <a:rPr lang="en-US" sz="1100" dirty="0"/>
              <a:t>Public Records Bankruptcy (</a:t>
            </a:r>
            <a:r>
              <a:rPr lang="en-US" sz="1100" dirty="0" err="1"/>
              <a:t>public_rec_bankruptcy</a:t>
            </a:r>
            <a:r>
              <a:rPr lang="en-US" sz="1100" dirty="0"/>
              <a:t>)</a:t>
            </a:r>
          </a:p>
        </p:txBody>
      </p:sp>
      <p:sp>
        <p:nvSpPr>
          <p:cNvPr id="3" name="TextBox 2">
            <a:extLst>
              <a:ext uri="{FF2B5EF4-FFF2-40B4-BE49-F238E27FC236}">
                <a16:creationId xmlns:a16="http://schemas.microsoft.com/office/drawing/2014/main" id="{EEEC8899-BE14-7497-8226-7E585B1348A1}"/>
              </a:ext>
            </a:extLst>
          </p:cNvPr>
          <p:cNvSpPr txBox="1"/>
          <p:nvPr/>
        </p:nvSpPr>
        <p:spPr>
          <a:xfrm>
            <a:off x="378020" y="4653734"/>
            <a:ext cx="5686172" cy="246221"/>
          </a:xfrm>
          <a:prstGeom prst="rect">
            <a:avLst/>
          </a:prstGeom>
          <a:noFill/>
        </p:spPr>
        <p:txBody>
          <a:bodyPr wrap="none" rtlCol="0">
            <a:spAutoFit/>
          </a:bodyPr>
          <a:lstStyle/>
          <a:p>
            <a:r>
              <a:rPr lang="en-US" sz="1000" dirty="0"/>
              <a:t>- Selected above column based on the market research indicating their influences on loan default.</a:t>
            </a:r>
          </a:p>
        </p:txBody>
      </p:sp>
      <p:sp>
        <p:nvSpPr>
          <p:cNvPr id="4" name="Google Shape;183;p22">
            <a:extLst>
              <a:ext uri="{FF2B5EF4-FFF2-40B4-BE49-F238E27FC236}">
                <a16:creationId xmlns:a16="http://schemas.microsoft.com/office/drawing/2014/main" id="{03B745E4-E66F-6EE8-34D3-D74C4F69598D}"/>
              </a:ext>
            </a:extLst>
          </p:cNvPr>
          <p:cNvSpPr txBox="1">
            <a:spLocks/>
          </p:cNvSpPr>
          <p:nvPr/>
        </p:nvSpPr>
        <p:spPr>
          <a:xfrm>
            <a:off x="485385" y="2796926"/>
            <a:ext cx="3340792" cy="1312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buFont typeface="Roboto"/>
              <a:buNone/>
            </a:pPr>
            <a:r>
              <a:rPr lang="en-US" sz="1200" b="1" u="sng" dirty="0"/>
              <a:t>Derived Attributes</a:t>
            </a:r>
          </a:p>
          <a:p>
            <a:pPr marL="457200" lvl="0" indent="-304800" algn="l" rtl="0">
              <a:spcBef>
                <a:spcPts val="1600"/>
              </a:spcBef>
              <a:spcAft>
                <a:spcPts val="0"/>
              </a:spcAft>
              <a:buSzPts val="1200"/>
              <a:buChar char="●"/>
            </a:pPr>
            <a:r>
              <a:rPr lang="en-US" sz="1200" dirty="0"/>
              <a:t>Range bins for selected continuous data types </a:t>
            </a:r>
          </a:p>
          <a:p>
            <a:pPr marL="457200" lvl="0" indent="-304800" algn="l" rtl="0">
              <a:spcBef>
                <a:spcPts val="0"/>
              </a:spcBef>
              <a:spcAft>
                <a:spcPts val="0"/>
              </a:spcAft>
              <a:buSzPts val="1200"/>
              <a:buChar char="●"/>
            </a:pPr>
            <a:r>
              <a:rPr lang="en-US" sz="1200" dirty="0"/>
              <a:t>Year and Month columns for selected date types.</a:t>
            </a:r>
            <a:endParaRPr lang="en-US" sz="1200" b="1"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311700" y="404892"/>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Exclusion Made</a:t>
            </a:r>
            <a:endParaRPr dirty="0"/>
          </a:p>
        </p:txBody>
      </p:sp>
      <p:sp>
        <p:nvSpPr>
          <p:cNvPr id="183" name="Google Shape;183;p22"/>
          <p:cNvSpPr txBox="1">
            <a:spLocks noGrp="1"/>
          </p:cNvSpPr>
          <p:nvPr>
            <p:ph type="body" idx="1"/>
          </p:nvPr>
        </p:nvSpPr>
        <p:spPr>
          <a:xfrm>
            <a:off x="485385" y="1137928"/>
            <a:ext cx="3340792" cy="24328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u="sng" dirty="0"/>
              <a:t>Columns</a:t>
            </a:r>
            <a:endParaRPr sz="1200" b="1" u="sng" dirty="0"/>
          </a:p>
          <a:p>
            <a:pPr marL="457200" lvl="0" indent="-304800" algn="l" rtl="0">
              <a:spcBef>
                <a:spcPts val="0"/>
              </a:spcBef>
              <a:spcAft>
                <a:spcPts val="0"/>
              </a:spcAft>
              <a:buSzPts val="1200"/>
              <a:buChar char="●"/>
            </a:pPr>
            <a:r>
              <a:rPr lang="en-US" sz="1200" dirty="0"/>
              <a:t>Columns containing NA values only</a:t>
            </a:r>
          </a:p>
          <a:p>
            <a:pPr marL="457200" lvl="0" indent="-304800" algn="l" rtl="0">
              <a:spcBef>
                <a:spcPts val="0"/>
              </a:spcBef>
              <a:spcAft>
                <a:spcPts val="0"/>
              </a:spcAft>
              <a:buSzPts val="1200"/>
              <a:buChar char="●"/>
            </a:pPr>
            <a:r>
              <a:rPr lang="en-US" sz="1200" dirty="0"/>
              <a:t>Columns containing single unique value</a:t>
            </a:r>
          </a:p>
          <a:p>
            <a:pPr marL="457200" lvl="0" indent="-298450" algn="l" rtl="0">
              <a:spcBef>
                <a:spcPts val="0"/>
              </a:spcBef>
              <a:spcAft>
                <a:spcPts val="0"/>
              </a:spcAft>
              <a:buSzPts val="1100"/>
              <a:buChar char="●"/>
            </a:pPr>
            <a:r>
              <a:rPr lang="en-US" sz="1200" dirty="0"/>
              <a:t>Non business columns like ids, title, desc, </a:t>
            </a:r>
            <a:r>
              <a:rPr lang="en-US" sz="1200" dirty="0" err="1"/>
              <a:t>url</a:t>
            </a:r>
            <a:endParaRPr lang="en-US" sz="1200" dirty="0"/>
          </a:p>
          <a:p>
            <a:pPr marL="457200" lvl="0" indent="-304800" algn="l" rtl="0">
              <a:spcBef>
                <a:spcPts val="0"/>
              </a:spcBef>
              <a:spcAft>
                <a:spcPts val="0"/>
              </a:spcAft>
              <a:buSzPts val="1200"/>
              <a:buChar char="●"/>
            </a:pPr>
            <a:endParaRPr lang="en-US" sz="1200" dirty="0"/>
          </a:p>
          <a:p>
            <a:pPr marL="0" lvl="0" indent="0" algn="l" rtl="0">
              <a:spcBef>
                <a:spcPts val="1600"/>
              </a:spcBef>
              <a:spcAft>
                <a:spcPts val="1600"/>
              </a:spcAft>
              <a:buNone/>
            </a:pPr>
            <a:endParaRPr lang="en-US" sz="1200" dirty="0"/>
          </a:p>
        </p:txBody>
      </p:sp>
      <p:sp>
        <p:nvSpPr>
          <p:cNvPr id="2" name="Google Shape;189;p23">
            <a:extLst>
              <a:ext uri="{FF2B5EF4-FFF2-40B4-BE49-F238E27FC236}">
                <a16:creationId xmlns:a16="http://schemas.microsoft.com/office/drawing/2014/main" id="{FD1E320C-DCE2-B67F-E62A-8BB6984C700C}"/>
              </a:ext>
            </a:extLst>
          </p:cNvPr>
          <p:cNvSpPr txBox="1">
            <a:spLocks/>
          </p:cNvSpPr>
          <p:nvPr/>
        </p:nvSpPr>
        <p:spPr>
          <a:xfrm>
            <a:off x="4929586" y="1137928"/>
            <a:ext cx="3902713" cy="1263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buFont typeface="Roboto"/>
              <a:buNone/>
            </a:pPr>
            <a:r>
              <a:rPr lang="en-US" sz="1100" b="1" u="sng" dirty="0"/>
              <a:t>Rows</a:t>
            </a:r>
          </a:p>
          <a:p>
            <a:pPr indent="-298450">
              <a:buSzPts val="1100"/>
            </a:pPr>
            <a:r>
              <a:rPr lang="en" sz="1100" dirty="0"/>
              <a:t>“Current” loan_status</a:t>
            </a:r>
          </a:p>
          <a:p>
            <a:pPr indent="-298450">
              <a:buSzPts val="1100"/>
            </a:pPr>
            <a:r>
              <a:rPr lang="en" sz="1100" dirty="0"/>
              <a:t>Rows for low caridnality dimensions</a:t>
            </a:r>
          </a:p>
          <a:p>
            <a:pPr indent="-298450">
              <a:buSzPts val="1100"/>
            </a:pPr>
            <a:r>
              <a:rPr lang="en" sz="1100" dirty="0"/>
              <a:t>Rows corresponding to outliers for various continous attributes.</a:t>
            </a:r>
            <a:endParaRPr lang="en-US" sz="1100" dirty="0"/>
          </a:p>
        </p:txBody>
      </p:sp>
    </p:spTree>
    <p:extLst>
      <p:ext uri="{BB962C8B-B14F-4D97-AF65-F5344CB8AC3E}">
        <p14:creationId xmlns:p14="http://schemas.microsoft.com/office/powerpoint/2010/main" val="1078538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311700" y="404892"/>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Selection of Analysis Type</a:t>
            </a:r>
            <a:endParaRPr dirty="0"/>
          </a:p>
        </p:txBody>
      </p:sp>
      <p:sp>
        <p:nvSpPr>
          <p:cNvPr id="183" name="Google Shape;183;p22"/>
          <p:cNvSpPr txBox="1">
            <a:spLocks noGrp="1"/>
          </p:cNvSpPr>
          <p:nvPr>
            <p:ph type="body" idx="1"/>
          </p:nvPr>
        </p:nvSpPr>
        <p:spPr>
          <a:xfrm>
            <a:off x="485385" y="1137929"/>
            <a:ext cx="6063558" cy="1687006"/>
          </a:xfrm>
          <a:prstGeom prst="rect">
            <a:avLst/>
          </a:prstGeom>
        </p:spPr>
        <p:txBody>
          <a:bodyPr spcFirstLastPara="1" wrap="square" lIns="91425" tIns="91425" rIns="91425" bIns="91425" anchor="t" anchorCtr="0">
            <a:noAutofit/>
          </a:bodyPr>
          <a:lstStyle/>
          <a:p>
            <a:pPr indent="-171450"/>
            <a:r>
              <a:rPr lang="en-US" sz="1200" dirty="0"/>
              <a:t>Frequency bar plot for categorial data</a:t>
            </a:r>
          </a:p>
          <a:p>
            <a:pPr indent="-171450"/>
            <a:r>
              <a:rPr lang="en-US" sz="1200" dirty="0"/>
              <a:t>Summary analysis of continuous data</a:t>
            </a:r>
          </a:p>
          <a:p>
            <a:pPr indent="-171450"/>
            <a:r>
              <a:rPr lang="en-US" sz="1200" dirty="0"/>
              <a:t>Scatter Plot between two continuous data type</a:t>
            </a:r>
          </a:p>
          <a:p>
            <a:pPr indent="-171450"/>
            <a:r>
              <a:rPr lang="en-US" sz="1200" dirty="0"/>
              <a:t>Bar Plot for analysis for a categorial data segmented by </a:t>
            </a:r>
            <a:r>
              <a:rPr lang="en-US" sz="1200" dirty="0" err="1"/>
              <a:t>loan_status</a:t>
            </a:r>
            <a:endParaRPr lang="en-US" sz="1200" dirty="0"/>
          </a:p>
          <a:p>
            <a:pPr indent="-171450"/>
            <a:r>
              <a:rPr lang="en-US" sz="1200" dirty="0"/>
              <a:t>Bar Plot for Bivariate Analysis between categorial data</a:t>
            </a:r>
          </a:p>
          <a:p>
            <a:pPr indent="-171450"/>
            <a:r>
              <a:rPr lang="en-US" sz="1200" dirty="0"/>
              <a:t>Box Plot for bivariate or segmented univariate with continuous data</a:t>
            </a:r>
          </a:p>
          <a:p>
            <a:pPr indent="-171450"/>
            <a:r>
              <a:rPr lang="en-US" sz="1200" dirty="0"/>
              <a:t>Heatmap for multivariate analysis</a:t>
            </a:r>
          </a:p>
          <a:p>
            <a:pPr indent="-171450"/>
            <a:endParaRPr lang="en-US" sz="1200" dirty="0"/>
          </a:p>
          <a:p>
            <a:pPr marL="171450" indent="-171450">
              <a:spcBef>
                <a:spcPts val="1600"/>
              </a:spcBef>
              <a:spcAft>
                <a:spcPts val="1600"/>
              </a:spcAft>
            </a:pPr>
            <a:endParaRPr lang="en-US" sz="1200" dirty="0"/>
          </a:p>
        </p:txBody>
      </p:sp>
    </p:spTree>
    <p:extLst>
      <p:ext uri="{BB962C8B-B14F-4D97-AF65-F5344CB8AC3E}">
        <p14:creationId xmlns:p14="http://schemas.microsoft.com/office/powerpoint/2010/main" val="3394439887"/>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122</TotalTime>
  <Words>914</Words>
  <Application>Microsoft Office PowerPoint</Application>
  <PresentationFormat>On-screen Show (16:9)</PresentationFormat>
  <Paragraphs>127</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Roboto</vt:lpstr>
      <vt:lpstr>Arial</vt:lpstr>
      <vt:lpstr>Geometric</vt:lpstr>
      <vt:lpstr>Lending Club Case Study</vt:lpstr>
      <vt:lpstr>Table of Contents</vt:lpstr>
      <vt:lpstr>The problem</vt:lpstr>
      <vt:lpstr>Assumptions</vt:lpstr>
      <vt:lpstr>Approach</vt:lpstr>
      <vt:lpstr>PowerPoint Presentation</vt:lpstr>
      <vt:lpstr>Key Column Selection</vt:lpstr>
      <vt:lpstr>Exclusion Made</vt:lpstr>
      <vt:lpstr>Selection of Analysis Type</vt:lpstr>
      <vt:lpstr>Univariate Analysis</vt:lpstr>
      <vt:lpstr>Bivariate Analysis</vt:lpstr>
      <vt:lpstr>Multivariate Analysis</vt:lpstr>
      <vt:lpstr>Inferences</vt:lpstr>
      <vt:lpstr>Result</vt:lpstr>
      <vt:lpstr>Recommendations</vt:lpstr>
      <vt:lpstr>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Rajeev Ranjan</cp:lastModifiedBy>
  <cp:revision>15</cp:revision>
  <dcterms:modified xsi:type="dcterms:W3CDTF">2024-05-22T15:54:35Z</dcterms:modified>
</cp:coreProperties>
</file>