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77" r:id="rId5"/>
    <p:sldId id="259" r:id="rId6"/>
    <p:sldId id="260" r:id="rId7"/>
    <p:sldId id="261" r:id="rId8"/>
    <p:sldId id="262" r:id="rId9"/>
    <p:sldId id="263" r:id="rId10"/>
    <p:sldId id="264" r:id="rId11"/>
    <p:sldId id="265" r:id="rId12"/>
    <p:sldId id="278" r:id="rId13"/>
    <p:sldId id="279" r:id="rId14"/>
    <p:sldId id="266" r:id="rId15"/>
    <p:sldId id="267" r:id="rId16"/>
    <p:sldId id="268" r:id="rId17"/>
    <p:sldId id="269" r:id="rId18"/>
    <p:sldId id="270" r:id="rId19"/>
    <p:sldId id="271" r:id="rId20"/>
    <p:sldId id="272" r:id="rId21"/>
    <p:sldId id="273" r:id="rId22"/>
    <p:sldId id="274" r:id="rId23"/>
    <p:sldId id="275" r:id="rId24"/>
  </p:sldIdLst>
  <p:sldSz cx="9144000" cy="5143500" type="screen16x9"/>
  <p:notesSz cx="6858000" cy="9144000"/>
  <p:embeddedFontLs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87" d="100"/>
          <a:sy n="187" d="100"/>
        </p:scale>
        <p:origin x="162" y="3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c6f9e470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71ca86797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71ca86797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71ca86797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71ca86797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6783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71ca86797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71ca86797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0598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71ca867970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71ca867970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71ca86797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71ca86797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dea19add3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dea19add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71ca867970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71ca867970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71ca867970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71ca867970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71ca867970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71ca867970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71ca8679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71ca8679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71da4148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71da4148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71ca86797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71ca86797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71ca86797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71ca86797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2428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71ca86797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71ca86797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71ca867970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71ca86797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71da4148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71da4148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c6f9e47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Lending Club Case Study</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Upgrad lending club case study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descr="Background pointer shape in timeline graphic"/>
          <p:cNvSpPr/>
          <p:nvPr/>
        </p:nvSpPr>
        <p:spPr>
          <a:xfrm>
            <a:off x="745793" y="2529661"/>
            <a:ext cx="2097996" cy="581851"/>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55" name="Google Shape;155;p21"/>
          <p:cNvSpPr txBox="1">
            <a:spLocks noGrp="1"/>
          </p:cNvSpPr>
          <p:nvPr>
            <p:ph type="body" idx="4294967295"/>
          </p:nvPr>
        </p:nvSpPr>
        <p:spPr>
          <a:xfrm>
            <a:off x="643656" y="2637016"/>
            <a:ext cx="1841837" cy="36714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chemeClr val="lt1"/>
                </a:solidFill>
              </a:rPr>
              <a:t>Data Cleaning</a:t>
            </a:r>
            <a:endParaRPr sz="1600" dirty="0">
              <a:solidFill>
                <a:schemeClr val="lt1"/>
              </a:solidFill>
            </a:endParaRPr>
          </a:p>
        </p:txBody>
      </p:sp>
      <p:grpSp>
        <p:nvGrpSpPr>
          <p:cNvPr id="156" name="Google Shape;156;p21"/>
          <p:cNvGrpSpPr/>
          <p:nvPr/>
        </p:nvGrpSpPr>
        <p:grpSpPr>
          <a:xfrm>
            <a:off x="982361" y="1954444"/>
            <a:ext cx="165375" cy="463339"/>
            <a:chOff x="777447" y="1610215"/>
            <a:chExt cx="198900" cy="593656"/>
          </a:xfrm>
        </p:grpSpPr>
        <p:cxnSp>
          <p:nvCxnSpPr>
            <p:cNvPr id="157" name="Google Shape;157;p21"/>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58" name="Google Shape;158;p21"/>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21"/>
          <p:cNvSpPr txBox="1">
            <a:spLocks noGrp="1"/>
          </p:cNvSpPr>
          <p:nvPr>
            <p:ph type="body" idx="4294967295"/>
          </p:nvPr>
        </p:nvSpPr>
        <p:spPr>
          <a:xfrm>
            <a:off x="643656" y="862676"/>
            <a:ext cx="1705386" cy="935411"/>
          </a:xfrm>
          <a:prstGeom prst="rect">
            <a:avLst/>
          </a:prstGeom>
        </p:spPr>
        <p:txBody>
          <a:bodyPr spcFirstLastPara="1" wrap="square" lIns="91425" tIns="91425" rIns="91425" bIns="91425" anchor="t" anchorCtr="0">
            <a:noAutofit/>
          </a:bodyPr>
          <a:lstStyle/>
          <a:p>
            <a:pPr marL="171450" indent="-171450"/>
            <a:r>
              <a:rPr lang="en" sz="1100" dirty="0">
                <a:solidFill>
                  <a:srgbClr val="24292E"/>
                </a:solidFill>
                <a:highlight>
                  <a:srgbClr val="FFFFFF"/>
                </a:highlight>
                <a:latin typeface="Arial"/>
                <a:ea typeface="Arial"/>
                <a:cs typeface="Arial"/>
                <a:sym typeface="Arial"/>
              </a:rPr>
              <a:t>Drop Null Columns</a:t>
            </a:r>
          </a:p>
          <a:p>
            <a:pPr marL="171450" indent="-171450"/>
            <a:r>
              <a:rPr lang="en" sz="1100" dirty="0">
                <a:solidFill>
                  <a:srgbClr val="24292E"/>
                </a:solidFill>
                <a:highlight>
                  <a:srgbClr val="FFFFFF"/>
                </a:highlight>
                <a:latin typeface="Arial"/>
                <a:ea typeface="Arial"/>
                <a:cs typeface="Arial"/>
                <a:sym typeface="Arial"/>
              </a:rPr>
              <a:t>Drop Current loan_status</a:t>
            </a:r>
          </a:p>
          <a:p>
            <a:pPr marL="171450" indent="-171450"/>
            <a:r>
              <a:rPr lang="en" sz="1100" dirty="0">
                <a:solidFill>
                  <a:srgbClr val="24292E"/>
                </a:solidFill>
                <a:highlight>
                  <a:srgbClr val="FFFFFF"/>
                </a:highlight>
                <a:latin typeface="Arial"/>
                <a:ea typeface="Arial"/>
                <a:cs typeface="Arial"/>
                <a:sym typeface="Arial"/>
              </a:rPr>
              <a:t>Handle Missing</a:t>
            </a:r>
            <a:endParaRPr sz="1100" dirty="0">
              <a:solidFill>
                <a:srgbClr val="24292E"/>
              </a:solidFill>
              <a:highlight>
                <a:srgbClr val="FFFFFF"/>
              </a:highlight>
              <a:latin typeface="Arial"/>
              <a:ea typeface="Arial"/>
              <a:cs typeface="Arial"/>
              <a:sym typeface="Arial"/>
            </a:endParaRPr>
          </a:p>
        </p:txBody>
      </p:sp>
      <p:sp>
        <p:nvSpPr>
          <p:cNvPr id="160" name="Google Shape;160;p21" descr="Background pointer shape in timeline graphic"/>
          <p:cNvSpPr/>
          <p:nvPr/>
        </p:nvSpPr>
        <p:spPr>
          <a:xfrm>
            <a:off x="2864198" y="2529661"/>
            <a:ext cx="1966295" cy="581851"/>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61" name="Google Shape;161;p21"/>
          <p:cNvSpPr txBox="1">
            <a:spLocks noGrp="1"/>
          </p:cNvSpPr>
          <p:nvPr>
            <p:ph type="body" idx="4294967295"/>
          </p:nvPr>
        </p:nvSpPr>
        <p:spPr>
          <a:xfrm>
            <a:off x="3083010" y="2603091"/>
            <a:ext cx="1635014" cy="36714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chemeClr val="lt1"/>
                </a:solidFill>
              </a:rPr>
              <a:t>Standardization</a:t>
            </a:r>
            <a:endParaRPr sz="1600" dirty="0">
              <a:solidFill>
                <a:schemeClr val="lt1"/>
              </a:solidFill>
            </a:endParaRPr>
          </a:p>
        </p:txBody>
      </p:sp>
      <p:grpSp>
        <p:nvGrpSpPr>
          <p:cNvPr id="162" name="Google Shape;162;p21"/>
          <p:cNvGrpSpPr/>
          <p:nvPr/>
        </p:nvGrpSpPr>
        <p:grpSpPr>
          <a:xfrm>
            <a:off x="5347511" y="1954444"/>
            <a:ext cx="165375" cy="463339"/>
            <a:chOff x="3918084" y="1610215"/>
            <a:chExt cx="198900" cy="593656"/>
          </a:xfrm>
        </p:grpSpPr>
        <p:cxnSp>
          <p:nvCxnSpPr>
            <p:cNvPr id="163" name="Google Shape;163;p21"/>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64" name="Google Shape;164;p21"/>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21" descr="Background pointer shape in timeline graphic"/>
          <p:cNvSpPr/>
          <p:nvPr/>
        </p:nvSpPr>
        <p:spPr>
          <a:xfrm>
            <a:off x="4755865" y="2529661"/>
            <a:ext cx="1966295" cy="581851"/>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66" name="Google Shape;166;p21"/>
          <p:cNvSpPr txBox="1">
            <a:spLocks noGrp="1"/>
          </p:cNvSpPr>
          <p:nvPr>
            <p:ph type="body" idx="4294967295"/>
          </p:nvPr>
        </p:nvSpPr>
        <p:spPr>
          <a:xfrm>
            <a:off x="5143991" y="2626058"/>
            <a:ext cx="1093772" cy="36714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chemeClr val="lt1"/>
                </a:solidFill>
              </a:rPr>
              <a:t>Analysis</a:t>
            </a:r>
            <a:endParaRPr sz="1600" dirty="0">
              <a:solidFill>
                <a:schemeClr val="lt1"/>
              </a:solidFill>
            </a:endParaRPr>
          </a:p>
        </p:txBody>
      </p:sp>
      <p:grpSp>
        <p:nvGrpSpPr>
          <p:cNvPr id="167" name="Google Shape;167;p21"/>
          <p:cNvGrpSpPr/>
          <p:nvPr/>
        </p:nvGrpSpPr>
        <p:grpSpPr>
          <a:xfrm>
            <a:off x="7612236" y="3241837"/>
            <a:ext cx="165375" cy="463339"/>
            <a:chOff x="5958946" y="2938958"/>
            <a:chExt cx="198900" cy="593656"/>
          </a:xfrm>
        </p:grpSpPr>
        <p:cxnSp>
          <p:nvCxnSpPr>
            <p:cNvPr id="168" name="Google Shape;168;p21"/>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69" name="Google Shape;169;p21"/>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21"/>
          <p:cNvSpPr txBox="1">
            <a:spLocks noGrp="1"/>
          </p:cNvSpPr>
          <p:nvPr>
            <p:ph type="body" idx="4294967295"/>
          </p:nvPr>
        </p:nvSpPr>
        <p:spPr>
          <a:xfrm>
            <a:off x="4385955" y="682744"/>
            <a:ext cx="2279585" cy="707353"/>
          </a:xfrm>
          <a:prstGeom prst="rect">
            <a:avLst/>
          </a:prstGeom>
        </p:spPr>
        <p:txBody>
          <a:bodyPr spcFirstLastPara="1" wrap="square" lIns="91425" tIns="91425" rIns="91425" bIns="91425" anchor="t" anchorCtr="0">
            <a:noAutofit/>
          </a:bodyPr>
          <a:lstStyle/>
          <a:p>
            <a:pPr marL="0" indent="0">
              <a:spcAft>
                <a:spcPts val="1600"/>
              </a:spcAft>
              <a:buNone/>
            </a:pPr>
            <a:r>
              <a:rPr lang="en" sz="1200" dirty="0">
                <a:solidFill>
                  <a:srgbClr val="24292E"/>
                </a:solidFill>
                <a:highlight>
                  <a:srgbClr val="FFFFFF"/>
                </a:highlight>
                <a:latin typeface="Arial"/>
                <a:ea typeface="Arial"/>
                <a:cs typeface="Arial"/>
                <a:sym typeface="Arial"/>
              </a:rPr>
              <a:t>Analysis of the dataset</a:t>
            </a:r>
          </a:p>
          <a:p>
            <a:pPr marL="171450" indent="-171450"/>
            <a:r>
              <a:rPr lang="en" sz="1100" dirty="0">
                <a:solidFill>
                  <a:srgbClr val="24292E"/>
                </a:solidFill>
                <a:highlight>
                  <a:srgbClr val="FFFFFF"/>
                </a:highlight>
                <a:latin typeface="Arial"/>
                <a:cs typeface="Arial"/>
                <a:sym typeface="Arial"/>
              </a:rPr>
              <a:t>Univariate</a:t>
            </a:r>
          </a:p>
          <a:p>
            <a:pPr marL="171450" indent="-171450"/>
            <a:r>
              <a:rPr lang="en" sz="1100" dirty="0">
                <a:solidFill>
                  <a:srgbClr val="24292E"/>
                </a:solidFill>
                <a:highlight>
                  <a:srgbClr val="FFFFFF"/>
                </a:highlight>
                <a:latin typeface="Arial"/>
                <a:cs typeface="Arial"/>
                <a:sym typeface="Arial"/>
              </a:rPr>
              <a:t>Segmented Univariate</a:t>
            </a:r>
          </a:p>
          <a:p>
            <a:pPr marL="171450" indent="-171450"/>
            <a:r>
              <a:rPr lang="en" sz="1100" dirty="0">
                <a:solidFill>
                  <a:srgbClr val="24292E"/>
                </a:solidFill>
                <a:highlight>
                  <a:srgbClr val="FFFFFF"/>
                </a:highlight>
                <a:latin typeface="Arial"/>
                <a:cs typeface="Arial"/>
                <a:sym typeface="Arial"/>
              </a:rPr>
              <a:t>Bivariate</a:t>
            </a:r>
          </a:p>
          <a:p>
            <a:pPr marL="171450" indent="-171450"/>
            <a:r>
              <a:rPr lang="en" sz="1100" dirty="0">
                <a:solidFill>
                  <a:srgbClr val="24292E"/>
                </a:solidFill>
                <a:highlight>
                  <a:srgbClr val="FFFFFF"/>
                </a:highlight>
                <a:latin typeface="Arial"/>
                <a:cs typeface="Arial"/>
                <a:sym typeface="Arial"/>
              </a:rPr>
              <a:t>Multivariate analysis</a:t>
            </a:r>
            <a:endParaRPr sz="1100" dirty="0">
              <a:solidFill>
                <a:srgbClr val="24292E"/>
              </a:solidFill>
              <a:highlight>
                <a:srgbClr val="FFFFFF"/>
              </a:highlight>
              <a:latin typeface="Arial"/>
              <a:cs typeface="Arial"/>
            </a:endParaRPr>
          </a:p>
        </p:txBody>
      </p:sp>
      <p:sp>
        <p:nvSpPr>
          <p:cNvPr id="171" name="Google Shape;171;p21" descr="Background pointer shape in timeline graphic"/>
          <p:cNvSpPr/>
          <p:nvPr/>
        </p:nvSpPr>
        <p:spPr>
          <a:xfrm>
            <a:off x="6664007" y="2529661"/>
            <a:ext cx="1966295" cy="581851"/>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72" name="Google Shape;172;p21"/>
          <p:cNvSpPr txBox="1">
            <a:spLocks noGrp="1"/>
          </p:cNvSpPr>
          <p:nvPr>
            <p:ph type="body" idx="4294967295"/>
          </p:nvPr>
        </p:nvSpPr>
        <p:spPr>
          <a:xfrm>
            <a:off x="7129345" y="2626058"/>
            <a:ext cx="1093772" cy="36714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chemeClr val="lt1"/>
                </a:solidFill>
              </a:rPr>
              <a:t>Results</a:t>
            </a:r>
            <a:endParaRPr sz="1600" dirty="0">
              <a:solidFill>
                <a:schemeClr val="lt1"/>
              </a:solidFill>
            </a:endParaRPr>
          </a:p>
        </p:txBody>
      </p:sp>
      <p:sp>
        <p:nvSpPr>
          <p:cNvPr id="173" name="Google Shape;173;p21"/>
          <p:cNvSpPr txBox="1">
            <a:spLocks noGrp="1"/>
          </p:cNvSpPr>
          <p:nvPr>
            <p:ph type="body" idx="4294967295"/>
          </p:nvPr>
        </p:nvSpPr>
        <p:spPr>
          <a:xfrm>
            <a:off x="7005445" y="3994776"/>
            <a:ext cx="1864775" cy="70735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solidFill>
                  <a:srgbClr val="24292E"/>
                </a:solidFill>
                <a:highlight>
                  <a:srgbClr val="FFFFFF"/>
                </a:highlight>
                <a:latin typeface="Arial"/>
                <a:ea typeface="Arial"/>
                <a:cs typeface="Arial"/>
                <a:sym typeface="Arial"/>
              </a:rPr>
              <a:t>Conclusions,Inferences and Recommendations</a:t>
            </a:r>
            <a:endParaRPr sz="1600"/>
          </a:p>
        </p:txBody>
      </p:sp>
      <p:grpSp>
        <p:nvGrpSpPr>
          <p:cNvPr id="174" name="Google Shape;174;p21"/>
          <p:cNvGrpSpPr/>
          <p:nvPr/>
        </p:nvGrpSpPr>
        <p:grpSpPr>
          <a:xfrm>
            <a:off x="3395361" y="3283187"/>
            <a:ext cx="165375" cy="463339"/>
            <a:chOff x="5958946" y="2938958"/>
            <a:chExt cx="198900" cy="593656"/>
          </a:xfrm>
        </p:grpSpPr>
        <p:cxnSp>
          <p:nvCxnSpPr>
            <p:cNvPr id="175" name="Google Shape;175;p21"/>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76" name="Google Shape;176;p21"/>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21"/>
          <p:cNvSpPr txBox="1">
            <a:spLocks noGrp="1"/>
          </p:cNvSpPr>
          <p:nvPr>
            <p:ph type="body" idx="4294967295"/>
          </p:nvPr>
        </p:nvSpPr>
        <p:spPr>
          <a:xfrm>
            <a:off x="2422335" y="3824931"/>
            <a:ext cx="2276801" cy="131856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100" dirty="0"/>
              <a:t>Standarized Column values:</a:t>
            </a:r>
          </a:p>
          <a:p>
            <a:pPr marL="171450" indent="-171450"/>
            <a:r>
              <a:rPr lang="en-US" sz="1100" dirty="0"/>
              <a:t>P</a:t>
            </a:r>
            <a:r>
              <a:rPr lang="en" sz="1100" dirty="0">
                <a:solidFill>
                  <a:srgbClr val="24292E"/>
                </a:solidFill>
                <a:highlight>
                  <a:srgbClr val="FFFFFF"/>
                </a:highlight>
                <a:latin typeface="Arial"/>
                <a:cs typeface="Arial"/>
              </a:rPr>
              <a:t>ercentage</a:t>
            </a:r>
          </a:p>
          <a:p>
            <a:pPr marL="171450" indent="-171450"/>
            <a:r>
              <a:rPr lang="en" sz="1100" dirty="0">
                <a:solidFill>
                  <a:srgbClr val="24292E"/>
                </a:solidFill>
                <a:highlight>
                  <a:srgbClr val="FFFFFF"/>
                </a:highlight>
                <a:latin typeface="Arial"/>
                <a:cs typeface="Arial"/>
              </a:rPr>
              <a:t>Date</a:t>
            </a:r>
          </a:p>
          <a:p>
            <a:pPr marL="171450" indent="-171450"/>
            <a:r>
              <a:rPr lang="en" sz="1100" dirty="0">
                <a:solidFill>
                  <a:srgbClr val="24292E"/>
                </a:solidFill>
                <a:highlight>
                  <a:srgbClr val="FFFFFF"/>
                </a:highlight>
                <a:latin typeface="Arial"/>
                <a:cs typeface="Arial"/>
              </a:rPr>
              <a:t>Parsing Dates where years going back to 1946</a:t>
            </a:r>
            <a:r>
              <a:rPr lang="en" sz="1100" dirty="0"/>
              <a:t>.</a:t>
            </a:r>
            <a:endParaRPr sz="1100" dirty="0"/>
          </a:p>
        </p:txBody>
      </p:sp>
      <p:sp>
        <p:nvSpPr>
          <p:cNvPr id="4" name="Google Shape;182;p22">
            <a:extLst>
              <a:ext uri="{FF2B5EF4-FFF2-40B4-BE49-F238E27FC236}">
                <a16:creationId xmlns:a16="http://schemas.microsoft.com/office/drawing/2014/main" id="{B789C3A1-CAD7-B946-5D2B-C594DACCC2EE}"/>
              </a:ext>
            </a:extLst>
          </p:cNvPr>
          <p:cNvSpPr txBox="1">
            <a:spLocks/>
          </p:cNvSpPr>
          <p:nvPr/>
        </p:nvSpPr>
        <p:spPr>
          <a:xfrm>
            <a:off x="245291" y="142998"/>
            <a:ext cx="8520600" cy="60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3000"/>
              <a:buFont typeface="Roboto"/>
              <a:buNone/>
              <a:defRPr sz="3000">
                <a:solidFill>
                  <a:schemeClr val="dk1"/>
                </a:solidFill>
                <a:latin typeface="Roboto"/>
                <a:ea typeface="Roboto"/>
                <a:cs typeface="Roboto"/>
                <a:sym typeface="Roboto"/>
              </a:defRPr>
            </a:lvl1pPr>
            <a:lvl2pPr>
              <a:buClr>
                <a:schemeClr val="dk1"/>
              </a:buClr>
              <a:buSzPts val="3000"/>
              <a:buFont typeface="Roboto"/>
              <a:buNone/>
              <a:defRPr sz="3000">
                <a:solidFill>
                  <a:schemeClr val="dk1"/>
                </a:solidFill>
                <a:latin typeface="Roboto"/>
                <a:ea typeface="Roboto"/>
                <a:cs typeface="Roboto"/>
                <a:sym typeface="Roboto"/>
              </a:defRPr>
            </a:lvl2pPr>
            <a:lvl3pPr>
              <a:buClr>
                <a:schemeClr val="dk1"/>
              </a:buClr>
              <a:buSzPts val="3000"/>
              <a:buFont typeface="Roboto"/>
              <a:buNone/>
              <a:defRPr sz="3000">
                <a:solidFill>
                  <a:schemeClr val="dk1"/>
                </a:solidFill>
                <a:latin typeface="Roboto"/>
                <a:ea typeface="Roboto"/>
                <a:cs typeface="Roboto"/>
                <a:sym typeface="Roboto"/>
              </a:defRPr>
            </a:lvl3pPr>
            <a:lvl4pPr>
              <a:buClr>
                <a:schemeClr val="dk1"/>
              </a:buClr>
              <a:buSzPts val="3000"/>
              <a:buFont typeface="Roboto"/>
              <a:buNone/>
              <a:defRPr sz="3000">
                <a:solidFill>
                  <a:schemeClr val="dk1"/>
                </a:solidFill>
                <a:latin typeface="Roboto"/>
                <a:ea typeface="Roboto"/>
                <a:cs typeface="Roboto"/>
                <a:sym typeface="Roboto"/>
              </a:defRPr>
            </a:lvl4pPr>
            <a:lvl5pPr>
              <a:buClr>
                <a:schemeClr val="dk1"/>
              </a:buClr>
              <a:buSzPts val="3000"/>
              <a:buFont typeface="Roboto"/>
              <a:buNone/>
              <a:defRPr sz="3000">
                <a:solidFill>
                  <a:schemeClr val="dk1"/>
                </a:solidFill>
                <a:latin typeface="Roboto"/>
                <a:ea typeface="Roboto"/>
                <a:cs typeface="Roboto"/>
                <a:sym typeface="Roboto"/>
              </a:defRPr>
            </a:lvl5pPr>
            <a:lvl6pPr>
              <a:buClr>
                <a:schemeClr val="dk1"/>
              </a:buClr>
              <a:buSzPts val="3000"/>
              <a:buFont typeface="Roboto"/>
              <a:buNone/>
              <a:defRPr sz="3000">
                <a:solidFill>
                  <a:schemeClr val="dk1"/>
                </a:solidFill>
                <a:latin typeface="Roboto"/>
                <a:ea typeface="Roboto"/>
                <a:cs typeface="Roboto"/>
                <a:sym typeface="Roboto"/>
              </a:defRPr>
            </a:lvl6pPr>
            <a:lvl7pPr>
              <a:buClr>
                <a:schemeClr val="dk1"/>
              </a:buClr>
              <a:buSzPts val="3000"/>
              <a:buFont typeface="Roboto"/>
              <a:buNone/>
              <a:defRPr sz="3000">
                <a:solidFill>
                  <a:schemeClr val="dk1"/>
                </a:solidFill>
                <a:latin typeface="Roboto"/>
                <a:ea typeface="Roboto"/>
                <a:cs typeface="Roboto"/>
                <a:sym typeface="Roboto"/>
              </a:defRPr>
            </a:lvl7pPr>
            <a:lvl8pPr>
              <a:buClr>
                <a:schemeClr val="dk1"/>
              </a:buClr>
              <a:buSzPts val="3000"/>
              <a:buFont typeface="Roboto"/>
              <a:buNone/>
              <a:defRPr sz="3000">
                <a:solidFill>
                  <a:schemeClr val="dk1"/>
                </a:solidFill>
                <a:latin typeface="Roboto"/>
                <a:ea typeface="Roboto"/>
                <a:cs typeface="Roboto"/>
                <a:sym typeface="Roboto"/>
              </a:defRPr>
            </a:lvl8pPr>
            <a:lvl9pPr>
              <a:buClr>
                <a:schemeClr val="dk1"/>
              </a:buClr>
              <a:buSzPts val="3000"/>
              <a:buFont typeface="Roboto"/>
              <a:buNone/>
              <a:defRPr sz="3000">
                <a:solidFill>
                  <a:schemeClr val="dk1"/>
                </a:solidFill>
                <a:latin typeface="Roboto"/>
                <a:ea typeface="Roboto"/>
                <a:cs typeface="Roboto"/>
                <a:sym typeface="Roboto"/>
              </a:defRPr>
            </a:lvl9pPr>
          </a:lstStyle>
          <a:p>
            <a:r>
              <a:rPr lang="en-US" dirty="0"/>
              <a:t>Stages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311700" y="404892"/>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 Column Selection</a:t>
            </a:r>
            <a:endParaRPr dirty="0"/>
          </a:p>
        </p:txBody>
      </p:sp>
      <p:sp>
        <p:nvSpPr>
          <p:cNvPr id="183" name="Google Shape;183;p22"/>
          <p:cNvSpPr txBox="1">
            <a:spLocks noGrp="1"/>
          </p:cNvSpPr>
          <p:nvPr>
            <p:ph type="body" idx="1"/>
          </p:nvPr>
        </p:nvSpPr>
        <p:spPr>
          <a:xfrm>
            <a:off x="485385" y="1137929"/>
            <a:ext cx="3340792" cy="16001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u="sng" dirty="0"/>
              <a:t>Customer Demographics</a:t>
            </a:r>
            <a:endParaRPr sz="1200" b="1" u="sng" dirty="0"/>
          </a:p>
          <a:p>
            <a:pPr marL="457200" lvl="0" indent="-304800" algn="l" rtl="0">
              <a:spcBef>
                <a:spcPts val="1600"/>
              </a:spcBef>
              <a:spcAft>
                <a:spcPts val="0"/>
              </a:spcAft>
              <a:buSzPts val="1200"/>
              <a:buChar char="●"/>
            </a:pPr>
            <a:r>
              <a:rPr lang="en" sz="1200" dirty="0"/>
              <a:t>Annual Income (annual_inc) </a:t>
            </a:r>
            <a:endParaRPr sz="1200" dirty="0"/>
          </a:p>
          <a:p>
            <a:pPr marL="457200" lvl="0" indent="-304800" algn="l" rtl="0">
              <a:spcBef>
                <a:spcPts val="0"/>
              </a:spcBef>
              <a:spcAft>
                <a:spcPts val="0"/>
              </a:spcAft>
              <a:buSzPts val="1200"/>
              <a:buChar char="●"/>
            </a:pPr>
            <a:r>
              <a:rPr lang="en" sz="1200" dirty="0"/>
              <a:t>Home Ownership </a:t>
            </a:r>
            <a:r>
              <a:rPr lang="en-US" sz="1200" dirty="0"/>
              <a:t>(</a:t>
            </a:r>
            <a:r>
              <a:rPr lang="en-US" sz="1200" dirty="0" err="1"/>
              <a:t>home_ownership</a:t>
            </a:r>
            <a:r>
              <a:rPr lang="en-US" sz="1200" dirty="0"/>
              <a:t>)</a:t>
            </a:r>
          </a:p>
          <a:p>
            <a:pPr marL="457200" lvl="0" indent="-304800" algn="l" rtl="0">
              <a:spcBef>
                <a:spcPts val="0"/>
              </a:spcBef>
              <a:spcAft>
                <a:spcPts val="0"/>
              </a:spcAft>
              <a:buSzPts val="1200"/>
              <a:buChar char="●"/>
            </a:pPr>
            <a:r>
              <a:rPr lang="en-US" sz="1200" dirty="0"/>
              <a:t>Employment Length (</a:t>
            </a:r>
            <a:r>
              <a:rPr lang="en-US" sz="1200" dirty="0" err="1"/>
              <a:t>emp_length</a:t>
            </a:r>
            <a:r>
              <a:rPr lang="en-US" sz="1200" dirty="0"/>
              <a:t>)</a:t>
            </a:r>
          </a:p>
          <a:p>
            <a:pPr marL="457200" lvl="0" indent="-304800" algn="l" rtl="0">
              <a:spcBef>
                <a:spcPts val="0"/>
              </a:spcBef>
              <a:spcAft>
                <a:spcPts val="0"/>
              </a:spcAft>
              <a:buSzPts val="1200"/>
              <a:buChar char="●"/>
            </a:pPr>
            <a:r>
              <a:rPr lang="en-US" sz="1200" dirty="0"/>
              <a:t>Debt to Income (</a:t>
            </a:r>
            <a:r>
              <a:rPr lang="en-US" sz="1200" dirty="0" err="1"/>
              <a:t>dti</a:t>
            </a:r>
            <a:r>
              <a:rPr lang="en-US" sz="1200" dirty="0"/>
              <a:t>)</a:t>
            </a:r>
          </a:p>
          <a:p>
            <a:pPr marL="457200" lvl="0" indent="-304800" algn="l" rtl="0">
              <a:spcBef>
                <a:spcPts val="0"/>
              </a:spcBef>
              <a:spcAft>
                <a:spcPts val="0"/>
              </a:spcAft>
              <a:buSzPts val="1200"/>
              <a:buChar char="●"/>
            </a:pPr>
            <a:r>
              <a:rPr lang="en" sz="1200" dirty="0"/>
              <a:t>State</a:t>
            </a:r>
            <a:r>
              <a:rPr lang="en-US" sz="1200" dirty="0"/>
              <a:t> (</a:t>
            </a:r>
            <a:r>
              <a:rPr lang="en-US" sz="1200" dirty="0" err="1"/>
              <a:t>addr_state</a:t>
            </a:r>
            <a:r>
              <a:rPr lang="en-US" sz="1200" dirty="0"/>
              <a:t>)</a:t>
            </a:r>
          </a:p>
          <a:p>
            <a:pPr marL="0" lvl="0" indent="0" algn="l" rtl="0">
              <a:spcBef>
                <a:spcPts val="1600"/>
              </a:spcBef>
              <a:spcAft>
                <a:spcPts val="1600"/>
              </a:spcAft>
              <a:buNone/>
            </a:pPr>
            <a:endParaRPr lang="en-US" sz="1200" dirty="0"/>
          </a:p>
        </p:txBody>
      </p:sp>
      <p:sp>
        <p:nvSpPr>
          <p:cNvPr id="2" name="Google Shape;189;p23">
            <a:extLst>
              <a:ext uri="{FF2B5EF4-FFF2-40B4-BE49-F238E27FC236}">
                <a16:creationId xmlns:a16="http://schemas.microsoft.com/office/drawing/2014/main" id="{FD1E320C-DCE2-B67F-E62A-8BB6984C700C}"/>
              </a:ext>
            </a:extLst>
          </p:cNvPr>
          <p:cNvSpPr txBox="1">
            <a:spLocks/>
          </p:cNvSpPr>
          <p:nvPr/>
        </p:nvSpPr>
        <p:spPr>
          <a:xfrm>
            <a:off x="4929586" y="1137928"/>
            <a:ext cx="3902713" cy="25758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indent="0">
              <a:buFont typeface="Roboto"/>
              <a:buNone/>
            </a:pPr>
            <a:r>
              <a:rPr lang="en-US" sz="1100" b="1" u="sng" dirty="0"/>
              <a:t>Loan Attributes</a:t>
            </a:r>
          </a:p>
          <a:p>
            <a:pPr indent="-298450">
              <a:spcBef>
                <a:spcPts val="1600"/>
              </a:spcBef>
              <a:buSzPts val="1100"/>
            </a:pPr>
            <a:r>
              <a:rPr lang="en-US" sz="1100" dirty="0"/>
              <a:t>Loan Amount (</a:t>
            </a:r>
            <a:r>
              <a:rPr lang="en-US" sz="1100" dirty="0" err="1"/>
              <a:t>loan_amt</a:t>
            </a:r>
            <a:r>
              <a:rPr lang="en-US" sz="1100" dirty="0"/>
              <a:t>)</a:t>
            </a:r>
          </a:p>
          <a:p>
            <a:pPr indent="-298450">
              <a:buSzPts val="1100"/>
            </a:pPr>
            <a:r>
              <a:rPr lang="en-US" sz="1100" dirty="0"/>
              <a:t>Grade (grade)</a:t>
            </a:r>
          </a:p>
          <a:p>
            <a:pPr indent="-298450">
              <a:buSzPts val="1100"/>
            </a:pPr>
            <a:r>
              <a:rPr lang="en-US" sz="1100" dirty="0"/>
              <a:t>Term (term)</a:t>
            </a:r>
          </a:p>
          <a:p>
            <a:pPr indent="-298450">
              <a:buSzPts val="1100"/>
            </a:pPr>
            <a:r>
              <a:rPr lang="en-US" sz="1100" dirty="0"/>
              <a:t>Loan Date (</a:t>
            </a:r>
            <a:r>
              <a:rPr lang="en-US" sz="1100" dirty="0" err="1"/>
              <a:t>issue_date</a:t>
            </a:r>
            <a:r>
              <a:rPr lang="en-US" sz="1100" dirty="0"/>
              <a:t>) </a:t>
            </a:r>
          </a:p>
          <a:p>
            <a:pPr indent="-298450">
              <a:buSzPts val="1100"/>
            </a:pPr>
            <a:r>
              <a:rPr lang="en-US" sz="1100" dirty="0"/>
              <a:t>Purpose of Loan (purpose)</a:t>
            </a:r>
          </a:p>
          <a:p>
            <a:pPr indent="-298450">
              <a:buSzPts val="1100"/>
            </a:pPr>
            <a:r>
              <a:rPr lang="en-US" sz="1100" dirty="0"/>
              <a:t>Verification Status (</a:t>
            </a:r>
            <a:r>
              <a:rPr lang="en-US" sz="1100" dirty="0" err="1"/>
              <a:t>verification_status</a:t>
            </a:r>
            <a:r>
              <a:rPr lang="en-US" sz="1100" dirty="0"/>
              <a:t>)</a:t>
            </a:r>
          </a:p>
          <a:p>
            <a:pPr indent="-298450">
              <a:buSzPts val="1100"/>
            </a:pPr>
            <a:r>
              <a:rPr lang="en-US" sz="1100" dirty="0"/>
              <a:t>Interest Rate (</a:t>
            </a:r>
            <a:r>
              <a:rPr lang="en-US" sz="1100" dirty="0" err="1"/>
              <a:t>int_rate</a:t>
            </a:r>
            <a:r>
              <a:rPr lang="en-US" sz="1100" dirty="0"/>
              <a:t>)</a:t>
            </a:r>
          </a:p>
          <a:p>
            <a:pPr indent="-298450">
              <a:buSzPts val="1100"/>
            </a:pPr>
            <a:r>
              <a:rPr lang="en-US" sz="1100" dirty="0"/>
              <a:t>Installment (installment)</a:t>
            </a:r>
          </a:p>
          <a:p>
            <a:pPr indent="-298450">
              <a:buSzPts val="1100"/>
            </a:pPr>
            <a:r>
              <a:rPr lang="en-US" sz="1100" dirty="0"/>
              <a:t>Public Records (</a:t>
            </a:r>
            <a:r>
              <a:rPr lang="en-US" sz="1100" dirty="0" err="1"/>
              <a:t>public_rec</a:t>
            </a:r>
            <a:r>
              <a:rPr lang="en-US" sz="1100" dirty="0"/>
              <a:t>)</a:t>
            </a:r>
          </a:p>
          <a:p>
            <a:pPr indent="-298450">
              <a:buSzPts val="1100"/>
            </a:pPr>
            <a:r>
              <a:rPr lang="en-US" sz="1100" dirty="0"/>
              <a:t>Public Records Bankruptcy (</a:t>
            </a:r>
            <a:r>
              <a:rPr lang="en-US" sz="1100" dirty="0" err="1"/>
              <a:t>public_rec_bankruptcy</a:t>
            </a:r>
            <a:r>
              <a:rPr lang="en-US" sz="1100" dirty="0"/>
              <a:t>)</a:t>
            </a:r>
          </a:p>
        </p:txBody>
      </p:sp>
      <p:sp>
        <p:nvSpPr>
          <p:cNvPr id="3" name="TextBox 2">
            <a:extLst>
              <a:ext uri="{FF2B5EF4-FFF2-40B4-BE49-F238E27FC236}">
                <a16:creationId xmlns:a16="http://schemas.microsoft.com/office/drawing/2014/main" id="{EEEC8899-BE14-7497-8226-7E585B1348A1}"/>
              </a:ext>
            </a:extLst>
          </p:cNvPr>
          <p:cNvSpPr txBox="1"/>
          <p:nvPr/>
        </p:nvSpPr>
        <p:spPr>
          <a:xfrm>
            <a:off x="378020" y="4653734"/>
            <a:ext cx="5686172" cy="246221"/>
          </a:xfrm>
          <a:prstGeom prst="rect">
            <a:avLst/>
          </a:prstGeom>
          <a:noFill/>
        </p:spPr>
        <p:txBody>
          <a:bodyPr wrap="none" rtlCol="0">
            <a:spAutoFit/>
          </a:bodyPr>
          <a:lstStyle/>
          <a:p>
            <a:r>
              <a:rPr lang="en-US" sz="1000" dirty="0"/>
              <a:t>- Selected above column based on the market research indicating their influences on loan default.</a:t>
            </a:r>
          </a:p>
        </p:txBody>
      </p:sp>
      <p:sp>
        <p:nvSpPr>
          <p:cNvPr id="4" name="Google Shape;183;p22">
            <a:extLst>
              <a:ext uri="{FF2B5EF4-FFF2-40B4-BE49-F238E27FC236}">
                <a16:creationId xmlns:a16="http://schemas.microsoft.com/office/drawing/2014/main" id="{03B745E4-E66F-6EE8-34D3-D74C4F69598D}"/>
              </a:ext>
            </a:extLst>
          </p:cNvPr>
          <p:cNvSpPr txBox="1">
            <a:spLocks/>
          </p:cNvSpPr>
          <p:nvPr/>
        </p:nvSpPr>
        <p:spPr>
          <a:xfrm>
            <a:off x="485385" y="2796926"/>
            <a:ext cx="3340792" cy="1312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indent="0">
              <a:buFont typeface="Roboto"/>
              <a:buNone/>
            </a:pPr>
            <a:r>
              <a:rPr lang="en-US" sz="1200" b="1" u="sng" dirty="0"/>
              <a:t>Derived Attributes</a:t>
            </a:r>
          </a:p>
          <a:p>
            <a:pPr marL="457200" lvl="0" indent="-304800" algn="l" rtl="0">
              <a:spcBef>
                <a:spcPts val="1600"/>
              </a:spcBef>
              <a:spcAft>
                <a:spcPts val="0"/>
              </a:spcAft>
              <a:buSzPts val="1200"/>
              <a:buChar char="●"/>
            </a:pPr>
            <a:r>
              <a:rPr lang="en-US" sz="1200" dirty="0"/>
              <a:t>Range bins for selected continuous data types </a:t>
            </a:r>
          </a:p>
          <a:p>
            <a:pPr marL="457200" lvl="0" indent="-304800" algn="l" rtl="0">
              <a:spcBef>
                <a:spcPts val="0"/>
              </a:spcBef>
              <a:spcAft>
                <a:spcPts val="0"/>
              </a:spcAft>
              <a:buSzPts val="1200"/>
              <a:buChar char="●"/>
            </a:pPr>
            <a:r>
              <a:rPr lang="en-US" sz="1200" dirty="0"/>
              <a:t>Year and Month columns for selected date types.</a:t>
            </a:r>
            <a:endParaRPr lang="en-US" sz="1200" b="1" u="sng"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311700" y="404892"/>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Exclusion Made</a:t>
            </a:r>
            <a:endParaRPr dirty="0"/>
          </a:p>
        </p:txBody>
      </p:sp>
      <p:sp>
        <p:nvSpPr>
          <p:cNvPr id="183" name="Google Shape;183;p22"/>
          <p:cNvSpPr txBox="1">
            <a:spLocks noGrp="1"/>
          </p:cNvSpPr>
          <p:nvPr>
            <p:ph type="body" idx="1"/>
          </p:nvPr>
        </p:nvSpPr>
        <p:spPr>
          <a:xfrm>
            <a:off x="485385" y="1137928"/>
            <a:ext cx="3340792" cy="24328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u="sng" dirty="0"/>
              <a:t>Columns</a:t>
            </a:r>
            <a:endParaRPr sz="1200" b="1" u="sng" dirty="0"/>
          </a:p>
          <a:p>
            <a:pPr marL="457200" lvl="0" indent="-304800" algn="l" rtl="0">
              <a:spcBef>
                <a:spcPts val="0"/>
              </a:spcBef>
              <a:spcAft>
                <a:spcPts val="0"/>
              </a:spcAft>
              <a:buSzPts val="1200"/>
              <a:buChar char="●"/>
            </a:pPr>
            <a:r>
              <a:rPr lang="en-US" sz="1200" dirty="0"/>
              <a:t>Columns containing NA values only</a:t>
            </a:r>
          </a:p>
          <a:p>
            <a:pPr marL="457200" lvl="0" indent="-304800" algn="l" rtl="0">
              <a:spcBef>
                <a:spcPts val="0"/>
              </a:spcBef>
              <a:spcAft>
                <a:spcPts val="0"/>
              </a:spcAft>
              <a:buSzPts val="1200"/>
              <a:buChar char="●"/>
            </a:pPr>
            <a:r>
              <a:rPr lang="en-US" sz="1200" dirty="0"/>
              <a:t>Columns containing single unique value</a:t>
            </a:r>
          </a:p>
          <a:p>
            <a:pPr marL="457200" lvl="0" indent="-298450" algn="l" rtl="0">
              <a:spcBef>
                <a:spcPts val="0"/>
              </a:spcBef>
              <a:spcAft>
                <a:spcPts val="0"/>
              </a:spcAft>
              <a:buSzPts val="1100"/>
              <a:buChar char="●"/>
            </a:pPr>
            <a:r>
              <a:rPr lang="en-US" sz="1200" dirty="0"/>
              <a:t>Non business columns like ids, title, desc, </a:t>
            </a:r>
            <a:r>
              <a:rPr lang="en-US" sz="1200" dirty="0" err="1"/>
              <a:t>url</a:t>
            </a:r>
            <a:endParaRPr lang="en-US" sz="1200" dirty="0"/>
          </a:p>
          <a:p>
            <a:pPr marL="457200" lvl="0" indent="-304800" algn="l" rtl="0">
              <a:spcBef>
                <a:spcPts val="0"/>
              </a:spcBef>
              <a:spcAft>
                <a:spcPts val="0"/>
              </a:spcAft>
              <a:buSzPts val="1200"/>
              <a:buChar char="●"/>
            </a:pPr>
            <a:endParaRPr lang="en-US" sz="1200" dirty="0"/>
          </a:p>
          <a:p>
            <a:pPr marL="0" lvl="0" indent="0" algn="l" rtl="0">
              <a:spcBef>
                <a:spcPts val="1600"/>
              </a:spcBef>
              <a:spcAft>
                <a:spcPts val="1600"/>
              </a:spcAft>
              <a:buNone/>
            </a:pPr>
            <a:endParaRPr lang="en-US" sz="1200" dirty="0"/>
          </a:p>
        </p:txBody>
      </p:sp>
      <p:sp>
        <p:nvSpPr>
          <p:cNvPr id="2" name="Google Shape;189;p23">
            <a:extLst>
              <a:ext uri="{FF2B5EF4-FFF2-40B4-BE49-F238E27FC236}">
                <a16:creationId xmlns:a16="http://schemas.microsoft.com/office/drawing/2014/main" id="{FD1E320C-DCE2-B67F-E62A-8BB6984C700C}"/>
              </a:ext>
            </a:extLst>
          </p:cNvPr>
          <p:cNvSpPr txBox="1">
            <a:spLocks/>
          </p:cNvSpPr>
          <p:nvPr/>
        </p:nvSpPr>
        <p:spPr>
          <a:xfrm>
            <a:off x="4929586" y="1137928"/>
            <a:ext cx="3902713" cy="1263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indent="0">
              <a:buFont typeface="Roboto"/>
              <a:buNone/>
            </a:pPr>
            <a:r>
              <a:rPr lang="en-US" sz="1100" b="1" u="sng" dirty="0"/>
              <a:t>Rows</a:t>
            </a:r>
          </a:p>
          <a:p>
            <a:pPr indent="-298450">
              <a:buSzPts val="1100"/>
            </a:pPr>
            <a:r>
              <a:rPr lang="en" sz="1100" dirty="0"/>
              <a:t>“Current” loan_status</a:t>
            </a:r>
          </a:p>
          <a:p>
            <a:pPr indent="-298450">
              <a:buSzPts val="1100"/>
            </a:pPr>
            <a:r>
              <a:rPr lang="en" sz="1100" dirty="0"/>
              <a:t>Rows for low caridnality dimensions</a:t>
            </a:r>
          </a:p>
          <a:p>
            <a:pPr indent="-298450">
              <a:buSzPts val="1100"/>
            </a:pPr>
            <a:r>
              <a:rPr lang="en" sz="1100" dirty="0"/>
              <a:t>Rows corresponding to outliers for various continous attributes.</a:t>
            </a:r>
            <a:endParaRPr lang="en-US" sz="1100" dirty="0"/>
          </a:p>
        </p:txBody>
      </p:sp>
    </p:spTree>
    <p:extLst>
      <p:ext uri="{BB962C8B-B14F-4D97-AF65-F5344CB8AC3E}">
        <p14:creationId xmlns:p14="http://schemas.microsoft.com/office/powerpoint/2010/main" val="1078538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311700" y="404892"/>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Selection of Analysis Type</a:t>
            </a:r>
            <a:endParaRPr dirty="0"/>
          </a:p>
        </p:txBody>
      </p:sp>
      <p:sp>
        <p:nvSpPr>
          <p:cNvPr id="183" name="Google Shape;183;p22"/>
          <p:cNvSpPr txBox="1">
            <a:spLocks noGrp="1"/>
          </p:cNvSpPr>
          <p:nvPr>
            <p:ph type="body" idx="1"/>
          </p:nvPr>
        </p:nvSpPr>
        <p:spPr>
          <a:xfrm>
            <a:off x="485385" y="1137929"/>
            <a:ext cx="6063558" cy="1687006"/>
          </a:xfrm>
          <a:prstGeom prst="rect">
            <a:avLst/>
          </a:prstGeom>
        </p:spPr>
        <p:txBody>
          <a:bodyPr spcFirstLastPara="1" wrap="square" lIns="91425" tIns="91425" rIns="91425" bIns="91425" anchor="t" anchorCtr="0">
            <a:noAutofit/>
          </a:bodyPr>
          <a:lstStyle/>
          <a:p>
            <a:pPr indent="-171450"/>
            <a:r>
              <a:rPr lang="en-US" sz="1200" dirty="0"/>
              <a:t>Frequency bar plot for categorial data</a:t>
            </a:r>
          </a:p>
          <a:p>
            <a:pPr indent="-171450"/>
            <a:r>
              <a:rPr lang="en-US" sz="1200" dirty="0"/>
              <a:t>Summary analysis of continuous data</a:t>
            </a:r>
          </a:p>
          <a:p>
            <a:pPr indent="-171450"/>
            <a:r>
              <a:rPr lang="en-US" sz="1200" dirty="0"/>
              <a:t>Scatter Plot between two continuous data type</a:t>
            </a:r>
          </a:p>
          <a:p>
            <a:pPr indent="-171450"/>
            <a:r>
              <a:rPr lang="en-US" sz="1200" dirty="0"/>
              <a:t>Bar Plot for analysis for a categorial data segmented by </a:t>
            </a:r>
            <a:r>
              <a:rPr lang="en-US" sz="1200" dirty="0" err="1"/>
              <a:t>loan_status</a:t>
            </a:r>
            <a:endParaRPr lang="en-US" sz="1200" dirty="0"/>
          </a:p>
          <a:p>
            <a:pPr indent="-171450"/>
            <a:r>
              <a:rPr lang="en-US" sz="1200" dirty="0"/>
              <a:t>Bar Plot for Bivariate Analysis between categorial data</a:t>
            </a:r>
          </a:p>
          <a:p>
            <a:pPr indent="-171450"/>
            <a:r>
              <a:rPr lang="en-US" sz="1200" dirty="0"/>
              <a:t>Box Plot for bivariate or segmented univariate with continuous data</a:t>
            </a:r>
          </a:p>
          <a:p>
            <a:pPr indent="-171450"/>
            <a:r>
              <a:rPr lang="en-US" sz="1200" dirty="0"/>
              <a:t>Heatmap for multivariate analysis</a:t>
            </a:r>
          </a:p>
          <a:p>
            <a:pPr indent="-171450"/>
            <a:endParaRPr lang="en-US" sz="1200" dirty="0"/>
          </a:p>
          <a:p>
            <a:pPr marL="171450" indent="-171450">
              <a:spcBef>
                <a:spcPts val="1600"/>
              </a:spcBef>
              <a:spcAft>
                <a:spcPts val="1600"/>
              </a:spcAft>
            </a:pPr>
            <a:endParaRPr lang="en-US" sz="1200" dirty="0"/>
          </a:p>
        </p:txBody>
      </p:sp>
    </p:spTree>
    <p:extLst>
      <p:ext uri="{BB962C8B-B14F-4D97-AF65-F5344CB8AC3E}">
        <p14:creationId xmlns:p14="http://schemas.microsoft.com/office/powerpoint/2010/main" val="3394439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Columns</a:t>
            </a:r>
            <a:endParaRPr/>
          </a:p>
        </p:txBody>
      </p:sp>
      <p:sp>
        <p:nvSpPr>
          <p:cNvPr id="189" name="Google Shape;189;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u="sng" dirty="0"/>
              <a:t>Loan Attributes</a:t>
            </a:r>
            <a:endParaRPr sz="1100" b="1" u="sng" dirty="0"/>
          </a:p>
          <a:p>
            <a:pPr marL="457200" lvl="0" indent="-298450" algn="l" rtl="0">
              <a:spcBef>
                <a:spcPts val="1600"/>
              </a:spcBef>
              <a:spcAft>
                <a:spcPts val="0"/>
              </a:spcAft>
              <a:buSzPts val="1100"/>
              <a:buChar char="●"/>
            </a:pPr>
            <a:r>
              <a:rPr lang="en" sz="1100" dirty="0"/>
              <a:t>Loan Amount (loan_amt)  : Represents the amount of money requested by the borrower as a loan</a:t>
            </a:r>
            <a:endParaRPr sz="1100" dirty="0"/>
          </a:p>
          <a:p>
            <a:pPr marL="457200" lvl="0" indent="-298450" algn="l" rtl="0">
              <a:spcBef>
                <a:spcPts val="0"/>
              </a:spcBef>
              <a:spcAft>
                <a:spcPts val="0"/>
              </a:spcAft>
              <a:buSzPts val="1100"/>
              <a:buChar char="●"/>
            </a:pPr>
            <a:r>
              <a:rPr lang="en" sz="1100" dirty="0"/>
              <a:t>Grade (grade) : Represents a rating assigned to the borrower based on their creditworthiness, indicating the level of risk associated with the loan. </a:t>
            </a:r>
            <a:endParaRPr sz="1100" dirty="0"/>
          </a:p>
          <a:p>
            <a:pPr marL="457200" lvl="0" indent="-298450" algn="l" rtl="0">
              <a:spcBef>
                <a:spcPts val="0"/>
              </a:spcBef>
              <a:spcAft>
                <a:spcPts val="0"/>
              </a:spcAft>
              <a:buSzPts val="1100"/>
              <a:buChar char="●"/>
            </a:pPr>
            <a:r>
              <a:rPr lang="en" sz="1100" dirty="0"/>
              <a:t>Term (term) : Duration of the loan, typically expressed in months.</a:t>
            </a:r>
            <a:endParaRPr sz="1100" dirty="0"/>
          </a:p>
          <a:p>
            <a:pPr marL="457200" lvl="0" indent="-298450" algn="l" rtl="0">
              <a:spcBef>
                <a:spcPts val="0"/>
              </a:spcBef>
              <a:spcAft>
                <a:spcPts val="0"/>
              </a:spcAft>
              <a:buSzPts val="1100"/>
              <a:buChar char="●"/>
            </a:pPr>
            <a:r>
              <a:rPr lang="en" sz="1100" dirty="0"/>
              <a:t>Loan Date (issue_date) : Date when the loan was issued or approved by the lender.</a:t>
            </a:r>
            <a:endParaRPr sz="1100" dirty="0"/>
          </a:p>
          <a:p>
            <a:pPr marL="457200" lvl="0" indent="-298450" algn="l" rtl="0">
              <a:spcBef>
                <a:spcPts val="0"/>
              </a:spcBef>
              <a:spcAft>
                <a:spcPts val="0"/>
              </a:spcAft>
              <a:buSzPts val="1100"/>
              <a:buChar char="●"/>
            </a:pPr>
            <a:r>
              <a:rPr lang="en" sz="1100" dirty="0"/>
              <a:t>Purpose of Loan (purpose) : Indicates the reason for which the borrower is seeking the loan, such as debt consolidation, home improvement, or other purposes.</a:t>
            </a:r>
            <a:endParaRPr sz="1100" dirty="0"/>
          </a:p>
          <a:p>
            <a:pPr marL="457200" lvl="0" indent="-298450" algn="l" rtl="0">
              <a:spcBef>
                <a:spcPts val="0"/>
              </a:spcBef>
              <a:spcAft>
                <a:spcPts val="0"/>
              </a:spcAft>
              <a:buSzPts val="1100"/>
              <a:buChar char="●"/>
            </a:pPr>
            <a:r>
              <a:rPr lang="en" sz="1100" dirty="0"/>
              <a:t>Verification Status (verification_status) ): Represents whether the borrower's income and other information have been verified by the lender.</a:t>
            </a:r>
            <a:endParaRPr sz="1100" dirty="0"/>
          </a:p>
          <a:p>
            <a:pPr marL="457200" lvl="0" indent="-298450" algn="l" rtl="0">
              <a:spcBef>
                <a:spcPts val="0"/>
              </a:spcBef>
              <a:spcAft>
                <a:spcPts val="0"/>
              </a:spcAft>
              <a:buSzPts val="1100"/>
              <a:buChar char="●"/>
            </a:pPr>
            <a:r>
              <a:rPr lang="en" sz="1100" dirty="0"/>
              <a:t>Interest Rate (int_rate) ): Represents the annual rate at which the borrower will be charged interest on the loan amount. </a:t>
            </a:r>
            <a:endParaRPr sz="1100" dirty="0"/>
          </a:p>
          <a:p>
            <a:pPr marL="457200" lvl="0" indent="-298450" algn="l" rtl="0">
              <a:spcBef>
                <a:spcPts val="0"/>
              </a:spcBef>
              <a:spcAft>
                <a:spcPts val="0"/>
              </a:spcAft>
              <a:buSzPts val="1100"/>
              <a:buChar char="●"/>
            </a:pPr>
            <a:r>
              <a:rPr lang="en" sz="1100" dirty="0"/>
              <a:t>Installment (installment) : Represents the regular monthly payment the borrower needs to make to repay the loan, including both principal and interest. </a:t>
            </a:r>
            <a:endParaRPr sz="1100" dirty="0"/>
          </a:p>
          <a:p>
            <a:pPr marL="457200" lvl="0" indent="-298450" algn="l" rtl="0">
              <a:spcBef>
                <a:spcPts val="0"/>
              </a:spcBef>
              <a:spcAft>
                <a:spcPts val="0"/>
              </a:spcAft>
              <a:buSzPts val="1100"/>
              <a:buChar char="●"/>
            </a:pPr>
            <a:r>
              <a:rPr lang="en" sz="1100" dirty="0"/>
              <a:t>Public Records (public_rec) : Derogatory Public Records. The value adds to the risk to the loan. Higher the value, lower the success rate.</a:t>
            </a:r>
            <a:endParaRPr sz="1100" dirty="0"/>
          </a:p>
          <a:p>
            <a:pPr marL="457200" lvl="0" indent="-298450" algn="l" rtl="0">
              <a:spcBef>
                <a:spcPts val="0"/>
              </a:spcBef>
              <a:spcAft>
                <a:spcPts val="0"/>
              </a:spcAft>
              <a:buSzPts val="1100"/>
              <a:buChar char="●"/>
            </a:pPr>
            <a:r>
              <a:rPr lang="en" sz="1100" dirty="0"/>
              <a:t>Public Records Bankruptcy (public_rec_bankruptcy) :Number of bankruptcy records publicly available for the customer. Higher the value, lower is the success rate.</a:t>
            </a:r>
            <a:endParaRPr sz="11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Excluded Columns</a:t>
            </a:r>
            <a:endParaRPr/>
          </a:p>
        </p:txBody>
      </p:sp>
      <p:sp>
        <p:nvSpPr>
          <p:cNvPr id="195" name="Google Shape;195;p24"/>
          <p:cNvSpPr txBox="1">
            <a:spLocks noGrp="1"/>
          </p:cNvSpPr>
          <p:nvPr>
            <p:ph type="body" idx="1"/>
          </p:nvPr>
        </p:nvSpPr>
        <p:spPr>
          <a:xfrm>
            <a:off x="174775" y="1017800"/>
            <a:ext cx="8657400" cy="36762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dirty="0"/>
              <a:t>Customer Behaviour Columns - Columns which describes customer behaviour will not contribute to the analysis. These attributes are not significant for consideration towards the loan approval/rejection process.</a:t>
            </a:r>
            <a:endParaRPr sz="1200" dirty="0"/>
          </a:p>
          <a:p>
            <a:pPr marL="457200" lvl="0" indent="-304800" algn="l" rtl="0">
              <a:spcBef>
                <a:spcPts val="0"/>
              </a:spcBef>
              <a:spcAft>
                <a:spcPts val="0"/>
              </a:spcAft>
              <a:buSzPts val="1200"/>
              <a:buChar char="●"/>
            </a:pPr>
            <a:r>
              <a:rPr lang="en" sz="1200" dirty="0"/>
              <a:t>Granular Data - Columns which describe details which are very specific to company, may not be required for the analysis. For example, “grade” column may be relevant for creating business outcomes but “sub grade” is be very granular and will not be used in the analysis.</a:t>
            </a:r>
            <a:endParaRPr sz="1200" dirty="0"/>
          </a:p>
          <a:p>
            <a:pPr marL="457200" lvl="0" indent="-304800" algn="l" rtl="0">
              <a:spcBef>
                <a:spcPts val="0"/>
              </a:spcBef>
              <a:spcAft>
                <a:spcPts val="0"/>
              </a:spcAft>
              <a:buSzPts val="1200"/>
              <a:buChar char="●"/>
            </a:pPr>
            <a:r>
              <a:rPr lang="en" sz="1200" b="1" dirty="0"/>
              <a:t>54 columns</a:t>
            </a:r>
            <a:r>
              <a:rPr lang="en" sz="1200" dirty="0"/>
              <a:t> contain </a:t>
            </a:r>
            <a:r>
              <a:rPr lang="en" sz="1200" b="1" dirty="0"/>
              <a:t>NA</a:t>
            </a:r>
            <a:r>
              <a:rPr lang="en" sz="1200" dirty="0"/>
              <a:t> values only, and these columns will be removed namely:  acc_open_past_24mths, all_util, annual_inc_joint, avg_cur_bal, bc_open_to_buy, bc_util, dti_joint, il_util, inq_fi, inq_last_12m, max_bal_bc, mo_sin_old_il_acct, mo_sin_old_rev_tl_op, mo_sin_rcnt_rev_tl_op, mo_sin_rcnt_tl, mort_acc, mths_since_last_major_derog, mths_since_rcnt_il, mths_since_recent_bc, mths_since_recent_bc_dlq, mths_since_recent_inq, mths_since_recent_revol_delinq, num_accts_ever_120_pd, num_actv_bc_tl, num_actv_rev_tl, num_bc_sats, num_bc_tl, num_il_tl, num_op_rev_tl, num_rev_accts, num_rev_tl_bal_gt_0, num_sats, num_tl_120dpd_2m, num_tl_30dpd, num_tl_90g_dpd_24m, num_tl_op_past_12m, open_acc_6m, open_il_12m, open_il_24m, open_il_6m, open_rv_12m, open_rv_24m, pct_tl_nvr_dlq, percent_bc_gt_75, tot_coll_amt, tot_cur_bal, tot_hi_cred_lim, total_bal_ex_mort, total_bal_il, total_bc_limit, total_cu_tl, total_il_high_credit_limit, total_rev_hi_lim, verification_status_joint</a:t>
            </a:r>
            <a:endParaRPr sz="1200" dirty="0"/>
          </a:p>
          <a:p>
            <a:pPr marL="457200" lvl="0" indent="-298450" algn="l" rtl="0">
              <a:spcBef>
                <a:spcPts val="0"/>
              </a:spcBef>
              <a:spcAft>
                <a:spcPts val="0"/>
              </a:spcAft>
              <a:buSzPts val="1100"/>
              <a:buChar char="●"/>
            </a:pPr>
            <a:r>
              <a:rPr lang="en" sz="1200" dirty="0"/>
              <a:t>Other irrelevant columns such as id, member_id, emp_title, desc, title, url which </a:t>
            </a:r>
            <a:r>
              <a:rPr lang="en" sz="1300" dirty="0">
                <a:solidFill>
                  <a:srgbClr val="24292E"/>
                </a:solidFill>
                <a:highlight>
                  <a:srgbClr val="FFFFFF"/>
                </a:highlight>
                <a:latin typeface="Arial"/>
                <a:ea typeface="Arial"/>
                <a:cs typeface="Arial"/>
                <a:sym typeface="Arial"/>
              </a:rPr>
              <a:t>does not contribute to the analysis will be dropped as well.</a:t>
            </a:r>
            <a:endParaRPr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99"/>
        <p:cNvGrpSpPr/>
        <p:nvPr/>
      </p:nvGrpSpPr>
      <p:grpSpPr>
        <a:xfrm>
          <a:off x="0" y="0"/>
          <a:ext cx="0" cy="0"/>
          <a:chOff x="0" y="0"/>
          <a:chExt cx="0" cy="0"/>
        </a:xfrm>
      </p:grpSpPr>
      <p:sp>
        <p:nvSpPr>
          <p:cNvPr id="200" name="Google Shape;200;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Cleaning &amp; Pre-processing</a:t>
            </a:r>
            <a:endParaRPr/>
          </a:p>
        </p:txBody>
      </p:sp>
      <p:sp>
        <p:nvSpPr>
          <p:cNvPr id="201" name="Google Shape;201;p25"/>
          <p:cNvSpPr txBox="1">
            <a:spLocks noGrp="1"/>
          </p:cNvSpPr>
          <p:nvPr>
            <p:ph type="body" idx="1"/>
          </p:nvPr>
        </p:nvSpPr>
        <p:spPr>
          <a:xfrm>
            <a:off x="311700" y="1017800"/>
            <a:ext cx="8520600" cy="355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dirty="0"/>
              <a:t>While loading the dataset, some of the variables had mixed data types so they have to be converted accordingly for further analysis.</a:t>
            </a:r>
            <a:endParaRPr sz="1300" dirty="0"/>
          </a:p>
          <a:p>
            <a:pPr marL="457200" lvl="0" indent="-311150" algn="l" rtl="0">
              <a:spcBef>
                <a:spcPts val="0"/>
              </a:spcBef>
              <a:spcAft>
                <a:spcPts val="0"/>
              </a:spcAft>
              <a:buSzPts val="1300"/>
              <a:buChar char="●"/>
            </a:pPr>
            <a:r>
              <a:rPr lang="en" sz="1300" dirty="0"/>
              <a:t>There are many columns with null values. So they had to be dropped as they won’t play a role in the analysis of the dataset.</a:t>
            </a:r>
            <a:endParaRPr sz="1300" dirty="0"/>
          </a:p>
          <a:p>
            <a:pPr marL="457200" lvl="0" indent="-311150" algn="l" rtl="0">
              <a:spcBef>
                <a:spcPts val="0"/>
              </a:spcBef>
              <a:spcAft>
                <a:spcPts val="0"/>
              </a:spcAft>
              <a:buSzPts val="1300"/>
              <a:buChar char="●"/>
            </a:pPr>
            <a:r>
              <a:rPr lang="en" sz="1300" dirty="0"/>
              <a:t>Some columns has only a single unique value so it does not make any sense to include it as part of our data analysis. 9 columns had such unique values such as ['pymnt_plan', 'initial_list_status', 'collections_12_mths_ex_med', 'policy_code', 'application_type', 'acc_now_delinq', 'chargeoff_within_12_mths', 'delinq_amnt', 'tax_liens'] and they were removed.</a:t>
            </a:r>
            <a:endParaRPr sz="1300" dirty="0"/>
          </a:p>
          <a:p>
            <a:pPr marL="457200" lvl="0" indent="-311150" algn="l" rtl="0">
              <a:spcBef>
                <a:spcPts val="0"/>
              </a:spcBef>
              <a:spcAft>
                <a:spcPts val="0"/>
              </a:spcAft>
              <a:buSzPts val="1300"/>
              <a:buChar char="●"/>
            </a:pPr>
            <a:r>
              <a:rPr lang="en" sz="1300" dirty="0"/>
              <a:t>Dropped records where loan_status=“Current” as the loan in progress cannot provide us insights as to whether the borrower is likely to default or not. </a:t>
            </a:r>
            <a:endParaRPr sz="1300" dirty="0"/>
          </a:p>
          <a:p>
            <a:pPr marL="457200" lvl="0" indent="-311150" algn="l" rtl="0">
              <a:spcBef>
                <a:spcPts val="0"/>
              </a:spcBef>
              <a:spcAft>
                <a:spcPts val="0"/>
              </a:spcAft>
              <a:buSzPts val="1300"/>
              <a:buChar char="●"/>
            </a:pPr>
            <a:r>
              <a:rPr lang="en" sz="1300" dirty="0"/>
              <a:t>Common functions were created for repeating common operations like plotting bar graphs, box plots, histograms, count plots, binning etc.</a:t>
            </a:r>
            <a:endParaRPr sz="1300" dirty="0"/>
          </a:p>
          <a:p>
            <a:pPr marL="457200" lvl="0" indent="-311150" algn="l" rtl="0">
              <a:spcBef>
                <a:spcPts val="0"/>
              </a:spcBef>
              <a:spcAft>
                <a:spcPts val="0"/>
              </a:spcAft>
              <a:buSzPts val="1300"/>
              <a:buChar char="●"/>
            </a:pPr>
            <a:r>
              <a:rPr lang="en" sz="1300" dirty="0"/>
              <a:t>Converted columns like debt to income (dti), funded amount (funded_amnt), funded amount investor (funded_amnt_inv), interest rate (int_rate)  and loan amount (loan_amnt) to float to match the data. Also converted loan date (issue_d) to DateTime (format: yyyy-mm-dd).</a:t>
            </a:r>
            <a:endParaRPr sz="13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6"/>
          <p:cNvSpPr txBox="1">
            <a:spLocks noGrp="1"/>
          </p:cNvSpPr>
          <p:nvPr>
            <p:ph type="title"/>
          </p:nvPr>
        </p:nvSpPr>
        <p:spPr>
          <a:xfrm>
            <a:off x="311700" y="21025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Univariate Analysis</a:t>
            </a:r>
            <a:endParaRPr/>
          </a:p>
        </p:txBody>
      </p:sp>
      <p:pic>
        <p:nvPicPr>
          <p:cNvPr id="207" name="Google Shape;207;p26"/>
          <p:cNvPicPr preferRelativeResize="0"/>
          <p:nvPr/>
        </p:nvPicPr>
        <p:blipFill>
          <a:blip r:embed="rId3">
            <a:alphaModFix/>
          </a:blip>
          <a:stretch>
            <a:fillRect/>
          </a:stretch>
        </p:blipFill>
        <p:spPr>
          <a:xfrm>
            <a:off x="311700" y="887675"/>
            <a:ext cx="2497251" cy="2179550"/>
          </a:xfrm>
          <a:prstGeom prst="rect">
            <a:avLst/>
          </a:prstGeom>
          <a:noFill/>
          <a:ln>
            <a:noFill/>
          </a:ln>
        </p:spPr>
      </p:pic>
      <p:pic>
        <p:nvPicPr>
          <p:cNvPr id="208" name="Google Shape;208;p26"/>
          <p:cNvPicPr preferRelativeResize="0"/>
          <p:nvPr/>
        </p:nvPicPr>
        <p:blipFill>
          <a:blip r:embed="rId4">
            <a:alphaModFix/>
          </a:blip>
          <a:stretch>
            <a:fillRect/>
          </a:stretch>
        </p:blipFill>
        <p:spPr>
          <a:xfrm>
            <a:off x="2911425" y="887675"/>
            <a:ext cx="2978742" cy="2125624"/>
          </a:xfrm>
          <a:prstGeom prst="rect">
            <a:avLst/>
          </a:prstGeom>
          <a:noFill/>
          <a:ln>
            <a:noFill/>
          </a:ln>
        </p:spPr>
      </p:pic>
      <p:pic>
        <p:nvPicPr>
          <p:cNvPr id="209" name="Google Shape;209;p26"/>
          <p:cNvPicPr preferRelativeResize="0"/>
          <p:nvPr/>
        </p:nvPicPr>
        <p:blipFill>
          <a:blip r:embed="rId5">
            <a:alphaModFix/>
          </a:blip>
          <a:stretch>
            <a:fillRect/>
          </a:stretch>
        </p:blipFill>
        <p:spPr>
          <a:xfrm>
            <a:off x="6189800" y="925375"/>
            <a:ext cx="2758097" cy="2076375"/>
          </a:xfrm>
          <a:prstGeom prst="rect">
            <a:avLst/>
          </a:prstGeom>
          <a:noFill/>
          <a:ln>
            <a:noFill/>
          </a:ln>
        </p:spPr>
      </p:pic>
      <p:pic>
        <p:nvPicPr>
          <p:cNvPr id="210" name="Google Shape;210;p26"/>
          <p:cNvPicPr preferRelativeResize="0"/>
          <p:nvPr/>
        </p:nvPicPr>
        <p:blipFill>
          <a:blip r:embed="rId6">
            <a:alphaModFix/>
          </a:blip>
          <a:stretch>
            <a:fillRect/>
          </a:stretch>
        </p:blipFill>
        <p:spPr>
          <a:xfrm>
            <a:off x="483550" y="3013300"/>
            <a:ext cx="2325400" cy="1989350"/>
          </a:xfrm>
          <a:prstGeom prst="rect">
            <a:avLst/>
          </a:prstGeom>
          <a:noFill/>
          <a:ln>
            <a:noFill/>
          </a:ln>
        </p:spPr>
      </p:pic>
      <p:pic>
        <p:nvPicPr>
          <p:cNvPr id="211" name="Google Shape;211;p26"/>
          <p:cNvPicPr preferRelativeResize="0"/>
          <p:nvPr/>
        </p:nvPicPr>
        <p:blipFill>
          <a:blip r:embed="rId7">
            <a:alphaModFix/>
          </a:blip>
          <a:stretch>
            <a:fillRect/>
          </a:stretch>
        </p:blipFill>
        <p:spPr>
          <a:xfrm>
            <a:off x="6300725" y="3001750"/>
            <a:ext cx="2775300" cy="1989350"/>
          </a:xfrm>
          <a:prstGeom prst="rect">
            <a:avLst/>
          </a:prstGeom>
          <a:noFill/>
          <a:ln>
            <a:noFill/>
          </a:ln>
        </p:spPr>
      </p:pic>
      <p:pic>
        <p:nvPicPr>
          <p:cNvPr id="212" name="Google Shape;212;p26"/>
          <p:cNvPicPr preferRelativeResize="0"/>
          <p:nvPr/>
        </p:nvPicPr>
        <p:blipFill>
          <a:blip r:embed="rId8">
            <a:alphaModFix/>
          </a:blip>
          <a:stretch>
            <a:fillRect/>
          </a:stretch>
        </p:blipFill>
        <p:spPr>
          <a:xfrm>
            <a:off x="2999388" y="3082925"/>
            <a:ext cx="3145226" cy="19055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txBox="1">
            <a:spLocks noGrp="1"/>
          </p:cNvSpPr>
          <p:nvPr>
            <p:ph type="title"/>
          </p:nvPr>
        </p:nvSpPr>
        <p:spPr>
          <a:xfrm>
            <a:off x="311700" y="235225"/>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Bivariate Analysis</a:t>
            </a:r>
            <a:endParaRPr/>
          </a:p>
        </p:txBody>
      </p:sp>
      <p:pic>
        <p:nvPicPr>
          <p:cNvPr id="218" name="Google Shape;218;p27"/>
          <p:cNvPicPr preferRelativeResize="0"/>
          <p:nvPr/>
        </p:nvPicPr>
        <p:blipFill>
          <a:blip r:embed="rId3">
            <a:alphaModFix/>
          </a:blip>
          <a:stretch>
            <a:fillRect/>
          </a:stretch>
        </p:blipFill>
        <p:spPr>
          <a:xfrm>
            <a:off x="139925" y="945475"/>
            <a:ext cx="4350699" cy="2063225"/>
          </a:xfrm>
          <a:prstGeom prst="rect">
            <a:avLst/>
          </a:prstGeom>
          <a:noFill/>
          <a:ln>
            <a:noFill/>
          </a:ln>
        </p:spPr>
      </p:pic>
      <p:pic>
        <p:nvPicPr>
          <p:cNvPr id="219" name="Google Shape;219;p27"/>
          <p:cNvPicPr preferRelativeResize="0"/>
          <p:nvPr/>
        </p:nvPicPr>
        <p:blipFill>
          <a:blip r:embed="rId4">
            <a:alphaModFix/>
          </a:blip>
          <a:stretch>
            <a:fillRect/>
          </a:stretch>
        </p:blipFill>
        <p:spPr>
          <a:xfrm>
            <a:off x="4640900" y="945475"/>
            <a:ext cx="4350700" cy="2094500"/>
          </a:xfrm>
          <a:prstGeom prst="rect">
            <a:avLst/>
          </a:prstGeom>
          <a:noFill/>
          <a:ln>
            <a:noFill/>
          </a:ln>
        </p:spPr>
      </p:pic>
      <p:pic>
        <p:nvPicPr>
          <p:cNvPr id="220" name="Google Shape;220;p27"/>
          <p:cNvPicPr preferRelativeResize="0"/>
          <p:nvPr/>
        </p:nvPicPr>
        <p:blipFill>
          <a:blip r:embed="rId5">
            <a:alphaModFix/>
          </a:blip>
          <a:stretch>
            <a:fillRect/>
          </a:stretch>
        </p:blipFill>
        <p:spPr>
          <a:xfrm>
            <a:off x="152400" y="3268575"/>
            <a:ext cx="4350709" cy="1798726"/>
          </a:xfrm>
          <a:prstGeom prst="rect">
            <a:avLst/>
          </a:prstGeom>
          <a:noFill/>
          <a:ln>
            <a:noFill/>
          </a:ln>
        </p:spPr>
      </p:pic>
      <p:pic>
        <p:nvPicPr>
          <p:cNvPr id="221" name="Google Shape;221;p27"/>
          <p:cNvPicPr preferRelativeResize="0"/>
          <p:nvPr/>
        </p:nvPicPr>
        <p:blipFill>
          <a:blip r:embed="rId6">
            <a:alphaModFix/>
          </a:blip>
          <a:stretch>
            <a:fillRect/>
          </a:stretch>
        </p:blipFill>
        <p:spPr>
          <a:xfrm>
            <a:off x="4655509" y="3192375"/>
            <a:ext cx="4300026" cy="1798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Multivariate Analysis</a:t>
            </a:r>
            <a:endParaRPr/>
          </a:p>
        </p:txBody>
      </p:sp>
      <p:pic>
        <p:nvPicPr>
          <p:cNvPr id="227" name="Google Shape;227;p28"/>
          <p:cNvPicPr preferRelativeResize="0"/>
          <p:nvPr/>
        </p:nvPicPr>
        <p:blipFill>
          <a:blip r:embed="rId3">
            <a:alphaModFix/>
          </a:blip>
          <a:stretch>
            <a:fillRect/>
          </a:stretch>
        </p:blipFill>
        <p:spPr>
          <a:xfrm>
            <a:off x="417650" y="1124050"/>
            <a:ext cx="4527165" cy="38208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64700" cy="61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92" name="Google Shape;92;p14"/>
          <p:cNvSpPr txBox="1">
            <a:spLocks noGrp="1"/>
          </p:cNvSpPr>
          <p:nvPr>
            <p:ph type="body" idx="1"/>
          </p:nvPr>
        </p:nvSpPr>
        <p:spPr>
          <a:xfrm>
            <a:off x="311700" y="934125"/>
            <a:ext cx="8564700" cy="3934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The Problem</a:t>
            </a:r>
            <a:endParaRPr sz="1400"/>
          </a:p>
          <a:p>
            <a:pPr marL="914400" lvl="1" indent="-317500" algn="l" rtl="0">
              <a:spcBef>
                <a:spcPts val="0"/>
              </a:spcBef>
              <a:spcAft>
                <a:spcPts val="0"/>
              </a:spcAft>
              <a:buSzPts val="1400"/>
              <a:buChar char="○"/>
            </a:pPr>
            <a:r>
              <a:rPr lang="en"/>
              <a:t>Domain, Context and Problem Statement</a:t>
            </a:r>
            <a:endParaRPr/>
          </a:p>
          <a:p>
            <a:pPr marL="914400" lvl="1" indent="-317500" algn="l" rtl="0">
              <a:spcBef>
                <a:spcPts val="0"/>
              </a:spcBef>
              <a:spcAft>
                <a:spcPts val="0"/>
              </a:spcAft>
              <a:buSzPts val="1400"/>
              <a:buChar char="○"/>
            </a:pPr>
            <a:r>
              <a:rPr lang="en"/>
              <a:t>Decision Matrix</a:t>
            </a:r>
            <a:endParaRPr sz="1400"/>
          </a:p>
          <a:p>
            <a:pPr marL="457200" lvl="0" indent="-317500" algn="l" rtl="0">
              <a:spcBef>
                <a:spcPts val="0"/>
              </a:spcBef>
              <a:spcAft>
                <a:spcPts val="0"/>
              </a:spcAft>
              <a:buSzPts val="1400"/>
              <a:buChar char="●"/>
            </a:pPr>
            <a:r>
              <a:rPr lang="en" sz="1400"/>
              <a:t>Dataset understanding</a:t>
            </a:r>
            <a:endParaRPr sz="1400"/>
          </a:p>
          <a:p>
            <a:pPr marL="457200" lvl="0" indent="-317500" algn="l" rtl="0">
              <a:spcBef>
                <a:spcPts val="0"/>
              </a:spcBef>
              <a:spcAft>
                <a:spcPts val="0"/>
              </a:spcAft>
              <a:buSzPts val="1400"/>
              <a:buChar char="●"/>
            </a:pPr>
            <a:r>
              <a:rPr lang="en" sz="1400"/>
              <a:t>Assumptions</a:t>
            </a:r>
            <a:endParaRPr sz="1800"/>
          </a:p>
          <a:p>
            <a:pPr marL="457200" lvl="0" indent="-317500" algn="l" rtl="0">
              <a:spcBef>
                <a:spcPts val="0"/>
              </a:spcBef>
              <a:spcAft>
                <a:spcPts val="0"/>
              </a:spcAft>
              <a:buSzPts val="1400"/>
              <a:buChar char="●"/>
            </a:pPr>
            <a:r>
              <a:rPr lang="en" sz="1400"/>
              <a:t>Challenges deep dive</a:t>
            </a:r>
            <a:endParaRPr sz="1400"/>
          </a:p>
          <a:p>
            <a:pPr marL="457200" lvl="0" indent="-317500" algn="l" rtl="0">
              <a:spcBef>
                <a:spcPts val="0"/>
              </a:spcBef>
              <a:spcAft>
                <a:spcPts val="0"/>
              </a:spcAft>
              <a:buSzPts val="1400"/>
              <a:buChar char="●"/>
            </a:pPr>
            <a:r>
              <a:rPr lang="en" sz="1400"/>
              <a:t>Approach</a:t>
            </a:r>
            <a:endParaRPr sz="1400"/>
          </a:p>
          <a:p>
            <a:pPr marL="914400" lvl="1" indent="-317500" algn="l" rtl="0">
              <a:spcBef>
                <a:spcPts val="0"/>
              </a:spcBef>
              <a:spcAft>
                <a:spcPts val="0"/>
              </a:spcAft>
              <a:buSzPts val="1400"/>
              <a:buChar char="○"/>
            </a:pPr>
            <a:r>
              <a:rPr lang="en" sz="1400"/>
              <a:t>Key Columns</a:t>
            </a:r>
            <a:endParaRPr sz="1400"/>
          </a:p>
          <a:p>
            <a:pPr marL="914400" lvl="1" indent="-317500" algn="l" rtl="0">
              <a:spcBef>
                <a:spcPts val="0"/>
              </a:spcBef>
              <a:spcAft>
                <a:spcPts val="0"/>
              </a:spcAft>
              <a:buSzPts val="1400"/>
              <a:buChar char="○"/>
            </a:pPr>
            <a:r>
              <a:rPr lang="en" sz="1400"/>
              <a:t>Excluded Columns</a:t>
            </a:r>
            <a:endParaRPr sz="1400"/>
          </a:p>
          <a:p>
            <a:pPr marL="914400" lvl="1" indent="-317500" algn="l" rtl="0">
              <a:spcBef>
                <a:spcPts val="0"/>
              </a:spcBef>
              <a:spcAft>
                <a:spcPts val="0"/>
              </a:spcAft>
              <a:buSzPts val="1400"/>
              <a:buChar char="○"/>
            </a:pPr>
            <a:r>
              <a:rPr lang="en"/>
              <a:t>Data preprocessing</a:t>
            </a:r>
            <a:endParaRPr/>
          </a:p>
          <a:p>
            <a:pPr marL="914400" lvl="1" indent="-317500" algn="l" rtl="0">
              <a:spcBef>
                <a:spcPts val="0"/>
              </a:spcBef>
              <a:spcAft>
                <a:spcPts val="0"/>
              </a:spcAft>
              <a:buSzPts val="1400"/>
              <a:buChar char="○"/>
            </a:pPr>
            <a:r>
              <a:rPr lang="en"/>
              <a:t>Analysis (Univariate, Bivariate, Multivariate)</a:t>
            </a:r>
            <a:endParaRPr/>
          </a:p>
          <a:p>
            <a:pPr marL="457200" lvl="0" indent="-317500" algn="l" rtl="0">
              <a:spcBef>
                <a:spcPts val="0"/>
              </a:spcBef>
              <a:spcAft>
                <a:spcPts val="0"/>
              </a:spcAft>
              <a:buSzPts val="1400"/>
              <a:buChar char="●"/>
            </a:pPr>
            <a:r>
              <a:rPr lang="en" sz="1400"/>
              <a:t>Inferences</a:t>
            </a:r>
            <a:endParaRPr sz="1400"/>
          </a:p>
          <a:p>
            <a:pPr marL="457200" lvl="0" indent="-317500" algn="l" rtl="0">
              <a:spcBef>
                <a:spcPts val="0"/>
              </a:spcBef>
              <a:spcAft>
                <a:spcPts val="0"/>
              </a:spcAft>
              <a:buSzPts val="1400"/>
              <a:buChar char="●"/>
            </a:pPr>
            <a:r>
              <a:rPr lang="en" sz="1400"/>
              <a:t>Result</a:t>
            </a:r>
            <a:endParaRPr sz="1400"/>
          </a:p>
          <a:p>
            <a:pPr marL="457200" lvl="0" indent="-317500" algn="l" rtl="0">
              <a:spcBef>
                <a:spcPts val="0"/>
              </a:spcBef>
              <a:spcAft>
                <a:spcPts val="0"/>
              </a:spcAft>
              <a:buSzPts val="1400"/>
              <a:buChar char="●"/>
            </a:pPr>
            <a:r>
              <a:rPr lang="en" sz="1400"/>
              <a:t>Recommendations</a:t>
            </a:r>
            <a:endParaRPr sz="1400"/>
          </a:p>
          <a:p>
            <a:pPr marL="457200" lvl="0" indent="-317500" algn="l" rtl="0">
              <a:spcBef>
                <a:spcPts val="0"/>
              </a:spcBef>
              <a:spcAft>
                <a:spcPts val="0"/>
              </a:spcAft>
              <a:buSzPts val="1400"/>
              <a:buChar char="●"/>
            </a:pPr>
            <a:r>
              <a:rPr lang="en" sz="1400"/>
              <a:t>Team</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Inferences</a:t>
            </a:r>
            <a:endParaRPr dirty="0"/>
          </a:p>
        </p:txBody>
      </p:sp>
      <p:sp>
        <p:nvSpPr>
          <p:cNvPr id="233" name="Google Shape;233;p29"/>
          <p:cNvSpPr txBox="1">
            <a:spLocks noGrp="1"/>
          </p:cNvSpPr>
          <p:nvPr>
            <p:ph type="body" idx="1"/>
          </p:nvPr>
        </p:nvSpPr>
        <p:spPr>
          <a:xfrm>
            <a:off x="311700" y="1017800"/>
            <a:ext cx="8520600" cy="382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u="sng" dirty="0"/>
              <a:t>Univariate Analysis</a:t>
            </a:r>
            <a:endParaRPr sz="1200" b="1" u="sng" dirty="0"/>
          </a:p>
          <a:p>
            <a:pPr marL="457200" lvl="0" indent="-311150" algn="l" rtl="0">
              <a:spcBef>
                <a:spcPts val="1600"/>
              </a:spcBef>
              <a:spcAft>
                <a:spcPts val="0"/>
              </a:spcAft>
              <a:buSzPts val="1300"/>
              <a:buChar char="●"/>
            </a:pPr>
            <a:r>
              <a:rPr lang="en" sz="1200" dirty="0"/>
              <a:t>Defaulter rate is increasing with respect to term, grade, sub_grade, verification_status, pub_rec, pub_rec_bankruptcies, revol_util, loan_amnt,  int_rate, installment.</a:t>
            </a:r>
            <a:endParaRPr sz="1200" dirty="0"/>
          </a:p>
          <a:p>
            <a:pPr marL="457200" lvl="0" indent="-311150" algn="l" rtl="0">
              <a:spcBef>
                <a:spcPts val="0"/>
              </a:spcBef>
              <a:spcAft>
                <a:spcPts val="0"/>
              </a:spcAft>
              <a:buSzPts val="1300"/>
              <a:buChar char="●"/>
            </a:pPr>
            <a:r>
              <a:rPr lang="en" sz="1200" dirty="0"/>
              <a:t>Defaulter rate is decreasing with annual_inc.</a:t>
            </a:r>
            <a:endParaRPr sz="1200" dirty="0"/>
          </a:p>
          <a:p>
            <a:pPr marL="457200" lvl="0" indent="-311150" algn="l" rtl="0">
              <a:spcBef>
                <a:spcPts val="0"/>
              </a:spcBef>
              <a:spcAft>
                <a:spcPts val="0"/>
              </a:spcAft>
              <a:buSzPts val="1300"/>
              <a:buChar char="●"/>
            </a:pPr>
            <a:r>
              <a:rPr lang="en" sz="1200" dirty="0"/>
              <a:t>We have seen that grade D, E, F, G has ~23% total loan however chances of being defaulted is also high here and cover 40% of total defaulters. Hence it makes sense to reject loans for borrowers in these three categories. Hence `grade` can become a deciding variable for loan approval.</a:t>
            </a:r>
            <a:endParaRPr sz="1200" dirty="0"/>
          </a:p>
          <a:p>
            <a:pPr marL="457200" lvl="0" indent="-311150" algn="l" rtl="0">
              <a:spcBef>
                <a:spcPts val="0"/>
              </a:spcBef>
              <a:spcAft>
                <a:spcPts val="0"/>
              </a:spcAft>
              <a:buSzPts val="1300"/>
              <a:buChar char="●"/>
            </a:pPr>
            <a:r>
              <a:rPr lang="en" sz="1200" dirty="0"/>
              <a:t>Small_business has higher defaulter rate among other purposes.</a:t>
            </a:r>
            <a:endParaRPr sz="1200" dirty="0"/>
          </a:p>
          <a:p>
            <a:pPr marL="0" lvl="0" indent="0" algn="l" rtl="0">
              <a:spcBef>
                <a:spcPts val="1600"/>
              </a:spcBef>
              <a:spcAft>
                <a:spcPts val="0"/>
              </a:spcAft>
              <a:buNone/>
            </a:pPr>
            <a:r>
              <a:rPr lang="en" sz="1200" b="1" u="sng" dirty="0"/>
              <a:t>Bivariate Analysis</a:t>
            </a:r>
            <a:endParaRPr sz="1200" b="1" u="sng" dirty="0"/>
          </a:p>
          <a:p>
            <a:pPr marL="457200" lvl="0" indent="-311150" algn="l" rtl="0">
              <a:spcBef>
                <a:spcPts val="1600"/>
              </a:spcBef>
              <a:spcAft>
                <a:spcPts val="0"/>
              </a:spcAft>
              <a:buSzPts val="1300"/>
              <a:buChar char="●"/>
            </a:pPr>
            <a:r>
              <a:rPr lang="en" sz="1200" dirty="0"/>
              <a:t>medical purpose has highest tendency to default with installments &gt; 800.</a:t>
            </a:r>
            <a:endParaRPr sz="1200" dirty="0"/>
          </a:p>
          <a:p>
            <a:pPr marL="0" lvl="0" indent="0" algn="l" rtl="0">
              <a:spcBef>
                <a:spcPts val="1600"/>
              </a:spcBef>
              <a:spcAft>
                <a:spcPts val="0"/>
              </a:spcAft>
              <a:buNone/>
            </a:pPr>
            <a:r>
              <a:rPr lang="en" sz="1200" b="1" u="sng" dirty="0"/>
              <a:t>Multivariate Analysis</a:t>
            </a:r>
            <a:endParaRPr sz="1200" b="1" u="sng" dirty="0"/>
          </a:p>
          <a:p>
            <a:pPr marL="457200" lvl="0" indent="-311150" algn="l" rtl="0">
              <a:spcBef>
                <a:spcPts val="1600"/>
              </a:spcBef>
              <a:spcAft>
                <a:spcPts val="0"/>
              </a:spcAft>
              <a:buSzPts val="1300"/>
              <a:buChar char="●"/>
            </a:pPr>
            <a:r>
              <a:rPr lang="en" sz="1200" dirty="0"/>
              <a:t>There is no stronger correlation with columns which greatly affects loan_status.</a:t>
            </a:r>
            <a:endParaRPr sz="1200" dirty="0"/>
          </a:p>
          <a:p>
            <a:pPr marL="0" lvl="0" indent="0" algn="l" rtl="0">
              <a:spcBef>
                <a:spcPts val="1600"/>
              </a:spcBef>
              <a:spcAft>
                <a:spcPts val="1600"/>
              </a:spcAft>
              <a:buNone/>
            </a:pPr>
            <a:endParaRPr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0"/>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Result</a:t>
            </a:r>
            <a:endParaRPr dirty="0"/>
          </a:p>
        </p:txBody>
      </p:sp>
      <p:sp>
        <p:nvSpPr>
          <p:cNvPr id="239" name="Google Shape;239;p30"/>
          <p:cNvSpPr txBox="1">
            <a:spLocks noGrp="1"/>
          </p:cNvSpPr>
          <p:nvPr>
            <p:ph type="body" idx="2"/>
          </p:nvPr>
        </p:nvSpPr>
        <p:spPr>
          <a:xfrm>
            <a:off x="4939500" y="187275"/>
            <a:ext cx="3837000" cy="485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As per dataset analysis, below variables can be driving factors for loan approval process</a:t>
            </a:r>
            <a:endParaRPr sz="1400" dirty="0"/>
          </a:p>
          <a:p>
            <a:pPr marL="457200" lvl="0" indent="-342900" algn="l" rtl="0">
              <a:spcBef>
                <a:spcPts val="1600"/>
              </a:spcBef>
              <a:spcAft>
                <a:spcPts val="0"/>
              </a:spcAft>
              <a:buSzPts val="1800"/>
              <a:buChar char="●"/>
            </a:pPr>
            <a:r>
              <a:rPr lang="en" sz="1400" dirty="0"/>
              <a:t>Term</a:t>
            </a:r>
            <a:endParaRPr sz="1400" dirty="0"/>
          </a:p>
          <a:p>
            <a:pPr marL="457200" lvl="0" indent="-342900" algn="l" rtl="0">
              <a:spcBef>
                <a:spcPts val="0"/>
              </a:spcBef>
              <a:spcAft>
                <a:spcPts val="0"/>
              </a:spcAft>
              <a:buSzPts val="1800"/>
              <a:buChar char="●"/>
            </a:pPr>
            <a:r>
              <a:rPr lang="en" sz="1400" dirty="0"/>
              <a:t>Grade</a:t>
            </a:r>
            <a:endParaRPr sz="1400" dirty="0"/>
          </a:p>
          <a:p>
            <a:pPr marL="457200" lvl="0" indent="-342900" algn="l" rtl="0">
              <a:spcBef>
                <a:spcPts val="0"/>
              </a:spcBef>
              <a:spcAft>
                <a:spcPts val="0"/>
              </a:spcAft>
              <a:buSzPts val="1800"/>
              <a:buChar char="●"/>
            </a:pPr>
            <a:r>
              <a:rPr lang="en" sz="1400" dirty="0"/>
              <a:t>Purpose</a:t>
            </a:r>
            <a:endParaRPr sz="1400" dirty="0"/>
          </a:p>
          <a:p>
            <a:pPr marL="457200" lvl="0" indent="-342900" algn="l" rtl="0">
              <a:spcBef>
                <a:spcPts val="0"/>
              </a:spcBef>
              <a:spcAft>
                <a:spcPts val="0"/>
              </a:spcAft>
              <a:buSzPts val="1800"/>
              <a:buChar char="●"/>
            </a:pPr>
            <a:r>
              <a:rPr lang="en" sz="1400" dirty="0"/>
              <a:t>Revolving line utilization rate (revol_util)</a:t>
            </a:r>
            <a:endParaRPr sz="1400" dirty="0"/>
          </a:p>
          <a:p>
            <a:pPr marL="457200" lvl="0" indent="-342900" algn="l" rtl="0">
              <a:spcBef>
                <a:spcPts val="0"/>
              </a:spcBef>
              <a:spcAft>
                <a:spcPts val="0"/>
              </a:spcAft>
              <a:buSzPts val="1800"/>
              <a:buChar char="●"/>
            </a:pPr>
            <a:r>
              <a:rPr lang="en" sz="1400" dirty="0"/>
              <a:t>Interest rate</a:t>
            </a:r>
            <a:endParaRPr sz="1400" dirty="0"/>
          </a:p>
          <a:p>
            <a:pPr marL="457200" lvl="0" indent="-342900" algn="l" rtl="0">
              <a:spcBef>
                <a:spcPts val="0"/>
              </a:spcBef>
              <a:spcAft>
                <a:spcPts val="0"/>
              </a:spcAft>
              <a:buSzPts val="1800"/>
              <a:buChar char="●"/>
            </a:pPr>
            <a:r>
              <a:rPr lang="en" sz="1400" dirty="0"/>
              <a:t>Installment</a:t>
            </a:r>
            <a:endParaRPr sz="1400" dirty="0"/>
          </a:p>
          <a:p>
            <a:pPr marL="457200" lvl="0" indent="-342900" algn="l" rtl="0">
              <a:spcBef>
                <a:spcPts val="0"/>
              </a:spcBef>
              <a:spcAft>
                <a:spcPts val="0"/>
              </a:spcAft>
              <a:buSzPts val="1800"/>
              <a:buChar char="●"/>
            </a:pPr>
            <a:r>
              <a:rPr lang="en" sz="1400" dirty="0"/>
              <a:t>Annual income</a:t>
            </a:r>
            <a:endParaRPr sz="1400" dirty="0"/>
          </a:p>
          <a:p>
            <a:pPr marL="457200" lvl="0" indent="-342900" algn="l" rtl="0">
              <a:spcBef>
                <a:spcPts val="0"/>
              </a:spcBef>
              <a:spcAft>
                <a:spcPts val="0"/>
              </a:spcAft>
              <a:buSzPts val="1800"/>
              <a:buChar char="●"/>
            </a:pPr>
            <a:r>
              <a:rPr lang="en" sz="1400" dirty="0"/>
              <a:t>Public Record</a:t>
            </a:r>
            <a:endParaRPr sz="1400" dirty="0"/>
          </a:p>
          <a:p>
            <a:pPr marL="457200" lvl="0" indent="-342900" algn="l" rtl="0">
              <a:spcBef>
                <a:spcPts val="0"/>
              </a:spcBef>
              <a:spcAft>
                <a:spcPts val="0"/>
              </a:spcAft>
              <a:buSzPts val="1800"/>
              <a:buChar char="●"/>
            </a:pPr>
            <a:r>
              <a:rPr lang="en" sz="1400" dirty="0"/>
              <a:t>Public Record for bankruptcies</a:t>
            </a:r>
            <a:endParaRPr sz="1400" dirty="0"/>
          </a:p>
          <a:p>
            <a:pPr marL="457200" lvl="0" indent="-342900" algn="l" rtl="0">
              <a:spcBef>
                <a:spcPts val="0"/>
              </a:spcBef>
              <a:spcAft>
                <a:spcPts val="0"/>
              </a:spcAft>
              <a:buSzPts val="1800"/>
              <a:buChar char="●"/>
            </a:pPr>
            <a:r>
              <a:rPr lang="en" sz="1400" dirty="0"/>
              <a:t>Funded amount by investors</a:t>
            </a:r>
            <a:endParaRPr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1"/>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t>Recommendations</a:t>
            </a:r>
            <a:endParaRPr sz="3600"/>
          </a:p>
        </p:txBody>
      </p:sp>
      <p:sp>
        <p:nvSpPr>
          <p:cNvPr id="245" name="Google Shape;245;p31"/>
          <p:cNvSpPr txBox="1">
            <a:spLocks noGrp="1"/>
          </p:cNvSpPr>
          <p:nvPr>
            <p:ph type="body" idx="2"/>
          </p:nvPr>
        </p:nvSpPr>
        <p:spPr>
          <a:xfrm>
            <a:off x="4939500" y="187275"/>
            <a:ext cx="3837000" cy="463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As per dataset analysis, below points might be considered for loan approval process</a:t>
            </a:r>
          </a:p>
          <a:p>
            <a:pPr marL="0" lvl="0" indent="0" algn="l" rtl="0">
              <a:spcBef>
                <a:spcPts val="0"/>
              </a:spcBef>
              <a:spcAft>
                <a:spcPts val="0"/>
              </a:spcAft>
              <a:buNone/>
            </a:pPr>
            <a:endParaRPr sz="1200" dirty="0"/>
          </a:p>
          <a:p>
            <a:pPr indent="-330200">
              <a:buSzPts val="1600"/>
            </a:pPr>
            <a:r>
              <a:rPr lang="en" sz="1200" dirty="0"/>
              <a:t>tendency to default is very high with borrowers having 2 bankruptcies.</a:t>
            </a:r>
          </a:p>
          <a:p>
            <a:pPr indent="-330200">
              <a:buSzPts val="1600"/>
            </a:pPr>
            <a:r>
              <a:rPr lang="en" sz="1200" dirty="0"/>
              <a:t>Implement Stricter Criteria for Grades E, F and G, they increase tendecy to default.</a:t>
            </a:r>
            <a:endParaRPr sz="1200" dirty="0"/>
          </a:p>
          <a:p>
            <a:pPr indent="-330200">
              <a:buSzPts val="1600"/>
            </a:pPr>
            <a:r>
              <a:rPr lang="en" sz="1200" dirty="0"/>
              <a:t>Evaluate and Limit 60-Month Loans</a:t>
            </a:r>
            <a:endParaRPr sz="1200" dirty="0"/>
          </a:p>
          <a:p>
            <a:pPr marL="457200" lvl="0" indent="-330200" algn="l" rtl="0">
              <a:spcBef>
                <a:spcPts val="0"/>
              </a:spcBef>
              <a:spcAft>
                <a:spcPts val="0"/>
              </a:spcAft>
              <a:buSzPts val="1600"/>
              <a:buChar char="●"/>
            </a:pPr>
            <a:r>
              <a:rPr lang="en" sz="1200" dirty="0"/>
              <a:t>Review Verification Process as from dataset it is observed that verified loans are more defaulted which should be otherwise.</a:t>
            </a:r>
            <a:endParaRPr sz="1200" dirty="0"/>
          </a:p>
          <a:p>
            <a:pPr marL="457200" lvl="0" indent="-330200" algn="l" rtl="0">
              <a:spcBef>
                <a:spcPts val="0"/>
              </a:spcBef>
              <a:spcAft>
                <a:spcPts val="0"/>
              </a:spcAft>
              <a:buSzPts val="1600"/>
              <a:buChar char="●"/>
            </a:pPr>
            <a:r>
              <a:rPr lang="en" sz="1200" dirty="0"/>
              <a:t>Adjust Interest Rates Based on DTI Ratios</a:t>
            </a:r>
            <a:endParaRPr sz="1200" dirty="0"/>
          </a:p>
          <a:p>
            <a:pPr marL="457200" lvl="0" indent="-330200" algn="l" rtl="0">
              <a:spcBef>
                <a:spcPts val="0"/>
              </a:spcBef>
              <a:spcAft>
                <a:spcPts val="0"/>
              </a:spcAft>
              <a:buSzPts val="1600"/>
              <a:buChar char="●"/>
            </a:pPr>
            <a:r>
              <a:rPr lang="en" sz="1200" dirty="0"/>
              <a:t>Consider Annual Income Levels for Affordability</a:t>
            </a:r>
            <a:endParaRPr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Team</a:t>
            </a:r>
            <a:endParaRPr/>
          </a:p>
        </p:txBody>
      </p:sp>
      <p:sp>
        <p:nvSpPr>
          <p:cNvPr id="251" name="Google Shape;251;p32"/>
          <p:cNvSpPr txBox="1">
            <a:spLocks noGrp="1"/>
          </p:cNvSpPr>
          <p:nvPr>
            <p:ph type="subTitle" idx="1"/>
          </p:nvPr>
        </p:nvSpPr>
        <p:spPr>
          <a:xfrm>
            <a:off x="598100" y="2715934"/>
            <a:ext cx="8222100" cy="75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Raman Pandey</a:t>
            </a:r>
            <a:endParaRPr/>
          </a:p>
          <a:p>
            <a:pPr marL="0" lvl="0" indent="0" algn="l" rtl="0">
              <a:spcBef>
                <a:spcPts val="0"/>
              </a:spcBef>
              <a:spcAft>
                <a:spcPts val="0"/>
              </a:spcAft>
              <a:buNone/>
            </a:pPr>
            <a:r>
              <a:rPr lang="en"/>
              <a:t>Rajeev Ranjan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problem</a:t>
            </a:r>
            <a:endParaRPr/>
          </a:p>
        </p:txBody>
      </p:sp>
      <p:grpSp>
        <p:nvGrpSpPr>
          <p:cNvPr id="98" name="Google Shape;98;p15"/>
          <p:cNvGrpSpPr/>
          <p:nvPr/>
        </p:nvGrpSpPr>
        <p:grpSpPr>
          <a:xfrm>
            <a:off x="431925" y="1304875"/>
            <a:ext cx="2628925" cy="3416400"/>
            <a:chOff x="431925" y="1304875"/>
            <a:chExt cx="2628925" cy="3416400"/>
          </a:xfrm>
        </p:grpSpPr>
        <p:sp>
          <p:nvSpPr>
            <p:cNvPr id="99" name="Google Shape;99;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5"/>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Company</a:t>
            </a:r>
            <a:endParaRPr>
              <a:solidFill>
                <a:schemeClr val="lt1"/>
              </a:solidFill>
            </a:endParaRPr>
          </a:p>
        </p:txBody>
      </p:sp>
      <p:sp>
        <p:nvSpPr>
          <p:cNvPr id="102" name="Google Shape;102;p15"/>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dirty="0"/>
              <a:t>There is a lending company which is the largest online loan marketplace, facilitating personal loans, business loans, and financing of medical procedures. Borrowers can easily access lower interest rate loans through a fast online interface. </a:t>
            </a:r>
            <a:endParaRPr sz="1400" dirty="0"/>
          </a:p>
        </p:txBody>
      </p:sp>
      <p:grpSp>
        <p:nvGrpSpPr>
          <p:cNvPr id="103" name="Google Shape;103;p15"/>
          <p:cNvGrpSpPr/>
          <p:nvPr/>
        </p:nvGrpSpPr>
        <p:grpSpPr>
          <a:xfrm>
            <a:off x="3320450" y="1304875"/>
            <a:ext cx="2632500" cy="3416400"/>
            <a:chOff x="3320450" y="1304875"/>
            <a:chExt cx="2632500" cy="3416400"/>
          </a:xfrm>
        </p:grpSpPr>
        <p:sp>
          <p:nvSpPr>
            <p:cNvPr id="104" name="Google Shape;104;p15"/>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5"/>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Context</a:t>
            </a:r>
            <a:endParaRPr>
              <a:solidFill>
                <a:schemeClr val="lt1"/>
              </a:solidFill>
            </a:endParaRPr>
          </a:p>
        </p:txBody>
      </p:sp>
      <p:sp>
        <p:nvSpPr>
          <p:cNvPr id="107" name="Google Shape;107;p15"/>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dirty="0"/>
              <a:t>Lending loans to ‘risky’ applicants is the largest source of financial loss (called credit loss). Credit loss is the amount of money lost by the lender when the borrower refuses to pay or runs away with the money owed. In other words, borrowers who default cause the largest amount of loss to the lenders. In this case, the customers labelled as '</a:t>
            </a:r>
            <a:r>
              <a:rPr lang="en" sz="1200" b="1" dirty="0"/>
              <a:t>charged-off'</a:t>
            </a:r>
            <a:r>
              <a:rPr lang="en" sz="1200" dirty="0"/>
              <a:t> are the </a:t>
            </a:r>
            <a:r>
              <a:rPr lang="en" sz="1200" b="1" dirty="0"/>
              <a:t>'defaulters'</a:t>
            </a:r>
            <a:r>
              <a:rPr lang="en" sz="1200" dirty="0"/>
              <a:t>. </a:t>
            </a:r>
            <a:endParaRPr sz="1200" dirty="0"/>
          </a:p>
        </p:txBody>
      </p:sp>
      <p:grpSp>
        <p:nvGrpSpPr>
          <p:cNvPr id="108" name="Google Shape;108;p15"/>
          <p:cNvGrpSpPr/>
          <p:nvPr/>
        </p:nvGrpSpPr>
        <p:grpSpPr>
          <a:xfrm>
            <a:off x="6212550" y="1304875"/>
            <a:ext cx="2632500" cy="3416400"/>
            <a:chOff x="6212550" y="1304875"/>
            <a:chExt cx="2632500" cy="3416400"/>
          </a:xfrm>
        </p:grpSpPr>
        <p:sp>
          <p:nvSpPr>
            <p:cNvPr id="109" name="Google Shape;109;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15"/>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Problem statement</a:t>
            </a:r>
            <a:endParaRPr>
              <a:solidFill>
                <a:schemeClr val="lt1"/>
              </a:solidFill>
            </a:endParaRPr>
          </a:p>
        </p:txBody>
      </p:sp>
      <p:sp>
        <p:nvSpPr>
          <p:cNvPr id="112" name="Google Shape;112;p15"/>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Company wants to understand the driving factors (or driver variables) behind loan default, i.e. the variables which are strong indicators of default.  The company can utilise this knowledge for its portfolio and risk assessment. </a:t>
            </a:r>
            <a:endParaRPr sz="1200"/>
          </a:p>
          <a:p>
            <a:pPr marL="0" lvl="0" indent="0" algn="l" rtl="0">
              <a:spcBef>
                <a:spcPts val="1600"/>
              </a:spcBef>
              <a:spcAft>
                <a:spcPts val="0"/>
              </a:spcAft>
              <a:buNone/>
            </a:pPr>
            <a:r>
              <a:rPr lang="en" sz="1200"/>
              <a:t>Main objective is to find variables in the dataset which influences for loan to be defaulted.</a:t>
            </a:r>
            <a:endParaRPr sz="1200"/>
          </a:p>
          <a:p>
            <a:pPr marL="0" lvl="0" indent="0" algn="l" rtl="0">
              <a:spcBef>
                <a:spcPts val="1600"/>
              </a:spcBef>
              <a:spcAft>
                <a:spcPts val="1600"/>
              </a:spcAft>
              <a:buNone/>
            </a:pP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problem</a:t>
            </a:r>
            <a:endParaRPr dirty="0"/>
          </a:p>
        </p:txBody>
      </p:sp>
      <p:grpSp>
        <p:nvGrpSpPr>
          <p:cNvPr id="103" name="Google Shape;103;p15"/>
          <p:cNvGrpSpPr/>
          <p:nvPr/>
        </p:nvGrpSpPr>
        <p:grpSpPr>
          <a:xfrm>
            <a:off x="375851" y="1304874"/>
            <a:ext cx="8456447" cy="1867429"/>
            <a:chOff x="3320085" y="1304875"/>
            <a:chExt cx="2632865" cy="3416400"/>
          </a:xfrm>
        </p:grpSpPr>
        <p:sp>
          <p:nvSpPr>
            <p:cNvPr id="104" name="Google Shape;104;p15"/>
            <p:cNvSpPr txBox="1"/>
            <p:nvPr/>
          </p:nvSpPr>
          <p:spPr>
            <a:xfrm>
              <a:off x="3320085" y="1304877"/>
              <a:ext cx="2632865" cy="68397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5"/>
          <p:cNvSpPr txBox="1">
            <a:spLocks noGrp="1"/>
          </p:cNvSpPr>
          <p:nvPr>
            <p:ph type="body" idx="4294967295"/>
          </p:nvPr>
        </p:nvSpPr>
        <p:spPr>
          <a:xfrm>
            <a:off x="430701" y="1213099"/>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Context</a:t>
            </a:r>
            <a:endParaRPr dirty="0">
              <a:solidFill>
                <a:schemeClr val="lt1"/>
              </a:solidFill>
            </a:endParaRPr>
          </a:p>
        </p:txBody>
      </p:sp>
      <p:sp>
        <p:nvSpPr>
          <p:cNvPr id="107" name="Google Shape;107;p15"/>
          <p:cNvSpPr txBox="1">
            <a:spLocks noGrp="1"/>
          </p:cNvSpPr>
          <p:nvPr>
            <p:ph type="body" idx="4294967295"/>
          </p:nvPr>
        </p:nvSpPr>
        <p:spPr>
          <a:xfrm>
            <a:off x="453350" y="1643851"/>
            <a:ext cx="8367386" cy="138030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900" dirty="0"/>
              <a:t>The </a:t>
            </a:r>
            <a:r>
              <a:rPr lang="en-US" sz="900" i="1" dirty="0"/>
              <a:t>lending company</a:t>
            </a:r>
            <a:r>
              <a:rPr lang="en-US" sz="900" dirty="0"/>
              <a:t> faces largest amount of </a:t>
            </a:r>
            <a:r>
              <a:rPr lang="en-US" sz="900" b="1" i="1" dirty="0"/>
              <a:t>financial loss</a:t>
            </a:r>
            <a:r>
              <a:rPr lang="en-US" sz="900" dirty="0"/>
              <a:t> due to </a:t>
            </a:r>
            <a:r>
              <a:rPr lang="en-US" sz="900" b="1" i="1" dirty="0"/>
              <a:t>loan defaults</a:t>
            </a:r>
            <a:r>
              <a:rPr lang="en-US" sz="900" dirty="0"/>
              <a:t>. The amount lost by the lender when a borrower defaults is called </a:t>
            </a:r>
            <a:r>
              <a:rPr lang="en-US" sz="900" b="1" i="1" dirty="0"/>
              <a:t>credit loss</a:t>
            </a:r>
            <a:r>
              <a:rPr lang="en-US" sz="900" dirty="0"/>
              <a:t>. A loan is called to be defaulted when borrower does not return the amount fully/partially. These loans are also called to be Charged Off. </a:t>
            </a:r>
            <a:r>
              <a:rPr lang="en" sz="900" dirty="0"/>
              <a:t>Borrowers can easily access lower interest rate loans through a fast online interface. Company approves loan based on its current risk assesment of tendency of the loan getting default.</a:t>
            </a:r>
          </a:p>
          <a:p>
            <a:pPr marL="0" lvl="0" indent="0" algn="l" rtl="0">
              <a:spcBef>
                <a:spcPts val="0"/>
              </a:spcBef>
              <a:spcAft>
                <a:spcPts val="1600"/>
              </a:spcAft>
              <a:buNone/>
            </a:pPr>
            <a:r>
              <a:rPr lang="en" sz="900" dirty="0"/>
              <a:t>Company wants to reduce the loss due to loan defaults by rejecting loans which are likely to be default. However risk associated with this rejection decision is to lose a loan which otherwise would have been fully paid. Company is looking improve their ability to more accurately understand the lieklyhood of a loan application getting default if approved.</a:t>
            </a:r>
            <a:endParaRPr lang="en-US" sz="900" dirty="0"/>
          </a:p>
        </p:txBody>
      </p:sp>
      <p:grpSp>
        <p:nvGrpSpPr>
          <p:cNvPr id="108" name="Google Shape;108;p15"/>
          <p:cNvGrpSpPr/>
          <p:nvPr/>
        </p:nvGrpSpPr>
        <p:grpSpPr>
          <a:xfrm>
            <a:off x="357817" y="3444756"/>
            <a:ext cx="8468026" cy="1480854"/>
            <a:chOff x="6212550" y="994028"/>
            <a:chExt cx="2632500" cy="3727247"/>
          </a:xfrm>
        </p:grpSpPr>
        <p:sp>
          <p:nvSpPr>
            <p:cNvPr id="109" name="Google Shape;109;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txBox="1"/>
            <p:nvPr/>
          </p:nvSpPr>
          <p:spPr>
            <a:xfrm>
              <a:off x="6212550" y="994028"/>
              <a:ext cx="2632500" cy="98522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15"/>
          <p:cNvSpPr txBox="1">
            <a:spLocks noGrp="1"/>
          </p:cNvSpPr>
          <p:nvPr>
            <p:ph type="body" idx="4294967295"/>
          </p:nvPr>
        </p:nvSpPr>
        <p:spPr>
          <a:xfrm>
            <a:off x="318157" y="3395967"/>
            <a:ext cx="2494500" cy="3914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Problem statement</a:t>
            </a:r>
            <a:endParaRPr dirty="0">
              <a:solidFill>
                <a:schemeClr val="lt1"/>
              </a:solidFill>
            </a:endParaRPr>
          </a:p>
        </p:txBody>
      </p:sp>
      <p:sp>
        <p:nvSpPr>
          <p:cNvPr id="112" name="Google Shape;112;p15"/>
          <p:cNvSpPr txBox="1">
            <a:spLocks noGrp="1"/>
          </p:cNvSpPr>
          <p:nvPr>
            <p:ph type="body" idx="4294967295"/>
          </p:nvPr>
        </p:nvSpPr>
        <p:spPr>
          <a:xfrm>
            <a:off x="414969" y="3978205"/>
            <a:ext cx="8314062" cy="805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dirty="0"/>
              <a:t>The company has provided few years of data which consists of various attributes of loans which where approved and are etiher fully paid or charged off (defaulted) or is currently running.</a:t>
            </a:r>
          </a:p>
          <a:p>
            <a:pPr marL="0" lvl="0" indent="0" algn="l" rtl="0">
              <a:spcBef>
                <a:spcPts val="0"/>
              </a:spcBef>
              <a:spcAft>
                <a:spcPts val="0"/>
              </a:spcAft>
              <a:buNone/>
            </a:pPr>
            <a:r>
              <a:rPr lang="en" sz="900" dirty="0"/>
              <a:t>We need to understand the influences of loan and consumer atributes towards tendency to default and indentify variables which are strong indicators of default.  </a:t>
            </a:r>
          </a:p>
          <a:p>
            <a:pPr marL="0" lvl="0" indent="0" algn="l" rtl="0">
              <a:spcBef>
                <a:spcPts val="0"/>
              </a:spcBef>
              <a:spcAft>
                <a:spcPts val="0"/>
              </a:spcAft>
              <a:buNone/>
            </a:pPr>
            <a:r>
              <a:rPr lang="en" sz="900" dirty="0"/>
              <a:t>The company can utilise this knowledge for its risk assessment to reduce the loss.</a:t>
            </a:r>
            <a:endParaRPr sz="900" dirty="0"/>
          </a:p>
        </p:txBody>
      </p:sp>
    </p:spTree>
    <p:extLst>
      <p:ext uri="{BB962C8B-B14F-4D97-AF65-F5344CB8AC3E}">
        <p14:creationId xmlns:p14="http://schemas.microsoft.com/office/powerpoint/2010/main" val="1217447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Decision Matrix</a:t>
            </a:r>
            <a:endParaRPr/>
          </a:p>
        </p:txBody>
      </p:sp>
      <p:sp>
        <p:nvSpPr>
          <p:cNvPr id="118" name="Google Shape;118;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Loan Accepted - Three Scenarios</a:t>
            </a:r>
            <a:endParaRPr sz="1500"/>
          </a:p>
          <a:p>
            <a:pPr marL="457200" lvl="0" indent="-323850" algn="l" rtl="0">
              <a:spcBef>
                <a:spcPts val="1600"/>
              </a:spcBef>
              <a:spcAft>
                <a:spcPts val="0"/>
              </a:spcAft>
              <a:buSzPts val="1500"/>
              <a:buChar char="●"/>
            </a:pPr>
            <a:r>
              <a:rPr lang="en" sz="1500"/>
              <a:t>Fully Paid - Applicant has fully paid the loan (the principal and the interest rate)</a:t>
            </a:r>
            <a:endParaRPr sz="1500"/>
          </a:p>
          <a:p>
            <a:pPr marL="457200" lvl="0" indent="-323850" algn="l" rtl="0">
              <a:spcBef>
                <a:spcPts val="0"/>
              </a:spcBef>
              <a:spcAft>
                <a:spcPts val="0"/>
              </a:spcAft>
              <a:buSzPts val="1500"/>
              <a:buChar char="●"/>
            </a:pPr>
            <a:r>
              <a:rPr lang="en" sz="1500"/>
              <a:t>Current - Applicant is in the process of paying the instalments, i.e. the tenure of the loan is not yet completed. These candidates are not labelled as ‘defaulted’.</a:t>
            </a:r>
            <a:endParaRPr sz="1500"/>
          </a:p>
          <a:p>
            <a:pPr marL="457200" lvl="0" indent="-323850" algn="l" rtl="0">
              <a:spcBef>
                <a:spcPts val="0"/>
              </a:spcBef>
              <a:spcAft>
                <a:spcPts val="0"/>
              </a:spcAft>
              <a:buSzPts val="1500"/>
              <a:buChar char="●"/>
            </a:pPr>
            <a:r>
              <a:rPr lang="en" sz="1500"/>
              <a:t>Charged-off - Applicant has not paid the installments in due time for a long period of time, i.e. he/she has defaulted on the loan</a:t>
            </a:r>
            <a:endParaRPr sz="1500"/>
          </a:p>
          <a:p>
            <a:pPr marL="0" lvl="0" indent="0" algn="l" rtl="0">
              <a:spcBef>
                <a:spcPts val="1600"/>
              </a:spcBef>
              <a:spcAft>
                <a:spcPts val="0"/>
              </a:spcAft>
              <a:buNone/>
            </a:pPr>
            <a:r>
              <a:rPr lang="en" sz="1500"/>
              <a:t>Loan Rejected - The company had rejected the loan (because the candidate does not meet their requirements etc.). </a:t>
            </a:r>
            <a:endParaRPr sz="1500"/>
          </a:p>
          <a:p>
            <a:pPr marL="0" lvl="0" indent="0" algn="l" rtl="0">
              <a:spcBef>
                <a:spcPts val="1600"/>
              </a:spcBef>
              <a:spcAft>
                <a:spcPts val="1600"/>
              </a:spcAft>
              <a:buNone/>
            </a:pPr>
            <a:r>
              <a:rPr lang="en" sz="1500"/>
              <a:t>Since the loan was rejected, there is no transactional history of those applicants with the company and so this data is not available with the company (and thus in this dataset).</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Understanding</a:t>
            </a:r>
            <a:endParaRPr/>
          </a:p>
        </p:txBody>
      </p:sp>
      <p:sp>
        <p:nvSpPr>
          <p:cNvPr id="124" name="Google Shape;124;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Dataset given contains the information about past loan applicants and whether they ‘defaulted’ or not.</a:t>
            </a:r>
            <a:endParaRPr sz="1400">
              <a:solidFill>
                <a:srgbClr val="24292E"/>
              </a:solidFill>
              <a:highlight>
                <a:srgbClr val="FFFFFF"/>
              </a:highlight>
              <a:latin typeface="Arial"/>
              <a:ea typeface="Arial"/>
              <a:cs typeface="Arial"/>
              <a:sym typeface="Arial"/>
            </a:endParaRPr>
          </a:p>
          <a:p>
            <a:pPr marL="457200" lvl="0" indent="-317500" algn="l" rtl="0">
              <a:spcBef>
                <a:spcPts val="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Dataset contains information pertaining to the borrower’s past credit history and Lending Club loan information.</a:t>
            </a:r>
            <a:endParaRPr sz="1400">
              <a:solidFill>
                <a:srgbClr val="24292E"/>
              </a:solidFill>
              <a:highlight>
                <a:srgbClr val="FFFFFF"/>
              </a:highlight>
              <a:latin typeface="Arial"/>
              <a:ea typeface="Arial"/>
              <a:cs typeface="Arial"/>
              <a:sym typeface="Arial"/>
            </a:endParaRPr>
          </a:p>
          <a:p>
            <a:pPr marL="457200" lvl="0" indent="-317500" algn="l" rtl="0">
              <a:spcBef>
                <a:spcPts val="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Dataset consisted of over 39717 records and 111 columns along with Data dictionary contains information about each column and their relevance.</a:t>
            </a:r>
            <a:endParaRPr sz="1400">
              <a:solidFill>
                <a:srgbClr val="24292E"/>
              </a:solidFill>
              <a:highlight>
                <a:srgbClr val="FFFFFF"/>
              </a:highlight>
              <a:latin typeface="Arial"/>
              <a:ea typeface="Arial"/>
              <a:cs typeface="Arial"/>
              <a:sym typeface="Arial"/>
            </a:endParaRPr>
          </a:p>
          <a:p>
            <a:pPr marL="457200" lvl="0" indent="-317500" algn="l" rtl="0">
              <a:spcBef>
                <a:spcPts val="0"/>
              </a:spcBef>
              <a:spcAft>
                <a:spcPts val="0"/>
              </a:spcAft>
              <a:buClr>
                <a:srgbClr val="24292E"/>
              </a:buClr>
              <a:buSzPts val="1400"/>
              <a:buFont typeface="Arial"/>
              <a:buChar char="●"/>
            </a:pPr>
            <a:r>
              <a:rPr lang="en" sz="1400">
                <a:solidFill>
                  <a:srgbClr val="24292E"/>
                </a:solidFill>
                <a:highlight>
                  <a:srgbClr val="FFFFFF"/>
                </a:highlight>
                <a:latin typeface="Arial"/>
                <a:ea typeface="Arial"/>
                <a:cs typeface="Arial"/>
                <a:sym typeface="Arial"/>
              </a:rPr>
              <a:t>Dataset reflects loans post approval, thus does not represent any information on the rejection criteria process.</a:t>
            </a:r>
            <a:endParaRPr sz="1400">
              <a:solidFill>
                <a:srgbClr val="24292E"/>
              </a:solidFill>
              <a:highlight>
                <a:srgbClr val="FFFFFF"/>
              </a:highlight>
              <a:latin typeface="Arial"/>
              <a:ea typeface="Arial"/>
              <a:cs typeface="Arial"/>
              <a:sym typeface="Arial"/>
            </a:endParaRPr>
          </a:p>
          <a:p>
            <a:pPr marL="457200" lvl="0" indent="-317500" algn="l" rtl="0">
              <a:spcBef>
                <a:spcPts val="0"/>
              </a:spcBef>
              <a:spcAft>
                <a:spcPts val="0"/>
              </a:spcAft>
              <a:buClr>
                <a:srgbClr val="24292E"/>
              </a:buClr>
              <a:buSzPts val="1400"/>
              <a:buFont typeface="Arial"/>
              <a:buChar char="●"/>
            </a:pPr>
            <a:r>
              <a:rPr lang="en" sz="1500">
                <a:solidFill>
                  <a:srgbClr val="24292E"/>
                </a:solidFill>
                <a:highlight>
                  <a:srgbClr val="FFFFFF"/>
                </a:highlight>
                <a:latin typeface="Arial"/>
                <a:ea typeface="Arial"/>
                <a:cs typeface="Arial"/>
                <a:sym typeface="Arial"/>
              </a:rPr>
              <a:t>Dataset has column `</a:t>
            </a:r>
            <a:r>
              <a:rPr lang="en" sz="1300" b="1">
                <a:solidFill>
                  <a:srgbClr val="24292E"/>
                </a:solidFill>
                <a:highlight>
                  <a:srgbClr val="FFFFFF"/>
                </a:highlight>
                <a:latin typeface="Arial"/>
                <a:ea typeface="Arial"/>
                <a:cs typeface="Arial"/>
                <a:sym typeface="Arial"/>
              </a:rPr>
              <a:t>loan_status` </a:t>
            </a:r>
            <a:r>
              <a:rPr lang="en" sz="1300">
                <a:solidFill>
                  <a:srgbClr val="24292E"/>
                </a:solidFill>
                <a:highlight>
                  <a:srgbClr val="FFFFFF"/>
                </a:highlight>
                <a:latin typeface="Arial"/>
                <a:ea typeface="Arial"/>
                <a:cs typeface="Arial"/>
                <a:sym typeface="Arial"/>
              </a:rPr>
              <a:t>which shows information such as:</a:t>
            </a:r>
            <a:endParaRPr sz="1300">
              <a:solidFill>
                <a:srgbClr val="24292E"/>
              </a:solidFill>
              <a:highlight>
                <a:srgbClr val="FFFFFF"/>
              </a:highlight>
              <a:latin typeface="Arial"/>
              <a:ea typeface="Arial"/>
              <a:cs typeface="Arial"/>
              <a:sym typeface="Arial"/>
            </a:endParaRPr>
          </a:p>
          <a:p>
            <a:pPr marL="914400" lvl="1" indent="-311150" algn="l" rtl="0">
              <a:spcBef>
                <a:spcPts val="0"/>
              </a:spcBef>
              <a:spcAft>
                <a:spcPts val="0"/>
              </a:spcAft>
              <a:buClr>
                <a:srgbClr val="24292E"/>
              </a:buClr>
              <a:buSzPts val="1300"/>
              <a:buFont typeface="Arial"/>
              <a:buChar char="○"/>
            </a:pPr>
            <a:r>
              <a:rPr lang="en" sz="1300">
                <a:solidFill>
                  <a:srgbClr val="24292E"/>
                </a:solidFill>
                <a:highlight>
                  <a:srgbClr val="FFFFFF"/>
                </a:highlight>
                <a:latin typeface="Arial"/>
                <a:ea typeface="Arial"/>
                <a:cs typeface="Arial"/>
                <a:sym typeface="Arial"/>
              </a:rPr>
              <a:t>Fully-Paid - The customer has successfully paid the loan</a:t>
            </a:r>
            <a:endParaRPr sz="1300">
              <a:solidFill>
                <a:srgbClr val="24292E"/>
              </a:solidFill>
              <a:highlight>
                <a:srgbClr val="FFFFFF"/>
              </a:highlight>
              <a:latin typeface="Arial"/>
              <a:ea typeface="Arial"/>
              <a:cs typeface="Arial"/>
              <a:sym typeface="Arial"/>
            </a:endParaRPr>
          </a:p>
          <a:p>
            <a:pPr marL="914400" lvl="1" indent="-311150" algn="l" rtl="0">
              <a:spcBef>
                <a:spcPts val="0"/>
              </a:spcBef>
              <a:spcAft>
                <a:spcPts val="0"/>
              </a:spcAft>
              <a:buClr>
                <a:srgbClr val="24292E"/>
              </a:buClr>
              <a:buSzPts val="1300"/>
              <a:buFont typeface="Arial"/>
              <a:buChar char="○"/>
            </a:pPr>
            <a:r>
              <a:rPr lang="en" sz="1300">
                <a:solidFill>
                  <a:srgbClr val="24292E"/>
                </a:solidFill>
                <a:highlight>
                  <a:srgbClr val="FFFFFF"/>
                </a:highlight>
                <a:latin typeface="Arial"/>
                <a:ea typeface="Arial"/>
                <a:cs typeface="Arial"/>
                <a:sym typeface="Arial"/>
              </a:rPr>
              <a:t>Charged-Off - The customer is “Charged-Off” ir has “Defaulted”</a:t>
            </a:r>
            <a:endParaRPr sz="1300">
              <a:solidFill>
                <a:srgbClr val="24292E"/>
              </a:solidFill>
              <a:highlight>
                <a:srgbClr val="FFFFFF"/>
              </a:highlight>
              <a:latin typeface="Arial"/>
              <a:ea typeface="Arial"/>
              <a:cs typeface="Arial"/>
              <a:sym typeface="Arial"/>
            </a:endParaRPr>
          </a:p>
          <a:p>
            <a:pPr marL="914400" lvl="1" indent="-311150" algn="l" rtl="0">
              <a:spcBef>
                <a:spcPts val="0"/>
              </a:spcBef>
              <a:spcAft>
                <a:spcPts val="0"/>
              </a:spcAft>
              <a:buClr>
                <a:srgbClr val="24292E"/>
              </a:buClr>
              <a:buSzPts val="1300"/>
              <a:buFont typeface="Arial"/>
              <a:buChar char="○"/>
            </a:pPr>
            <a:r>
              <a:rPr lang="en" sz="1300">
                <a:solidFill>
                  <a:srgbClr val="24292E"/>
                </a:solidFill>
                <a:highlight>
                  <a:srgbClr val="FFFFFF"/>
                </a:highlight>
                <a:latin typeface="Arial"/>
                <a:ea typeface="Arial"/>
                <a:cs typeface="Arial"/>
                <a:sym typeface="Arial"/>
              </a:rPr>
              <a:t>Current - These customers, the loan is currently in progress</a:t>
            </a:r>
            <a:endParaRPr sz="1300">
              <a:solidFill>
                <a:srgbClr val="24292E"/>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Assumptions</a:t>
            </a:r>
            <a:endParaRPr dirty="0"/>
          </a:p>
        </p:txBody>
      </p:sp>
      <p:sp>
        <p:nvSpPr>
          <p:cNvPr id="130" name="Google Shape;130;p1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SzPts val="1600"/>
              <a:buChar char="●"/>
            </a:pPr>
            <a:r>
              <a:rPr lang="en" sz="1600" dirty="0"/>
              <a:t>loan_status is “Current” is not useful.</a:t>
            </a:r>
            <a:endParaRPr sz="1600" dirty="0"/>
          </a:p>
          <a:p>
            <a:pPr marL="457200" lvl="0" indent="-330200" algn="l" rtl="0">
              <a:spcBef>
                <a:spcPts val="0"/>
              </a:spcBef>
              <a:spcAft>
                <a:spcPts val="0"/>
              </a:spcAft>
              <a:buSzPts val="1600"/>
              <a:buChar char="●"/>
            </a:pPr>
            <a:r>
              <a:rPr lang="en" sz="1600" dirty="0"/>
              <a:t>Binning with uniform intervals</a:t>
            </a:r>
            <a:endParaRPr sz="1600" dirty="0"/>
          </a:p>
          <a:p>
            <a:pPr marL="457200" lvl="0" indent="-330200" algn="l" rtl="0">
              <a:spcBef>
                <a:spcPts val="0"/>
              </a:spcBef>
              <a:spcAft>
                <a:spcPts val="0"/>
              </a:spcAft>
              <a:buSzPts val="1600"/>
              <a:buChar char="●"/>
            </a:pPr>
            <a:r>
              <a:rPr lang="en" sz="1600" dirty="0"/>
              <a:t>Monotonous column, ids (such as id, member_id) columns are not useful.</a:t>
            </a:r>
            <a:endParaRPr sz="1600" dirty="0"/>
          </a:p>
          <a:p>
            <a:pPr marL="457200" lvl="0" indent="-330200" algn="l" rtl="0">
              <a:spcBef>
                <a:spcPts val="0"/>
              </a:spcBef>
              <a:spcAft>
                <a:spcPts val="0"/>
              </a:spcAft>
              <a:buSzPts val="1600"/>
              <a:buChar char="●"/>
            </a:pPr>
            <a:r>
              <a:rPr lang="en" sz="1600" dirty="0"/>
              <a:t>Free form columns like description , title are not influensive to result.</a:t>
            </a:r>
            <a:endParaRPr sz="1600" dirty="0"/>
          </a:p>
          <a:p>
            <a:pPr marL="457200" lvl="0" indent="-330200" algn="l" rtl="0">
              <a:spcBef>
                <a:spcPts val="0"/>
              </a:spcBef>
              <a:spcAft>
                <a:spcPts val="0"/>
              </a:spcAft>
              <a:buSzPts val="1600"/>
              <a:buChar char="●"/>
            </a:pPr>
            <a:r>
              <a:rPr lang="en" sz="1600" dirty="0"/>
              <a:t>Atributes created after loan approval are not considered for analysis</a:t>
            </a:r>
            <a:endParaRPr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 deep-dive</a:t>
            </a:r>
            <a:endParaRPr/>
          </a:p>
        </p:txBody>
      </p:sp>
      <p:sp>
        <p:nvSpPr>
          <p:cNvPr id="136" name="Google Shape;136;p19"/>
          <p:cNvSpPr/>
          <p:nvPr/>
        </p:nvSpPr>
        <p:spPr>
          <a:xfrm>
            <a:off x="432350" y="1304875"/>
            <a:ext cx="24693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37" name="Google Shape;137;p19"/>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1</a:t>
            </a:r>
            <a:endParaRPr>
              <a:solidFill>
                <a:schemeClr val="lt1"/>
              </a:solidFill>
            </a:endParaRPr>
          </a:p>
        </p:txBody>
      </p:sp>
      <p:sp>
        <p:nvSpPr>
          <p:cNvPr id="138" name="Google Shape;138;p19"/>
          <p:cNvSpPr txBox="1">
            <a:spLocks noGrp="1"/>
          </p:cNvSpPr>
          <p:nvPr>
            <p:ph type="body" idx="4294967295"/>
          </p:nvPr>
        </p:nvSpPr>
        <p:spPr>
          <a:xfrm>
            <a:off x="432350"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Find relevant attributes</a:t>
            </a:r>
            <a:endParaRPr sz="1600" b="1"/>
          </a:p>
          <a:p>
            <a:pPr marL="0" lvl="0" indent="0" algn="l" rtl="0">
              <a:spcBef>
                <a:spcPts val="800"/>
              </a:spcBef>
              <a:spcAft>
                <a:spcPts val="800"/>
              </a:spcAft>
              <a:buNone/>
            </a:pPr>
            <a:r>
              <a:rPr lang="en" sz="1600"/>
              <a:t>To find columns which are really significant for analysis and contribute to discover patterns.</a:t>
            </a:r>
            <a:endParaRPr sz="1600"/>
          </a:p>
        </p:txBody>
      </p:sp>
      <p:sp>
        <p:nvSpPr>
          <p:cNvPr id="139" name="Google Shape;139;p19"/>
          <p:cNvSpPr/>
          <p:nvPr/>
        </p:nvSpPr>
        <p:spPr>
          <a:xfrm>
            <a:off x="3044777"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40" name="Google Shape;140;p19"/>
          <p:cNvSpPr txBox="1">
            <a:spLocks noGrp="1"/>
          </p:cNvSpPr>
          <p:nvPr>
            <p:ph type="body" idx="4294967295"/>
          </p:nvPr>
        </p:nvSpPr>
        <p:spPr>
          <a:xfrm>
            <a:off x="3336150"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2</a:t>
            </a:r>
            <a:endParaRPr>
              <a:solidFill>
                <a:schemeClr val="lt1"/>
              </a:solidFill>
            </a:endParaRPr>
          </a:p>
        </p:txBody>
      </p:sp>
      <p:sp>
        <p:nvSpPr>
          <p:cNvPr id="141" name="Google Shape;141;p19"/>
          <p:cNvSpPr txBox="1">
            <a:spLocks noGrp="1"/>
          </p:cNvSpPr>
          <p:nvPr>
            <p:ph type="body" idx="4294967295"/>
          </p:nvPr>
        </p:nvSpPr>
        <p:spPr>
          <a:xfrm>
            <a:off x="333614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t>Data Correction</a:t>
            </a:r>
            <a:endParaRPr sz="1500" b="1"/>
          </a:p>
          <a:p>
            <a:pPr marL="0" lvl="0" indent="0" algn="l" rtl="0">
              <a:spcBef>
                <a:spcPts val="800"/>
              </a:spcBef>
              <a:spcAft>
                <a:spcPts val="800"/>
              </a:spcAft>
              <a:buNone/>
            </a:pPr>
            <a:r>
              <a:rPr lang="en" sz="1500"/>
              <a:t>Some of the columns has missing values and data is not in the correct format so data cleansing and standardization is needed. Neatly segregation of categorical and numerical columns.</a:t>
            </a:r>
            <a:endParaRPr sz="1500"/>
          </a:p>
        </p:txBody>
      </p:sp>
      <p:sp>
        <p:nvSpPr>
          <p:cNvPr id="142" name="Google Shape;142;p19"/>
          <p:cNvSpPr/>
          <p:nvPr/>
        </p:nvSpPr>
        <p:spPr>
          <a:xfrm>
            <a:off x="5948502"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43" name="Google Shape;143;p19"/>
          <p:cNvSpPr txBox="1">
            <a:spLocks noGrp="1"/>
          </p:cNvSpPr>
          <p:nvPr>
            <p:ph type="body" idx="4294967295"/>
          </p:nvPr>
        </p:nvSpPr>
        <p:spPr>
          <a:xfrm>
            <a:off x="6254233" y="145157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rPr>
              <a:t>Challenge 3</a:t>
            </a:r>
            <a:endParaRPr>
              <a:solidFill>
                <a:schemeClr val="lt1"/>
              </a:solidFill>
            </a:endParaRPr>
          </a:p>
        </p:txBody>
      </p:sp>
      <p:sp>
        <p:nvSpPr>
          <p:cNvPr id="144" name="Google Shape;144;p19"/>
          <p:cNvSpPr txBox="1">
            <a:spLocks noGrp="1"/>
          </p:cNvSpPr>
          <p:nvPr>
            <p:ph type="body" idx="4294967295"/>
          </p:nvPr>
        </p:nvSpPr>
        <p:spPr>
          <a:xfrm>
            <a:off x="625422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Discover Relations in attributes</a:t>
            </a:r>
            <a:endParaRPr sz="1600" b="1"/>
          </a:p>
          <a:p>
            <a:pPr marL="0" lvl="0" indent="0" algn="l" rtl="0">
              <a:spcBef>
                <a:spcPts val="800"/>
              </a:spcBef>
              <a:spcAft>
                <a:spcPts val="800"/>
              </a:spcAft>
              <a:buNone/>
            </a:pPr>
            <a:r>
              <a:rPr lang="en" sz="1200"/>
              <a:t>Once data will be in correct format then on remaining columns we need to do analysis and find patterns which affects `loan_status` variable with respect to other variables by using EDA (Univariate, Bivariate, Multivariate) Analysis.</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0"/>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Approach</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72</TotalTime>
  <Words>2506</Words>
  <Application>Microsoft Office PowerPoint</Application>
  <PresentationFormat>On-screen Show (16:9)</PresentationFormat>
  <Paragraphs>185</Paragraphs>
  <Slides>23</Slides>
  <Notes>23</Notes>
  <HiddenSlides>7</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Roboto</vt:lpstr>
      <vt:lpstr>Arial</vt:lpstr>
      <vt:lpstr>Geometric</vt:lpstr>
      <vt:lpstr>Lending Club Case Study</vt:lpstr>
      <vt:lpstr>Table of Contents</vt:lpstr>
      <vt:lpstr>The problem</vt:lpstr>
      <vt:lpstr>The problem</vt:lpstr>
      <vt:lpstr>Decision Matrix</vt:lpstr>
      <vt:lpstr>Dataset Understanding</vt:lpstr>
      <vt:lpstr>Assumptions</vt:lpstr>
      <vt:lpstr>Challenges deep-dive</vt:lpstr>
      <vt:lpstr>Approach</vt:lpstr>
      <vt:lpstr>PowerPoint Presentation</vt:lpstr>
      <vt:lpstr>Key Column Selection</vt:lpstr>
      <vt:lpstr>Exclusion Made</vt:lpstr>
      <vt:lpstr>Selection of Analysis Type</vt:lpstr>
      <vt:lpstr>Key Columns</vt:lpstr>
      <vt:lpstr>Excluded Columns</vt:lpstr>
      <vt:lpstr>Data Cleaning &amp; Pre-processing</vt:lpstr>
      <vt:lpstr>Univariate Analysis</vt:lpstr>
      <vt:lpstr>Bivariate Analysis</vt:lpstr>
      <vt:lpstr>Multivariate Analysis</vt:lpstr>
      <vt:lpstr>Inferences</vt:lpstr>
      <vt:lpstr>Result</vt:lpstr>
      <vt:lpstr>Recommendations</vt:lpstr>
      <vt:lpstr>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Rajeev Ranjan</cp:lastModifiedBy>
  <cp:revision>14</cp:revision>
  <dcterms:modified xsi:type="dcterms:W3CDTF">2024-05-22T07:15:56Z</dcterms:modified>
</cp:coreProperties>
</file>