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24"/>
  </p:notesMasterIdLst>
  <p:sldIdLst>
    <p:sldId id="256" r:id="rId2"/>
    <p:sldId id="259" r:id="rId3"/>
    <p:sldId id="260" r:id="rId4"/>
    <p:sldId id="258" r:id="rId5"/>
    <p:sldId id="261" r:id="rId6"/>
    <p:sldId id="312" r:id="rId7"/>
    <p:sldId id="265" r:id="rId8"/>
    <p:sldId id="266" r:id="rId9"/>
    <p:sldId id="313" r:id="rId10"/>
    <p:sldId id="263" r:id="rId11"/>
    <p:sldId id="271" r:id="rId12"/>
    <p:sldId id="268" r:id="rId13"/>
    <p:sldId id="267" r:id="rId14"/>
    <p:sldId id="278" r:id="rId15"/>
    <p:sldId id="280" r:id="rId16"/>
    <p:sldId id="279" r:id="rId17"/>
    <p:sldId id="283" r:id="rId18"/>
    <p:sldId id="282" r:id="rId19"/>
    <p:sldId id="286" r:id="rId20"/>
    <p:sldId id="284" r:id="rId21"/>
    <p:sldId id="315" r:id="rId22"/>
    <p:sldId id="290" r:id="rId23"/>
  </p:sldIdLst>
  <p:sldSz cx="9144000" cy="5143500" type="screen16x9"/>
  <p:notesSz cx="6858000" cy="9144000"/>
  <p:embeddedFontLst>
    <p:embeddedFont>
      <p:font typeface="DM Sans" pitchFamily="2" charset="0"/>
      <p:regular r:id="rId25"/>
      <p:bold r:id="rId26"/>
      <p:italic r:id="rId27"/>
      <p:boldItalic r:id="rId28"/>
    </p:embeddedFont>
    <p:embeddedFont>
      <p:font typeface="Garamond" panose="02020404030301010803" pitchFamily="18" charset="0"/>
      <p:regular r:id="rId29"/>
      <p:bold r:id="rId30"/>
      <p:italic r:id="rId31"/>
    </p:embeddedFont>
    <p:embeddedFont>
      <p:font typeface="Proxima Nova"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Viga" panose="020B0604020202020204" charset="0"/>
      <p:regular r:id="rId40"/>
    </p:embeddedFont>
  </p:embeddedFontLst>
  <p:custShowLst>
    <p:custShow name="Custom Show 1" id="0">
      <p:sldLst>
        <p:sld r:id="rId2"/>
        <p:sld r:id="rId3"/>
        <p:sld r:id="rId4"/>
        <p:sld r:id="rId5"/>
        <p:sld r:id="rId6"/>
        <p:sld r:id="rId8"/>
        <p:sld r:id="rId11"/>
        <p:sld r:id="rId10"/>
        <p:sld r:id="rId9"/>
        <p:sld r:id="rId13"/>
        <p:sld r:id="rId14"/>
        <p:sld r:id="rId12"/>
        <p:sld r:id="rId15"/>
        <p:sld r:id="rId16"/>
        <p:sld r:id="rId17"/>
        <p:sld r:id="rId19"/>
        <p:sld r:id="rId18"/>
        <p:sld r:id="rId7"/>
        <p:sld r:id="rId21"/>
        <p:sld r:id="rId20"/>
        <p:sld r:id="rId22"/>
        <p:sld r:id="rId2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nash vundakoti" initials="av" lastIdx="3" clrIdx="0">
    <p:extLst>
      <p:ext uri="{19B8F6BF-5375-455C-9EA6-DF929625EA0E}">
        <p15:presenceInfo xmlns:p15="http://schemas.microsoft.com/office/powerpoint/2012/main" userId="6444b4d8a1d2fb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F3D701-7EF6-4FCA-8F4D-AE507C646D69}">
  <a:tblStyle styleId="{01F3D701-7EF6-4FCA-8F4D-AE507C646D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96"/>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3T20:28:09.783" idx="3">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g6bf9e599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0" name="Google Shape;2590;g6bf9e599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779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39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00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27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2" r:id="rId8"/>
    <p:sldLayoutId id="2147483664" r:id="rId9"/>
    <p:sldLayoutId id="2147483665" r:id="rId10"/>
    <p:sldLayoutId id="2147483666" r:id="rId11"/>
    <p:sldLayoutId id="2147483668"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068593" y="772383"/>
            <a:ext cx="3975190" cy="364031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116732"/>
            <a:ext cx="3876300" cy="3080425"/>
          </a:xfrm>
          <a:prstGeom prst="rect">
            <a:avLst/>
          </a:prstGeom>
        </p:spPr>
        <p:txBody>
          <a:bodyPr spcFirstLastPara="1" wrap="square" lIns="91425" tIns="91425" rIns="91425" bIns="91425" anchor="b" anchorCtr="0">
            <a:no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Movie Tickets Booking Management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lt2"/>
              </a:solidFill>
            </a:endParaRPr>
          </a:p>
        </p:txBody>
      </p:sp>
      <p:sp>
        <p:nvSpPr>
          <p:cNvPr id="160" name="Google Shape;160;p29"/>
          <p:cNvSpPr txBox="1">
            <a:spLocks noGrp="1"/>
          </p:cNvSpPr>
          <p:nvPr>
            <p:ph type="subTitle" idx="1"/>
          </p:nvPr>
        </p:nvSpPr>
        <p:spPr>
          <a:xfrm>
            <a:off x="7129346" y="4259766"/>
            <a:ext cx="1721304" cy="304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lt2"/>
                </a:solidFill>
              </a:rPr>
              <a:t>Y.Ramana</a:t>
            </a:r>
            <a:endParaRPr sz="2400" dirty="0">
              <a:solidFill>
                <a:schemeClr val="lt2"/>
              </a:solidFill>
            </a:endParaRPr>
          </a:p>
        </p:txBody>
      </p:sp>
      <p:pic>
        <p:nvPicPr>
          <p:cNvPr id="3" name="Picture 2">
            <a:extLst>
              <a:ext uri="{FF2B5EF4-FFF2-40B4-BE49-F238E27FC236}">
                <a16:creationId xmlns:a16="http://schemas.microsoft.com/office/drawing/2014/main" id="{2CC6CF19-9265-A15E-2DA7-1788BCADF02F}"/>
              </a:ext>
            </a:extLst>
          </p:cNvPr>
          <p:cNvPicPr>
            <a:picLocks noChangeAspect="1"/>
          </p:cNvPicPr>
          <p:nvPr/>
        </p:nvPicPr>
        <p:blipFill>
          <a:blip r:embed="rId3"/>
          <a:stretch>
            <a:fillRect/>
          </a:stretch>
        </p:blipFill>
        <p:spPr>
          <a:xfrm>
            <a:off x="293350" y="1108074"/>
            <a:ext cx="4169650" cy="29273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8" name="TextBox 7">
            <a:extLst>
              <a:ext uri="{FF2B5EF4-FFF2-40B4-BE49-F238E27FC236}">
                <a16:creationId xmlns:a16="http://schemas.microsoft.com/office/drawing/2014/main" id="{3993CCA0-ADFE-A1EA-0566-5D79212EEC34}"/>
              </a:ext>
            </a:extLst>
          </p:cNvPr>
          <p:cNvSpPr txBox="1"/>
          <p:nvPr/>
        </p:nvSpPr>
        <p:spPr>
          <a:xfrm>
            <a:off x="218661" y="725557"/>
            <a:ext cx="5337314" cy="2888355"/>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SYSTEM REQUIREMENT: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Hardware Specification Server:  Processor-5th generation i3 RAM-128MB (min) Hard disk-20GB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Client:  Processor-5th generation i3 Ram-128MB (min) Hard disk- 20GB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Software Specification Platform - Windows 6,7,8 and 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44"/>
          <p:cNvSpPr txBox="1">
            <a:spLocks noGrp="1"/>
          </p:cNvSpPr>
          <p:nvPr>
            <p:ph type="title"/>
          </p:nvPr>
        </p:nvSpPr>
        <p:spPr>
          <a:xfrm>
            <a:off x="1428611" y="1680690"/>
            <a:ext cx="4999152" cy="1770318"/>
          </a:xfrm>
          <a:prstGeom prst="rect">
            <a:avLst/>
          </a:prstGeom>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tabLst/>
              <a:defRPr/>
            </a:pPr>
            <a:r>
              <a:rPr kumimoji="0" lang="en-IN" sz="4000" b="0" i="0" u="none" strike="noStrike" kern="0" cap="none" spc="0" normalizeH="0" baseline="0" noProof="0" dirty="0">
                <a:ln>
                  <a:noFill/>
                </a:ln>
                <a:solidFill>
                  <a:srgbClr val="000000"/>
                </a:solidFill>
                <a:effectLst/>
                <a:uLnTx/>
                <a:uFillTx/>
                <a:latin typeface="Viga" panose="020B0604020202020204" charset="0"/>
                <a:sym typeface="Viga"/>
              </a:rPr>
              <a:t>IMPLEMENTATION PROCESS:</a:t>
            </a:r>
            <a:br>
              <a:rPr kumimoji="0" lang="en-IN" sz="4000" b="0" i="0" u="none" strike="noStrike" kern="0" cap="none" spc="0" normalizeH="0" baseline="0" noProof="0" dirty="0">
                <a:ln>
                  <a:noFill/>
                </a:ln>
                <a:solidFill>
                  <a:srgbClr val="1F1C51"/>
                </a:solidFill>
                <a:effectLst/>
                <a:uLnTx/>
                <a:uFillTx/>
                <a:latin typeface="Viga" panose="020B0604020202020204" charset="0"/>
                <a:sym typeface="Viga"/>
              </a:rPr>
            </a:br>
            <a:endParaRPr sz="4000" dirty="0"/>
          </a:p>
        </p:txBody>
      </p:sp>
      <p:sp>
        <p:nvSpPr>
          <p:cNvPr id="1652" name="Google Shape;1652;p44"/>
          <p:cNvSpPr txBox="1">
            <a:spLocks noGrp="1"/>
          </p:cNvSpPr>
          <p:nvPr>
            <p:ph type="title" idx="2"/>
          </p:nvPr>
        </p:nvSpPr>
        <p:spPr>
          <a:xfrm>
            <a:off x="1858890" y="727750"/>
            <a:ext cx="1749013" cy="7427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79513" y="582260"/>
            <a:ext cx="4492487" cy="590557"/>
          </a:xfrm>
          <a:prstGeom prst="rect">
            <a:avLst/>
          </a:prstGeom>
        </p:spPr>
        <p:txBody>
          <a:bodyPr spcFirstLastPara="1" wrap="square" lIns="91425" tIns="91425" rIns="91425" bIns="91425" anchor="t" anchorCtr="0">
            <a:noAutofit/>
          </a:bodyPr>
          <a:lstStyle/>
          <a:p>
            <a:r>
              <a:rPr lang="en-IN" dirty="0"/>
              <a:t>IMPLEMENTATION PROCESS:</a:t>
            </a:r>
            <a:endParaRPr dirty="0"/>
          </a:p>
        </p:txBody>
      </p:sp>
      <p:sp>
        <p:nvSpPr>
          <p:cNvPr id="4" name="TextBox 3">
            <a:extLst>
              <a:ext uri="{FF2B5EF4-FFF2-40B4-BE49-F238E27FC236}">
                <a16:creationId xmlns:a16="http://schemas.microsoft.com/office/drawing/2014/main" id="{56560B0F-83B9-EBC1-7C27-4BB0D3377C05}"/>
              </a:ext>
            </a:extLst>
          </p:cNvPr>
          <p:cNvSpPr txBox="1"/>
          <p:nvPr/>
        </p:nvSpPr>
        <p:spPr>
          <a:xfrm>
            <a:off x="79513" y="1083365"/>
            <a:ext cx="5625549" cy="3477875"/>
          </a:xfrm>
          <a:prstGeom prst="rect">
            <a:avLst/>
          </a:prstGeom>
          <a:noFill/>
        </p:spPr>
        <p:txBody>
          <a:bodyPr wrap="square">
            <a:spAutoFit/>
          </a:bodyPr>
          <a:lstStyle/>
          <a:p>
            <a:r>
              <a:rPr lang="en-US" sz="2000" dirty="0"/>
              <a:t>The Movie Ticket Booking System is built on the idea of creating movie records and adding and updating them. Here, users may add movie titles, ticket prices, and release dates in a secure and time-saving manner. This system makes it simple to keep track of each and every employee's data. The entire project was created in the “python” programming language, and several variables and strings were employed in its construction. The consumers will find this little project simple to use and comprehend.</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3" name="TextBox 2">
            <a:extLst>
              <a:ext uri="{FF2B5EF4-FFF2-40B4-BE49-F238E27FC236}">
                <a16:creationId xmlns:a16="http://schemas.microsoft.com/office/drawing/2014/main" id="{EEB531A2-9671-D2BA-D675-B7D33BCC4047}"/>
              </a:ext>
            </a:extLst>
          </p:cNvPr>
          <p:cNvSpPr txBox="1"/>
          <p:nvPr/>
        </p:nvSpPr>
        <p:spPr>
          <a:xfrm>
            <a:off x="124239" y="186481"/>
            <a:ext cx="8671891" cy="4462760"/>
          </a:xfrm>
          <a:prstGeom prst="rect">
            <a:avLst/>
          </a:prstGeom>
          <a:noFill/>
        </p:spPr>
        <p:txBody>
          <a:bodyPr wrap="square">
            <a:spAutoFit/>
          </a:bodyPr>
          <a:lstStyle/>
          <a:p>
            <a:r>
              <a:rPr lang="en-US" sz="2400" dirty="0"/>
              <a:t>Approach: </a:t>
            </a:r>
          </a:p>
          <a:p>
            <a:r>
              <a:rPr lang="en-US" sz="2000" dirty="0"/>
              <a:t>Below is the approach to do the above operations:</a:t>
            </a:r>
          </a:p>
          <a:p>
            <a:r>
              <a:rPr lang="en-US" sz="2000" dirty="0"/>
              <a:t>•# this </a:t>
            </a:r>
            <a:r>
              <a:rPr lang="en-US" sz="2000" dirty="0" err="1"/>
              <a:t>t_movie</a:t>
            </a:r>
            <a:r>
              <a:rPr lang="en-US" sz="2000" dirty="0"/>
              <a:t> function is used to select movie name. </a:t>
            </a:r>
          </a:p>
          <a:p>
            <a:r>
              <a:rPr lang="en-US" sz="2000" dirty="0"/>
              <a:t>def </a:t>
            </a:r>
            <a:r>
              <a:rPr lang="en-US" sz="2000" dirty="0" err="1"/>
              <a:t>t_movie</a:t>
            </a:r>
            <a:r>
              <a:rPr lang="en-US" sz="2000" dirty="0"/>
              <a:t>():</a:t>
            </a:r>
          </a:p>
          <a:p>
            <a:r>
              <a:rPr lang="en-US" sz="2000" dirty="0"/>
              <a:t>•# this theater function used to select screen. </a:t>
            </a:r>
          </a:p>
          <a:p>
            <a:r>
              <a:rPr lang="en-US" sz="2000" dirty="0"/>
              <a:t>def theater():</a:t>
            </a:r>
          </a:p>
          <a:p>
            <a:r>
              <a:rPr lang="en-US" sz="2000" dirty="0"/>
              <a:t>•# this timing function used to select timing for movie. </a:t>
            </a:r>
          </a:p>
          <a:p>
            <a:r>
              <a:rPr lang="en-US" sz="2000" dirty="0"/>
              <a:t>def timing(a):</a:t>
            </a:r>
          </a:p>
          <a:p>
            <a:r>
              <a:rPr lang="en-US" sz="2000" dirty="0"/>
              <a:t>•# this movie(theatre) used to select movies accordingly to the theatre.</a:t>
            </a:r>
          </a:p>
          <a:p>
            <a:r>
              <a:rPr lang="en-US" sz="2000" dirty="0"/>
              <a:t>def movie(theater):</a:t>
            </a:r>
          </a:p>
          <a:p>
            <a:r>
              <a:rPr lang="en-US" sz="2000" dirty="0"/>
              <a:t>•# this center() function used to select the theatre.</a:t>
            </a:r>
          </a:p>
          <a:p>
            <a:r>
              <a:rPr lang="en-US" sz="2000" dirty="0"/>
              <a:t>def center():</a:t>
            </a:r>
          </a:p>
          <a:p>
            <a:r>
              <a:rPr lang="en-US" sz="2000" dirty="0"/>
              <a:t>•# this function is used to select city. </a:t>
            </a:r>
          </a:p>
          <a:p>
            <a:r>
              <a:rPr lang="en-US" sz="2000" dirty="0"/>
              <a:t>def city():</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777514" y="1451296"/>
            <a:ext cx="3425370" cy="1238446"/>
          </a:xfrm>
          <a:prstGeom prst="rect">
            <a:avLst/>
          </a:prstGeom>
        </p:spPr>
        <p:txBody>
          <a:bodyPr spcFirstLastPara="1" wrap="square" lIns="91425" tIns="91425" rIns="91425" bIns="91425" anchor="ctr" anchorCtr="0">
            <a:noAutofit/>
          </a:bodyPr>
          <a:lstStyle/>
          <a:p>
            <a:pPr algn="l"/>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r>
              <a:rPr lang="en-IN" sz="3600" b="1" i="0" dirty="0">
                <a:solidFill>
                  <a:schemeClr val="tx2">
                    <a:lumMod val="75000"/>
                  </a:schemeClr>
                </a:solidFill>
                <a:effectLst/>
                <a:latin typeface="Arial" panose="020B0604020202020204" pitchFamily="34" charset="0"/>
                <a:cs typeface="Arial" panose="020B0604020202020204" pitchFamily="34" charset="0"/>
              </a:rPr>
              <a:t>ALGORITHMS:</a:t>
            </a:r>
            <a:br>
              <a:rPr lang="en-IN" sz="3600" b="1" i="0" dirty="0">
                <a:solidFill>
                  <a:schemeClr val="tx2">
                    <a:lumMod val="75000"/>
                  </a:schemeClr>
                </a:solidFill>
                <a:effectLst/>
                <a:latin typeface="Arial" panose="020B0604020202020204" pitchFamily="34" charset="0"/>
                <a:cs typeface="Arial" panose="020B0604020202020204" pitchFamily="34" charset="0"/>
              </a:rPr>
            </a:br>
            <a:endParaRPr sz="3600" b="1" dirty="0">
              <a:solidFill>
                <a:schemeClr val="tx2">
                  <a:lumMod val="75000"/>
                </a:schemeClr>
              </a:solidFill>
              <a:latin typeface="Arial" panose="020B0604020202020204" pitchFamily="34" charset="0"/>
              <a:cs typeface="Arial" panose="020B0604020202020204" pitchFamily="34" charset="0"/>
            </a:endParaRPr>
          </a:p>
        </p:txBody>
      </p:sp>
      <p:sp>
        <p:nvSpPr>
          <p:cNvPr id="2088" name="Google Shape;2088;p51"/>
          <p:cNvSpPr txBox="1">
            <a:spLocks noGrp="1"/>
          </p:cNvSpPr>
          <p:nvPr>
            <p:ph type="title" idx="2"/>
          </p:nvPr>
        </p:nvSpPr>
        <p:spPr>
          <a:xfrm>
            <a:off x="817911" y="654342"/>
            <a:ext cx="2311183" cy="7969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04</a:t>
            </a:r>
            <a:endParaRPr dirty="0">
              <a:solidFill>
                <a:schemeClr val="tx1"/>
              </a:solidFill>
            </a:endParaRPr>
          </a:p>
        </p:txBody>
      </p:sp>
      <p:sp>
        <p:nvSpPr>
          <p:cNvPr id="2" name="AutoShape 4" descr="Electronics Clipart - computer-virus-skull-warning - Classroom Clipart">
            <a:extLst>
              <a:ext uri="{FF2B5EF4-FFF2-40B4-BE49-F238E27FC236}">
                <a16:creationId xmlns:a16="http://schemas.microsoft.com/office/drawing/2014/main" id="{2F9A3543-B6DB-47A9-A32D-D66F7F30AB1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19BC9CC9-964C-B09D-2F75-B560D9A01E93}"/>
              </a:ext>
            </a:extLst>
          </p:cNvPr>
          <p:cNvPicPr>
            <a:picLocks noChangeAspect="1"/>
          </p:cNvPicPr>
          <p:nvPr/>
        </p:nvPicPr>
        <p:blipFill>
          <a:blip r:embed="rId3"/>
          <a:stretch>
            <a:fillRect/>
          </a:stretch>
        </p:blipFill>
        <p:spPr>
          <a:xfrm>
            <a:off x="4841132" y="1260992"/>
            <a:ext cx="3048000" cy="2857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9" name="TextBox 8">
            <a:extLst>
              <a:ext uri="{FF2B5EF4-FFF2-40B4-BE49-F238E27FC236}">
                <a16:creationId xmlns:a16="http://schemas.microsoft.com/office/drawing/2014/main" id="{421605D5-EE05-40E1-AD07-6D3DE396D80C}"/>
              </a:ext>
            </a:extLst>
          </p:cNvPr>
          <p:cNvSpPr txBox="1"/>
          <p:nvPr/>
        </p:nvSpPr>
        <p:spPr>
          <a:xfrm>
            <a:off x="226502" y="496074"/>
            <a:ext cx="2944535" cy="461665"/>
          </a:xfrm>
          <a:prstGeom prst="rect">
            <a:avLst/>
          </a:prstGeom>
          <a:noFill/>
        </p:spPr>
        <p:txBody>
          <a:bodyPr wrap="square" rtlCol="0">
            <a:spAutoFit/>
          </a:bodyPr>
          <a:lstStyle/>
          <a:p>
            <a:r>
              <a:rPr lang="en-IN" sz="2400" b="1" dirty="0">
                <a:solidFill>
                  <a:schemeClr val="tx1"/>
                </a:solidFill>
              </a:rPr>
              <a:t>Simple Algorithm:</a:t>
            </a:r>
          </a:p>
        </p:txBody>
      </p:sp>
      <p:sp>
        <p:nvSpPr>
          <p:cNvPr id="12" name="TextBox 11">
            <a:extLst>
              <a:ext uri="{FF2B5EF4-FFF2-40B4-BE49-F238E27FC236}">
                <a16:creationId xmlns:a16="http://schemas.microsoft.com/office/drawing/2014/main" id="{215A553F-80AC-F752-4DD0-B7E1CE9A6211}"/>
              </a:ext>
            </a:extLst>
          </p:cNvPr>
          <p:cNvSpPr txBox="1"/>
          <p:nvPr/>
        </p:nvSpPr>
        <p:spPr>
          <a:xfrm>
            <a:off x="0" y="848682"/>
            <a:ext cx="9110445" cy="4401205"/>
          </a:xfrm>
          <a:prstGeom prst="rect">
            <a:avLst/>
          </a:prstGeom>
          <a:noFill/>
        </p:spPr>
        <p:txBody>
          <a:bodyPr wrap="square">
            <a:spAutoFit/>
          </a:bodyPr>
          <a:lstStyle/>
          <a:p>
            <a:r>
              <a:rPr lang="en-US" sz="2000" dirty="0"/>
              <a:t>step 1: Start</a:t>
            </a:r>
          </a:p>
          <a:p>
            <a:r>
              <a:rPr lang="en-US" sz="2000" dirty="0"/>
              <a:t>step 2: Firstly, we invoke a function "city" to select the location.</a:t>
            </a:r>
          </a:p>
          <a:p>
            <a:r>
              <a:rPr lang="en-US" sz="2000" dirty="0"/>
              <a:t>step 3: Next, we have to select the name of the theatre using the function "center".</a:t>
            </a:r>
          </a:p>
          <a:p>
            <a:r>
              <a:rPr lang="en-US" sz="2000" dirty="0"/>
              <a:t>step 4: Now, we have to select the name of the movie using the function "</a:t>
            </a:r>
            <a:r>
              <a:rPr lang="en-US" sz="2000" dirty="0" err="1"/>
              <a:t>t_movie</a:t>
            </a:r>
            <a:r>
              <a:rPr lang="en-US" sz="2000" dirty="0"/>
              <a:t>".</a:t>
            </a:r>
          </a:p>
          <a:p>
            <a:r>
              <a:rPr lang="en-US" sz="2000" dirty="0"/>
              <a:t>step 5: Let us select the screen using the function "theatre".</a:t>
            </a:r>
          </a:p>
          <a:p>
            <a:r>
              <a:rPr lang="en-US" sz="2000" dirty="0"/>
              <a:t>step 6: Now select the time using the function "timing”, according to the screen we have chosen.</a:t>
            </a:r>
          </a:p>
          <a:p>
            <a:r>
              <a:rPr lang="en-US" sz="2000" dirty="0"/>
              <a:t>step 7: Price will be displayed; choose the number of tickets you want.</a:t>
            </a:r>
          </a:p>
          <a:p>
            <a:r>
              <a:rPr lang="en-US" sz="2000" dirty="0"/>
              <a:t>step 8: Now the cost of the movie tickets will be displayed.</a:t>
            </a:r>
          </a:p>
          <a:p>
            <a:r>
              <a:rPr lang="en-US" sz="2000" dirty="0"/>
              <a:t>step 9: Finally, your booking details will be displayed on the screen.</a:t>
            </a:r>
          </a:p>
          <a:p>
            <a:r>
              <a:rPr lang="en-US" sz="2000" dirty="0"/>
              <a:t>step 10: If you wish to continue, go to step 2.</a:t>
            </a:r>
          </a:p>
          <a:p>
            <a:r>
              <a:rPr lang="en-US" sz="2000" dirty="0"/>
              <a:t>step 11: Stop.</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487680" y="159391"/>
            <a:ext cx="1936738" cy="4362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br>
              <a:rPr lang="en-US" dirty="0"/>
            </a:br>
            <a:endParaRPr dirty="0"/>
          </a:p>
        </p:txBody>
      </p:sp>
      <p:pic>
        <p:nvPicPr>
          <p:cNvPr id="4" name="Picture 3">
            <a:extLst>
              <a:ext uri="{FF2B5EF4-FFF2-40B4-BE49-F238E27FC236}">
                <a16:creationId xmlns:a16="http://schemas.microsoft.com/office/drawing/2014/main" id="{A2086B47-2274-7B7E-4B23-6F8EA927C6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5618"/>
            <a:ext cx="9144000" cy="454788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558467" y="1747304"/>
            <a:ext cx="3967500" cy="692214"/>
          </a:xfrm>
          <a:prstGeom prst="rect">
            <a:avLst/>
          </a:prstGeom>
        </p:spPr>
        <p:txBody>
          <a:bodyPr spcFirstLastPara="1" wrap="square" lIns="91425" tIns="91425" rIns="91425" bIns="91425" anchor="ctr" anchorCtr="0">
            <a:noAutofit/>
          </a:bodyPr>
          <a:lstStyle/>
          <a:p>
            <a:pPr algn="l"/>
            <a:r>
              <a:rPr lang="en-IN" sz="4000" b="1" i="0" dirty="0">
                <a:solidFill>
                  <a:srgbClr val="333333"/>
                </a:solidFill>
                <a:effectLst/>
                <a:latin typeface="roboto" panose="02000000000000000000" pitchFamily="2" charset="0"/>
              </a:rPr>
              <a:t>CONCLUSION:</a:t>
            </a:r>
          </a:p>
        </p:txBody>
      </p:sp>
      <p:sp>
        <p:nvSpPr>
          <p:cNvPr id="2686" name="Google Shape;2686;p56"/>
          <p:cNvSpPr txBox="1">
            <a:spLocks noGrp="1"/>
          </p:cNvSpPr>
          <p:nvPr>
            <p:ph type="title" idx="2"/>
          </p:nvPr>
        </p:nvSpPr>
        <p:spPr>
          <a:xfrm>
            <a:off x="5603494" y="981386"/>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1"/>
        <p:cNvGrpSpPr/>
        <p:nvPr/>
      </p:nvGrpSpPr>
      <p:grpSpPr>
        <a:xfrm>
          <a:off x="0" y="0"/>
          <a:ext cx="0" cy="0"/>
          <a:chOff x="0" y="0"/>
          <a:chExt cx="0" cy="0"/>
        </a:xfrm>
      </p:grpSpPr>
      <p:sp>
        <p:nvSpPr>
          <p:cNvPr id="3" name="TextBox 2">
            <a:extLst>
              <a:ext uri="{FF2B5EF4-FFF2-40B4-BE49-F238E27FC236}">
                <a16:creationId xmlns:a16="http://schemas.microsoft.com/office/drawing/2014/main" id="{346DB0ED-DADF-65D4-4F82-C1A873742001}"/>
              </a:ext>
            </a:extLst>
          </p:cNvPr>
          <p:cNvSpPr txBox="1"/>
          <p:nvPr/>
        </p:nvSpPr>
        <p:spPr>
          <a:xfrm>
            <a:off x="201336" y="801510"/>
            <a:ext cx="8875552" cy="3785652"/>
          </a:xfrm>
          <a:prstGeom prst="rect">
            <a:avLst/>
          </a:prstGeom>
          <a:noFill/>
        </p:spPr>
        <p:txBody>
          <a:bodyPr wrap="square">
            <a:spAutoFit/>
          </a:bodyPr>
          <a:lstStyle/>
          <a:p>
            <a:r>
              <a:rPr lang="en-US" sz="2000" dirty="0"/>
              <a:t>Conclusion:</a:t>
            </a:r>
          </a:p>
          <a:p>
            <a:r>
              <a:rPr lang="en-US" sz="2000" dirty="0"/>
              <a:t>Nowadays, traditional reservation ways of cinema ticketing are dying. Its new age where technology dominates human life. With the software and technological devices, exceptions are reduced and even terminated. Also, people prefer easy, quick and safe way for every part of his life. This project is designed to meet the requirements of a cinema ticket booking system.</a:t>
            </a:r>
          </a:p>
          <a:p>
            <a:r>
              <a:rPr lang="en-US" sz="2000" dirty="0"/>
              <a:t>           In our project: with this cinema ticketing system; cinema companies can satisfy comfortable facilities to their customers. With this platform we developed, we are hoping to reduce time wasting, avoid misunderstandings, provide easy data flow, customer pleasure, and less hard work. We believe that we have accomplished our goals and satisfied with the code we developed.</a:t>
            </a:r>
          </a:p>
        </p:txBody>
      </p:sp>
    </p:spTree>
    <p:extLst>
      <p:ext uri="{BB962C8B-B14F-4D97-AF65-F5344CB8AC3E}">
        <p14:creationId xmlns:p14="http://schemas.microsoft.com/office/powerpoint/2010/main" val="1084638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876325" y="1865391"/>
            <a:ext cx="4559100" cy="2206482"/>
          </a:xfrm>
          <a:prstGeom prst="rect">
            <a:avLst/>
          </a:prstGeom>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tabLst/>
              <a:defRPr/>
            </a:pPr>
            <a:r>
              <a:rPr kumimoji="0" lang="en-IN" sz="4000" b="1" i="0" u="none" strike="noStrike" kern="0" cap="none" spc="0" normalizeH="0" baseline="0" noProof="0" dirty="0">
                <a:ln>
                  <a:noFill/>
                </a:ln>
                <a:solidFill>
                  <a:srgbClr val="333333"/>
                </a:solidFill>
                <a:effectLst/>
                <a:uLnTx/>
                <a:uFillTx/>
                <a:latin typeface="roboto" panose="02000000000000000000" pitchFamily="2" charset="0"/>
                <a:ea typeface="roboto" panose="02000000000000000000" pitchFamily="2" charset="0"/>
                <a:sym typeface="Viga"/>
              </a:rPr>
              <a:t>SUGGESTIONS FOR IMPROVEMENT:</a:t>
            </a:r>
            <a:br>
              <a:rPr kumimoji="0" lang="en-IN" sz="4000" b="1" i="0" u="none" strike="noStrike" kern="0" cap="none" spc="0" normalizeH="0" baseline="0" noProof="0" dirty="0">
                <a:ln>
                  <a:noFill/>
                </a:ln>
                <a:solidFill>
                  <a:srgbClr val="333333"/>
                </a:solidFill>
                <a:effectLst/>
                <a:uLnTx/>
                <a:uFillTx/>
                <a:latin typeface="roboto" panose="02000000000000000000" pitchFamily="2" charset="0"/>
                <a:ea typeface="roboto" panose="02000000000000000000" pitchFamily="2" charset="0"/>
                <a:sym typeface="Viga"/>
              </a:rPr>
            </a:br>
            <a:endParaRPr lang="en-IN" sz="4000" b="1" i="0" dirty="0">
              <a:solidFill>
                <a:schemeClr val="tx1"/>
              </a:solidFill>
              <a:effectLst/>
              <a:latin typeface="Garamond" panose="02020404030301010803" pitchFamily="18" charset="0"/>
            </a:endParaRPr>
          </a:p>
        </p:txBody>
      </p:sp>
      <p:sp>
        <p:nvSpPr>
          <p:cNvPr id="2823" name="Google Shape;2823;p59"/>
          <p:cNvSpPr txBox="1">
            <a:spLocks noGrp="1"/>
          </p:cNvSpPr>
          <p:nvPr>
            <p:ph type="title" idx="2"/>
          </p:nvPr>
        </p:nvSpPr>
        <p:spPr>
          <a:xfrm>
            <a:off x="876325" y="792425"/>
            <a:ext cx="1069921"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pic>
        <p:nvPicPr>
          <p:cNvPr id="3" name="Picture 2">
            <a:extLst>
              <a:ext uri="{FF2B5EF4-FFF2-40B4-BE49-F238E27FC236}">
                <a16:creationId xmlns:a16="http://schemas.microsoft.com/office/drawing/2014/main" id="{05ADB33E-0FD0-0ECA-23AC-01778C8FD290}"/>
              </a:ext>
            </a:extLst>
          </p:cNvPr>
          <p:cNvPicPr>
            <a:picLocks noChangeAspect="1"/>
          </p:cNvPicPr>
          <p:nvPr/>
        </p:nvPicPr>
        <p:blipFill>
          <a:blip r:embed="rId3"/>
          <a:stretch>
            <a:fillRect/>
          </a:stretch>
        </p:blipFill>
        <p:spPr>
          <a:xfrm>
            <a:off x="5519839" y="1585025"/>
            <a:ext cx="2838450" cy="1609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560333" y="58362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Synopsis:</a:t>
            </a:r>
            <a:endParaRPr dirty="0"/>
          </a:p>
        </p:txBody>
      </p:sp>
      <p:sp>
        <p:nvSpPr>
          <p:cNvPr id="329" name="Google Shape;329;p32"/>
          <p:cNvSpPr txBox="1">
            <a:spLocks noGrp="1"/>
          </p:cNvSpPr>
          <p:nvPr>
            <p:ph type="body" idx="1"/>
          </p:nvPr>
        </p:nvSpPr>
        <p:spPr>
          <a:xfrm>
            <a:off x="151902" y="1002144"/>
            <a:ext cx="4885560" cy="414135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project objective is to book cinema tickets in online. The “Movie Tickets Booking Management System” is an Internet based application that can be accessed throughout the Net and can be accessed by anyone who has a net connection. This application will reserve the tickets. This “Movie Tickets Booking Management System” provides a website for a cinema hall ticket counter where any user of internet can access it. </a:t>
            </a:r>
            <a:endParaRPr sz="22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876850" y="459360"/>
            <a:ext cx="4292490" cy="468413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B6D06EA-C801-3600-2B9B-3C6750F14A73}"/>
              </a:ext>
            </a:extLst>
          </p:cNvPr>
          <p:cNvPicPr>
            <a:picLocks noChangeAspect="1"/>
          </p:cNvPicPr>
          <p:nvPr/>
        </p:nvPicPr>
        <p:blipFill>
          <a:blip r:embed="rId3"/>
          <a:stretch>
            <a:fillRect/>
          </a:stretch>
        </p:blipFill>
        <p:spPr>
          <a:xfrm>
            <a:off x="5037462" y="1123324"/>
            <a:ext cx="3671454" cy="35608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3" name="Title 2">
            <a:extLst>
              <a:ext uri="{FF2B5EF4-FFF2-40B4-BE49-F238E27FC236}">
                <a16:creationId xmlns:a16="http://schemas.microsoft.com/office/drawing/2014/main" id="{23B3A549-08E4-3E46-41A2-2DAF45DA5940}"/>
              </a:ext>
            </a:extLst>
          </p:cNvPr>
          <p:cNvSpPr>
            <a:spLocks noGrp="1"/>
          </p:cNvSpPr>
          <p:nvPr>
            <p:ph type="title"/>
          </p:nvPr>
        </p:nvSpPr>
        <p:spPr>
          <a:xfrm>
            <a:off x="626625" y="570451"/>
            <a:ext cx="2057852" cy="570452"/>
          </a:xfrm>
        </p:spPr>
        <p:txBody>
          <a:bodyPr/>
          <a:lstStyle/>
          <a:p>
            <a:r>
              <a:rPr lang="en-IN" dirty="0"/>
              <a:t>Suggestions:</a:t>
            </a:r>
          </a:p>
        </p:txBody>
      </p:sp>
      <p:sp>
        <p:nvSpPr>
          <p:cNvPr id="5" name="TextBox 4">
            <a:extLst>
              <a:ext uri="{FF2B5EF4-FFF2-40B4-BE49-F238E27FC236}">
                <a16:creationId xmlns:a16="http://schemas.microsoft.com/office/drawing/2014/main" id="{16E6EE3C-0859-7F19-180F-A0CBCEABF569}"/>
              </a:ext>
            </a:extLst>
          </p:cNvPr>
          <p:cNvSpPr txBox="1"/>
          <p:nvPr/>
        </p:nvSpPr>
        <p:spPr>
          <a:xfrm>
            <a:off x="75502" y="1140903"/>
            <a:ext cx="8707772" cy="3477875"/>
          </a:xfrm>
          <a:prstGeom prst="rect">
            <a:avLst/>
          </a:prstGeom>
          <a:noFill/>
        </p:spPr>
        <p:txBody>
          <a:bodyPr wrap="square">
            <a:spAutoFit/>
          </a:bodyPr>
          <a:lstStyle/>
          <a:p>
            <a:r>
              <a:rPr lang="en-US" sz="2000" dirty="0"/>
              <a:t>1.The program should be able to perform new features such as online payment billings i.e., net banking, cancelation of ticket, Admin module for management purpose and need to provide attractive offers on food combos, tickets.</a:t>
            </a:r>
          </a:p>
          <a:p>
            <a:r>
              <a:rPr lang="en-US" sz="2000" dirty="0"/>
              <a:t>2.The program can be made accessible online for convenience of customers so, they can book tickets online at any time of day or night.</a:t>
            </a:r>
          </a:p>
          <a:p>
            <a:r>
              <a:rPr lang="en-US" sz="2000" dirty="0"/>
              <a:t>3.The program can be made more user friendly by using a graphical interface to interact with the user, allowing the user to choose options by mouse-click action rather than having to type in the preferred choice.</a:t>
            </a:r>
          </a:p>
          <a:p>
            <a:r>
              <a:rPr lang="en-US" sz="2000" dirty="0"/>
              <a:t>4.The program could have been made short by simplifying it by employing simpler coding and using more built-in functions.</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7" name="TextBox 6">
            <a:extLst>
              <a:ext uri="{FF2B5EF4-FFF2-40B4-BE49-F238E27FC236}">
                <a16:creationId xmlns:a16="http://schemas.microsoft.com/office/drawing/2014/main" id="{881CB459-B1DF-B646-3AB8-C8B3F7F03621}"/>
              </a:ext>
            </a:extLst>
          </p:cNvPr>
          <p:cNvSpPr txBox="1"/>
          <p:nvPr/>
        </p:nvSpPr>
        <p:spPr>
          <a:xfrm>
            <a:off x="134225" y="847288"/>
            <a:ext cx="6233020" cy="2246769"/>
          </a:xfrm>
          <a:prstGeom prst="rect">
            <a:avLst/>
          </a:prstGeom>
          <a:noFill/>
        </p:spPr>
        <p:txBody>
          <a:bodyPr wrap="square">
            <a:spAutoFit/>
          </a:bodyPr>
          <a:lstStyle/>
          <a:p>
            <a:r>
              <a:rPr lang="en-US" sz="2000" dirty="0"/>
              <a:t>5.Also need to display graphical display of seats available and a function for selection of seats by user from the available seats.</a:t>
            </a:r>
          </a:p>
          <a:p>
            <a:r>
              <a:rPr lang="en-US" sz="2000" dirty="0"/>
              <a:t>6.A program to store the member details. Hence, when the user reopens the program, he can find his saved information and previous and current booking details.</a:t>
            </a:r>
          </a:p>
        </p:txBody>
      </p:sp>
    </p:spTree>
    <p:extLst>
      <p:ext uri="{BB962C8B-B14F-4D97-AF65-F5344CB8AC3E}">
        <p14:creationId xmlns:p14="http://schemas.microsoft.com/office/powerpoint/2010/main" val="3337783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 </a:t>
            </a:r>
          </a:p>
          <a:p>
            <a:pPr marL="0" lvl="0" indent="0" algn="l" rtl="0">
              <a:spcBef>
                <a:spcPts val="0"/>
              </a:spcBef>
              <a:spcAft>
                <a:spcPts val="0"/>
              </a:spcAft>
              <a:buClr>
                <a:schemeClr val="dk1"/>
              </a:buClr>
              <a:buSzPts val="1100"/>
              <a:buFont typeface="Arial"/>
              <a:buNone/>
            </a:pPr>
            <a:r>
              <a:rPr lang="en" dirty="0"/>
              <a:t>Plz, ASK!!</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E5812312-FD19-4F54-9FD3-EA5A11B471D0}"/>
              </a:ext>
            </a:extLst>
          </p:cNvPr>
          <p:cNvSpPr/>
          <p:nvPr/>
        </p:nvSpPr>
        <p:spPr>
          <a:xfrm>
            <a:off x="671150" y="3320757"/>
            <a:ext cx="3460137" cy="8293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a:p>
            <a:pPr algn="ctr"/>
            <a:endParaRPr lang="en-IN" dirty="0">
              <a:solidFill>
                <a:schemeClr val="tx1"/>
              </a:solidFill>
            </a:endParaRPr>
          </a:p>
        </p:txBody>
      </p:sp>
      <p:pic>
        <p:nvPicPr>
          <p:cNvPr id="9220" name="Picture 4" descr="SRM Amaravati (@SRMAmaravati) / Twitter">
            <a:extLst>
              <a:ext uri="{FF2B5EF4-FFF2-40B4-BE49-F238E27FC236}">
                <a16:creationId xmlns:a16="http://schemas.microsoft.com/office/drawing/2014/main" id="{523895E1-E1A0-4157-B3CB-646A22CC9F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6" t="46899" r="66767" b="26857"/>
          <a:stretch/>
        </p:blipFill>
        <p:spPr bwMode="auto">
          <a:xfrm>
            <a:off x="666797" y="2671951"/>
            <a:ext cx="437761" cy="394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304800" y="545696"/>
            <a:ext cx="27305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Abstract:   </a:t>
            </a:r>
            <a:endParaRPr dirty="0"/>
          </a:p>
        </p:txBody>
      </p:sp>
      <p:sp>
        <p:nvSpPr>
          <p:cNvPr id="520" name="Google Shape;520;p33"/>
          <p:cNvSpPr txBox="1">
            <a:spLocks noGrp="1"/>
          </p:cNvSpPr>
          <p:nvPr>
            <p:ph type="body" idx="1"/>
          </p:nvPr>
        </p:nvSpPr>
        <p:spPr>
          <a:xfrm>
            <a:off x="4564419" y="1085396"/>
            <a:ext cx="4047166" cy="3842204"/>
          </a:xfrm>
          <a:prstGeom prst="rect">
            <a:avLst/>
          </a:prstGeom>
        </p:spPr>
        <p:txBody>
          <a:bodyPr spcFirstLastPara="1" wrap="square" lIns="91425" tIns="91425" rIns="91425" bIns="91425" anchor="t" anchorCtr="0">
            <a:noAutofit/>
          </a:bodyPr>
          <a:lstStyle/>
          <a:p>
            <a:pPr marL="285750" indent="-285750">
              <a:spcAft>
                <a:spcPts val="16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Ticket reservations are done using credit card and can be cancelled if needed. Our Movie Tickets Booking Management System is one of the best opportunities for those who cannot afford enough time to get their tickets reserved standing in long queues. </a:t>
            </a:r>
            <a:endParaRPr lang="en-US" sz="2000" dirty="0"/>
          </a:p>
          <a:p>
            <a:pPr marL="285750" indent="-285750">
              <a:spcAft>
                <a:spcPts val="16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People can book tickets online at any time of day or night. Thus,</a:t>
            </a:r>
            <a:r>
              <a:rPr lang="en-IN" sz="2000" dirty="0">
                <a:latin typeface="Calibri" panose="020F0502020204030204" pitchFamily="34" charset="0"/>
                <a:ea typeface="Calibri" panose="020F0502020204030204" pitchFamily="34" charset="0"/>
                <a:cs typeface="Times New Roman" panose="02020603050405020304" pitchFamily="18" charset="0"/>
              </a:rPr>
              <a:t> Users can book tickets efficiently.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600"/>
              </a:spcAft>
              <a:buNone/>
            </a:pPr>
            <a:r>
              <a:rPr lang="en-IN" sz="20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
        <p:nvSpPr>
          <p:cNvPr id="521" name="Google Shape;521;p33"/>
          <p:cNvSpPr/>
          <p:nvPr/>
        </p:nvSpPr>
        <p:spPr>
          <a:xfrm rot="2700026">
            <a:off x="650483" y="1299812"/>
            <a:ext cx="3670848" cy="336036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History </a:t>
            </a:r>
            <a:endParaRPr dirty="0"/>
          </a:p>
        </p:txBody>
      </p:sp>
      <p:sp>
        <p:nvSpPr>
          <p:cNvPr id="524" name="Google Shape;524;p33"/>
          <p:cNvSpPr txBox="1">
            <a:spLocks noGrp="1"/>
          </p:cNvSpPr>
          <p:nvPr>
            <p:ph type="title"/>
          </p:nvPr>
        </p:nvSpPr>
        <p:spPr>
          <a:xfrm>
            <a:off x="1636800" y="3526513"/>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Proxima Nova"/>
                <a:ea typeface="Proxima Nova"/>
                <a:cs typeface="Proxima Nova"/>
                <a:sym typeface="Proxima Nova"/>
              </a:rPr>
              <a:t>Of crime </a:t>
            </a:r>
            <a:endParaRPr sz="1400" dirty="0">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B78ADEAC-BA79-467D-8BE9-37D9F2D2B75F}"/>
              </a:ext>
            </a:extLst>
          </p:cNvPr>
          <p:cNvPicPr>
            <a:picLocks noChangeAspect="1"/>
          </p:cNvPicPr>
          <p:nvPr/>
        </p:nvPicPr>
        <p:blipFill>
          <a:blip r:embed="rId3"/>
          <a:stretch>
            <a:fillRect/>
          </a:stretch>
        </p:blipFill>
        <p:spPr>
          <a:xfrm>
            <a:off x="2082363" y="1953189"/>
            <a:ext cx="1226574" cy="1226574"/>
          </a:xfrm>
          <a:prstGeom prst="rect">
            <a:avLst/>
          </a:prstGeom>
        </p:spPr>
      </p:pic>
      <p:pic>
        <p:nvPicPr>
          <p:cNvPr id="1026" name="Picture 2" descr="Source Powerpoint GIF - Source Powerpoint Benefit GIFs">
            <a:extLst>
              <a:ext uri="{FF2B5EF4-FFF2-40B4-BE49-F238E27FC236}">
                <a16:creationId xmlns:a16="http://schemas.microsoft.com/office/drawing/2014/main" id="{CF7ED563-AE90-4E9F-A409-787E3FB1A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087" y="196373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13952" y="728065"/>
            <a:ext cx="2787013" cy="684744"/>
          </a:xfrm>
          <a:prstGeom prst="rect">
            <a:avLst/>
          </a:prstGeom>
        </p:spPr>
        <p:txBody>
          <a:bodyPr spcFirstLastPara="1" wrap="square" lIns="91425" tIns="91425" rIns="91425" bIns="91425" anchor="b" anchorCtr="0">
            <a:noAutofit/>
          </a:bodyPr>
          <a:lstStyle/>
          <a:p>
            <a:r>
              <a:rPr lang="en-IN" sz="2800" b="1" i="0" dirty="0">
                <a:solidFill>
                  <a:srgbClr val="333333"/>
                </a:solidFill>
                <a:effectLst/>
                <a:latin typeface="roboto" panose="020B0604020202020204" pitchFamily="2" charset="0"/>
              </a:rPr>
              <a:t> </a:t>
            </a:r>
            <a:r>
              <a:rPr lang="en-IN" sz="1800" dirty="0">
                <a:effectLst/>
                <a:latin typeface="Viga" panose="020B0604020202020204" charset="0"/>
                <a:ea typeface="Calibri" panose="020F0502020204030204" pitchFamily="34" charset="0"/>
                <a:cs typeface="Times New Roman" panose="02020603050405020304" pitchFamily="18" charset="0"/>
              </a:rPr>
              <a:t> </a:t>
            </a:r>
            <a:br>
              <a:rPr lang="en-IN" sz="1800" dirty="0">
                <a:effectLst/>
                <a:latin typeface="Viga" panose="020B0604020202020204" charset="0"/>
                <a:ea typeface="Calibri" panose="020F0502020204030204" pitchFamily="34" charset="0"/>
                <a:cs typeface="Times New Roman" panose="02020603050405020304" pitchFamily="18" charset="0"/>
              </a:rPr>
            </a:br>
            <a:endParaRPr dirty="0">
              <a:solidFill>
                <a:schemeClr val="lt2"/>
              </a:solidFill>
              <a:latin typeface="Viga" panose="020B0604020202020204" charset="0"/>
            </a:endParaRPr>
          </a:p>
        </p:txBody>
      </p:sp>
      <p:sp>
        <p:nvSpPr>
          <p:cNvPr id="307" name="Google Shape;307;p31"/>
          <p:cNvSpPr txBox="1">
            <a:spLocks noGrp="1"/>
          </p:cNvSpPr>
          <p:nvPr>
            <p:ph type="ctrTitle" idx="2"/>
          </p:nvPr>
        </p:nvSpPr>
        <p:spPr>
          <a:xfrm>
            <a:off x="958397" y="2148027"/>
            <a:ext cx="2416401" cy="1100467"/>
          </a:xfrm>
          <a:prstGeom prst="rect">
            <a:avLst/>
          </a:prstGeom>
        </p:spPr>
        <p:txBody>
          <a:bodyPr spcFirstLastPara="1" wrap="square" lIns="91425" tIns="91425" rIns="91425" bIns="91425" anchor="b" anchorCtr="0">
            <a:noAutofit/>
          </a:bodyPr>
          <a:lstStyle/>
          <a:p>
            <a:r>
              <a:rPr lang="en-IN" dirty="0">
                <a:latin typeface="Viga" panose="020B0604020202020204" charset="0"/>
                <a:ea typeface="Calibri" panose="020F0502020204030204" pitchFamily="34" charset="0"/>
                <a:cs typeface="Times New Roman" panose="02020603050405020304" pitchFamily="18" charset="0"/>
              </a:rPr>
              <a:t>USER REQUIREMENT SPECIFICATION</a:t>
            </a:r>
            <a:r>
              <a:rPr lang="en-IN" sz="1800" dirty="0">
                <a:effectLst/>
                <a:latin typeface="Viga" panose="020B060402020202020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lt2"/>
              </a:solidFill>
            </a:endParaRPr>
          </a:p>
        </p:txBody>
      </p:sp>
      <p:sp>
        <p:nvSpPr>
          <p:cNvPr id="309" name="Google Shape;309;p31"/>
          <p:cNvSpPr txBox="1">
            <a:spLocks noGrp="1"/>
          </p:cNvSpPr>
          <p:nvPr>
            <p:ph type="ctrTitle" idx="4"/>
          </p:nvPr>
        </p:nvSpPr>
        <p:spPr>
          <a:xfrm>
            <a:off x="902249" y="3613600"/>
            <a:ext cx="2374351" cy="790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b="0" i="0" u="none" strike="noStrike" dirty="0">
                <a:solidFill>
                  <a:srgbClr val="000000"/>
                </a:solidFill>
                <a:effectLst/>
                <a:latin typeface="Viga" panose="020B0604020202020204" charset="0"/>
              </a:rPr>
              <a:t>IMPLEMENTATION PROCESS:</a:t>
            </a:r>
            <a:endParaRPr dirty="0">
              <a:solidFill>
                <a:schemeClr val="lt2"/>
              </a:solidFill>
              <a:latin typeface="Viga" panose="020B0604020202020204" charset="0"/>
            </a:endParaRPr>
          </a:p>
        </p:txBody>
      </p:sp>
      <p:sp>
        <p:nvSpPr>
          <p:cNvPr id="311" name="Google Shape;311;p31"/>
          <p:cNvSpPr txBox="1">
            <a:spLocks noGrp="1"/>
          </p:cNvSpPr>
          <p:nvPr>
            <p:ph type="title" idx="7"/>
          </p:nvPr>
        </p:nvSpPr>
        <p:spPr>
          <a:xfrm>
            <a:off x="3324887" y="2175125"/>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648338" y="34984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842903" y="739713"/>
            <a:ext cx="2729100" cy="499339"/>
          </a:xfrm>
          <a:prstGeom prst="rect">
            <a:avLst/>
          </a:prstGeom>
        </p:spPr>
        <p:txBody>
          <a:bodyPr spcFirstLastPara="1" wrap="square" lIns="91425" tIns="91425" rIns="91425" bIns="91425" anchor="b" anchorCtr="0">
            <a:noAutofit/>
          </a:bodyPr>
          <a:lstStyle/>
          <a:p>
            <a:pPr algn="l"/>
            <a:r>
              <a:rPr lang="en-IN" b="1" dirty="0">
                <a:solidFill>
                  <a:srgbClr val="333333"/>
                </a:solidFill>
                <a:latin typeface="roboto" panose="02000000000000000000" pitchFamily="2" charset="0"/>
              </a:rPr>
              <a:t>ALGORITHMS:</a:t>
            </a:r>
            <a:endParaRPr lang="en-IN" b="1" i="0" dirty="0">
              <a:solidFill>
                <a:srgbClr val="333333"/>
              </a:solidFill>
              <a:effectLst/>
              <a:latin typeface="roboto" panose="02000000000000000000" pitchFamily="2" charset="0"/>
            </a:endParaRPr>
          </a:p>
        </p:txBody>
      </p:sp>
      <p:sp>
        <p:nvSpPr>
          <p:cNvPr id="318" name="Google Shape;318;p31"/>
          <p:cNvSpPr txBox="1">
            <a:spLocks noGrp="1"/>
          </p:cNvSpPr>
          <p:nvPr>
            <p:ph type="ctrTitle" idx="17"/>
          </p:nvPr>
        </p:nvSpPr>
        <p:spPr>
          <a:xfrm>
            <a:off x="5842903" y="2225975"/>
            <a:ext cx="2729100" cy="451542"/>
          </a:xfrm>
          <a:prstGeom prst="rect">
            <a:avLst/>
          </a:prstGeom>
        </p:spPr>
        <p:txBody>
          <a:bodyPr spcFirstLastPara="1" wrap="square" lIns="91425" tIns="91425" rIns="91425" bIns="91425" anchor="b" anchorCtr="0">
            <a:noAutofit/>
          </a:bodyPr>
          <a:lstStyle/>
          <a:p>
            <a:pPr algn="l"/>
            <a:r>
              <a:rPr lang="en-IN" b="1" dirty="0">
                <a:solidFill>
                  <a:srgbClr val="333333"/>
                </a:solidFill>
                <a:latin typeface="roboto" panose="02000000000000000000" pitchFamily="2" charset="0"/>
              </a:rPr>
              <a:t>CONCLUSION:</a:t>
            </a:r>
            <a:endParaRPr lang="en-IN" b="1" i="0" dirty="0">
              <a:solidFill>
                <a:srgbClr val="333333"/>
              </a:solidFill>
              <a:effectLst/>
              <a:latin typeface="roboto" panose="02000000000000000000" pitchFamily="2" charset="0"/>
            </a:endParaRPr>
          </a:p>
        </p:txBody>
      </p:sp>
      <p:sp>
        <p:nvSpPr>
          <p:cNvPr id="320" name="Google Shape;320;p31"/>
          <p:cNvSpPr txBox="1">
            <a:spLocks noGrp="1"/>
          </p:cNvSpPr>
          <p:nvPr>
            <p:ph type="ctrTitle" idx="19"/>
          </p:nvPr>
        </p:nvSpPr>
        <p:spPr>
          <a:xfrm>
            <a:off x="5766704" y="3664440"/>
            <a:ext cx="2236394" cy="653555"/>
          </a:xfrm>
          <a:prstGeom prst="rect">
            <a:avLst/>
          </a:prstGeom>
        </p:spPr>
        <p:txBody>
          <a:bodyPr spcFirstLastPara="1" wrap="square" lIns="91425" tIns="91425" rIns="91425" bIns="91425" anchor="b" anchorCtr="0">
            <a:noAutofit/>
          </a:bodyPr>
          <a:lstStyle/>
          <a:p>
            <a:pPr algn="l"/>
            <a:r>
              <a:rPr lang="en-IN" b="1" dirty="0">
                <a:solidFill>
                  <a:srgbClr val="333333"/>
                </a:solidFill>
                <a:latin typeface="roboto" panose="02000000000000000000" pitchFamily="2" charset="0"/>
                <a:ea typeface="roboto" panose="02000000000000000000" pitchFamily="2" charset="0"/>
              </a:rPr>
              <a:t>SUGGESTIONS FOR IMPROVEMENT:</a:t>
            </a:r>
            <a:endParaRPr lang="en-IN" b="1" i="0" dirty="0">
              <a:solidFill>
                <a:srgbClr val="333333"/>
              </a:solidFill>
              <a:effectLst/>
              <a:latin typeface="roboto" panose="02000000000000000000" pitchFamily="2" charset="0"/>
              <a:ea typeface="roboto" panose="02000000000000000000" pitchFamily="2" charset="0"/>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 name="Rectangle 1">
            <a:extLst>
              <a:ext uri="{FF2B5EF4-FFF2-40B4-BE49-F238E27FC236}">
                <a16:creationId xmlns:a16="http://schemas.microsoft.com/office/drawing/2014/main" id="{458E69A4-2226-46A0-9D82-2468AB87DB05}"/>
              </a:ext>
            </a:extLst>
          </p:cNvPr>
          <p:cNvSpPr>
            <a:spLocks noChangeArrowheads="1"/>
          </p:cNvSpPr>
          <p:nvPr/>
        </p:nvSpPr>
        <p:spPr bwMode="auto">
          <a:xfrm>
            <a:off x="0" y="-405883"/>
            <a:ext cx="65" cy="811767"/>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ubtitle 3">
            <a:extLst>
              <a:ext uri="{FF2B5EF4-FFF2-40B4-BE49-F238E27FC236}">
                <a16:creationId xmlns:a16="http://schemas.microsoft.com/office/drawing/2014/main" id="{A13405A9-D019-7AE1-F368-097F240D114B}"/>
              </a:ext>
            </a:extLst>
          </p:cNvPr>
          <p:cNvSpPr>
            <a:spLocks noGrp="1"/>
          </p:cNvSpPr>
          <p:nvPr>
            <p:ph type="subTitle" idx="1"/>
          </p:nvPr>
        </p:nvSpPr>
        <p:spPr>
          <a:xfrm>
            <a:off x="902249" y="914400"/>
            <a:ext cx="2398853" cy="585353"/>
          </a:xfrm>
        </p:spPr>
        <p:txBody>
          <a:bodyPr/>
          <a:lstStyle/>
          <a:p>
            <a:r>
              <a:rPr lang="en-IN" sz="1800" dirty="0">
                <a:effectLst/>
                <a:latin typeface="Viga" panose="020B0604020202020204" charset="0"/>
                <a:ea typeface="Calibri" panose="020F0502020204030204" pitchFamily="34" charset="0"/>
                <a:cs typeface="Times New Roman" panose="02020603050405020304" pitchFamily="18" charset="0"/>
              </a:rPr>
              <a:t>INTRODUCTION:</a:t>
            </a:r>
            <a:r>
              <a:rPr lang="en-IN" sz="1400" dirty="0">
                <a:effectLst/>
                <a:latin typeface="Viga" panose="020B0604020202020204" charset="0"/>
                <a:ea typeface="Calibri" panose="020F0502020204030204" pitchFamily="34" charset="0"/>
                <a:cs typeface="Times New Roman" panose="02020603050405020304" pitchFamily="18" charset="0"/>
              </a:rPr>
              <a:t> </a:t>
            </a:r>
            <a:br>
              <a:rPr lang="en-IN" sz="1400" dirty="0">
                <a:effectLst/>
                <a:latin typeface="Viga" panose="020B0604020202020204" charset="0"/>
                <a:ea typeface="Calibri" panose="020F0502020204030204" pitchFamily="34" charset="0"/>
                <a:cs typeface="Times New Roman" panose="02020603050405020304" pitchFamily="18" charset="0"/>
              </a:rPr>
            </a:b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7293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INTRODUCTION:</a:t>
            </a:r>
          </a:p>
        </p:txBody>
      </p:sp>
      <p:sp>
        <p:nvSpPr>
          <p:cNvPr id="530" name="Google Shape;530;p34"/>
          <p:cNvSpPr/>
          <p:nvPr/>
        </p:nvSpPr>
        <p:spPr>
          <a:xfrm>
            <a:off x="4572000" y="792425"/>
            <a:ext cx="4572000" cy="3853026"/>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pic>
        <p:nvPicPr>
          <p:cNvPr id="3" name="Picture 2">
            <a:extLst>
              <a:ext uri="{FF2B5EF4-FFF2-40B4-BE49-F238E27FC236}">
                <a16:creationId xmlns:a16="http://schemas.microsoft.com/office/drawing/2014/main" id="{02BB173E-8F92-3F12-76F9-A0D3DE9A82D4}"/>
              </a:ext>
            </a:extLst>
          </p:cNvPr>
          <p:cNvPicPr>
            <a:picLocks noChangeAspect="1"/>
          </p:cNvPicPr>
          <p:nvPr/>
        </p:nvPicPr>
        <p:blipFill rotWithShape="1">
          <a:blip r:embed="rId3"/>
          <a:srcRect b="32491"/>
          <a:stretch/>
        </p:blipFill>
        <p:spPr>
          <a:xfrm>
            <a:off x="5829300" y="1822631"/>
            <a:ext cx="2057400" cy="14982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4" name="TextBox 3">
            <a:extLst>
              <a:ext uri="{FF2B5EF4-FFF2-40B4-BE49-F238E27FC236}">
                <a16:creationId xmlns:a16="http://schemas.microsoft.com/office/drawing/2014/main" id="{C5F39F2A-3ADD-2D97-61B0-13801818784E}"/>
              </a:ext>
            </a:extLst>
          </p:cNvPr>
          <p:cNvSpPr txBox="1"/>
          <p:nvPr/>
        </p:nvSpPr>
        <p:spPr>
          <a:xfrm>
            <a:off x="58723" y="986700"/>
            <a:ext cx="5402510" cy="3785652"/>
          </a:xfrm>
          <a:prstGeom prst="rect">
            <a:avLst/>
          </a:prstGeom>
          <a:noFill/>
        </p:spPr>
        <p:txBody>
          <a:bodyPr wrap="square">
            <a:spAutoFit/>
          </a:bodyPr>
          <a:lstStyle/>
          <a:p>
            <a:pPr marL="342900" indent="-342900">
              <a:buFont typeface="Arial" panose="020B0604020202020204" pitchFamily="34" charset="0"/>
              <a:buChar char="•"/>
            </a:pPr>
            <a:r>
              <a:rPr lang="en-US" sz="2000" dirty="0"/>
              <a:t>The project “Movie Ticket Booking System” as a wide scope as it is generalized software. This project can save money and efforts in managing the record, just a mouse click can make the task easy and faster. Customers may view the contents of any movie show at any time and may book any movie ticket as needed.</a:t>
            </a:r>
          </a:p>
          <a:p>
            <a:pPr marL="342900" indent="-342900">
              <a:buFont typeface="Arial" panose="020B0604020202020204" pitchFamily="34" charset="0"/>
              <a:buChar char="•"/>
            </a:pPr>
            <a:r>
              <a:rPr lang="en-US" sz="2000" dirty="0"/>
              <a:t>The program can be made accessible online for convenience of customers so, they can book tickets online at any time of day or night.</a:t>
            </a:r>
          </a:p>
        </p:txBody>
      </p:sp>
    </p:spTree>
    <p:extLst>
      <p:ext uri="{BB962C8B-B14F-4D97-AF65-F5344CB8AC3E}">
        <p14:creationId xmlns:p14="http://schemas.microsoft.com/office/powerpoint/2010/main" val="19981845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3" name="Google Shape;913;p38"/>
          <p:cNvSpPr txBox="1">
            <a:spLocks noGrp="1"/>
          </p:cNvSpPr>
          <p:nvPr>
            <p:ph type="body" idx="1"/>
          </p:nvPr>
        </p:nvSpPr>
        <p:spPr>
          <a:xfrm>
            <a:off x="3112851" y="787077"/>
            <a:ext cx="6158471" cy="4178461"/>
          </a:xfrm>
          <a:prstGeom prst="rect">
            <a:avLst/>
          </a:prstGeom>
        </p:spPr>
        <p:txBody>
          <a:bodyPr spcFirstLastPara="1" wrap="square" lIns="91425" tIns="91425" rIns="91425" bIns="91425" anchor="t" anchorCtr="0">
            <a:noAutofit/>
          </a:bodyPr>
          <a:lstStyle/>
          <a:p>
            <a:pPr marL="342900" indent="-342900">
              <a:spcAft>
                <a:spcPts val="16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Customers may view the contents of any movie show at any time and may book any movie ticket as needed.</a:t>
            </a:r>
          </a:p>
          <a:p>
            <a:pPr marL="342900" indent="-342900">
              <a:spcAft>
                <a:spcPts val="16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program automatically calculates the subtotal and grand total. When a visitor decides to finally book the ticket, the order information including the address or location of the theatres and total payment has been made from the given input seats.</a:t>
            </a:r>
          </a:p>
          <a:p>
            <a:pPr marL="285750" indent="-285750">
              <a:spcAft>
                <a:spcPts val="16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project is being developed keeping in mind the general people who one has very little knowledge of computer operation.</a:t>
            </a:r>
          </a:p>
          <a:p>
            <a:pPr marL="285750" indent="-285750">
              <a:spcAft>
                <a:spcPts val="1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600"/>
              </a:spcAft>
            </a:pPr>
            <a:endParaRPr sz="2000" b="1" dirty="0"/>
          </a:p>
        </p:txBody>
      </p:sp>
      <p:pic>
        <p:nvPicPr>
          <p:cNvPr id="3076" name="Picture 4" descr="Phishing and Command &amp; Control: How cyber attackers use emails to gain  control">
            <a:extLst>
              <a:ext uri="{FF2B5EF4-FFF2-40B4-BE49-F238E27FC236}">
                <a16:creationId xmlns:a16="http://schemas.microsoft.com/office/drawing/2014/main" id="{E892C973-6708-40BC-BA0A-215004715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0" t="14406" r="28604" b="26569"/>
          <a:stretch/>
        </p:blipFill>
        <p:spPr bwMode="auto">
          <a:xfrm>
            <a:off x="382620" y="1096522"/>
            <a:ext cx="2302213" cy="2347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kumimoji="0" lang="en-IN" sz="4000" b="0" i="0" u="none" strike="noStrike" kern="0" cap="none" spc="0" normalizeH="0" baseline="0" noProof="0" dirty="0">
                <a:ln>
                  <a:noFill/>
                </a:ln>
                <a:solidFill>
                  <a:srgbClr val="1F1C51"/>
                </a:solidFill>
                <a:effectLst/>
                <a:uLnTx/>
                <a:uFillTx/>
                <a:latin typeface="Viga" panose="020B0604020202020204" charset="0"/>
                <a:ea typeface="Calibri" panose="020F0502020204030204" pitchFamily="34" charset="0"/>
                <a:cs typeface="Times New Roman" panose="02020603050405020304" pitchFamily="18" charset="0"/>
                <a:sym typeface="Viga"/>
              </a:rPr>
              <a:t>USER REQUIREMENT SPECIFICATION:</a:t>
            </a:r>
            <a:r>
              <a:rPr lang="en-IN" sz="4000" dirty="0"/>
              <a:t> </a:t>
            </a:r>
            <a:endParaRPr sz="4000" dirty="0"/>
          </a:p>
        </p:txBody>
      </p:sp>
      <p:sp>
        <p:nvSpPr>
          <p:cNvPr id="1024" name="Google Shape;1024;p39"/>
          <p:cNvSpPr txBox="1">
            <a:spLocks noGrp="1"/>
          </p:cNvSpPr>
          <p:nvPr>
            <p:ph type="title" idx="2"/>
          </p:nvPr>
        </p:nvSpPr>
        <p:spPr>
          <a:xfrm>
            <a:off x="7295745" y="415047"/>
            <a:ext cx="959906" cy="81712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pic>
        <p:nvPicPr>
          <p:cNvPr id="3" name="Picture 2">
            <a:extLst>
              <a:ext uri="{FF2B5EF4-FFF2-40B4-BE49-F238E27FC236}">
                <a16:creationId xmlns:a16="http://schemas.microsoft.com/office/drawing/2014/main" id="{05260EE5-FBAD-010D-30DE-0D512345EFA4}"/>
              </a:ext>
            </a:extLst>
          </p:cNvPr>
          <p:cNvPicPr>
            <a:picLocks noChangeAspect="1"/>
          </p:cNvPicPr>
          <p:nvPr/>
        </p:nvPicPr>
        <p:blipFill>
          <a:blip r:embed="rId3"/>
          <a:stretch>
            <a:fillRect/>
          </a:stretch>
        </p:blipFill>
        <p:spPr>
          <a:xfrm>
            <a:off x="398720" y="866567"/>
            <a:ext cx="3889431" cy="2651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4" y="626165"/>
            <a:ext cx="4929349" cy="563716"/>
          </a:xfrm>
          <a:prstGeom prst="rect">
            <a:avLst/>
          </a:prstGeom>
        </p:spPr>
        <p:txBody>
          <a:bodyPr spcFirstLastPara="1" wrap="square" lIns="91425" tIns="91425" rIns="91425" bIns="91425" anchor="t" anchorCtr="0">
            <a:noAutofit/>
          </a:bodyPr>
          <a:lstStyle/>
          <a:p>
            <a:r>
              <a:rPr lang="en-IN" sz="2800" b="1" dirty="0">
                <a:latin typeface="Calibri" panose="020F0502020204030204" pitchFamily="34" charset="0"/>
                <a:ea typeface="Calibri" panose="020F0502020204030204" pitchFamily="34" charset="0"/>
                <a:cs typeface="Times New Roman" panose="02020603050405020304" pitchFamily="18" charset="0"/>
              </a:rPr>
              <a:t>U</a:t>
            </a:r>
            <a:r>
              <a:rPr lang="en-IN" sz="2800" b="1" dirty="0">
                <a:effectLst/>
                <a:latin typeface="Calibri" panose="020F0502020204030204" pitchFamily="34" charset="0"/>
                <a:ea typeface="Calibri" panose="020F0502020204030204" pitchFamily="34" charset="0"/>
                <a:cs typeface="Times New Roman" panose="02020603050405020304" pitchFamily="18" charset="0"/>
              </a:rPr>
              <a:t>ser requirement Specification: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sz="2800"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93804F8B-6AAB-0C3F-47DB-923088923C8F}"/>
              </a:ext>
            </a:extLst>
          </p:cNvPr>
          <p:cNvSpPr txBox="1"/>
          <p:nvPr/>
        </p:nvSpPr>
        <p:spPr>
          <a:xfrm>
            <a:off x="258417" y="1403241"/>
            <a:ext cx="6674125" cy="3244799"/>
          </a:xfrm>
          <a:prstGeom prst="rect">
            <a:avLst/>
          </a:prstGeom>
          <a:noFill/>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Based on system study following user requirements has been observed:</a:t>
            </a: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Customer should have facility to see list of movies running in that multiplex at present time, their show timing, booking status, multiplex location etc.</a:t>
            </a:r>
          </a:p>
          <a:p>
            <a:pPr marL="342900" lvl="0" indent="-342900" algn="just">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Customer should be allowed to see booking status of any movie and also book show of any date.</a:t>
            </a:r>
          </a:p>
          <a:p>
            <a:pPr marL="342900" lvl="0" indent="-342900" algn="just">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Customer should be allowed to take print of ticket, view their booked tickets.</a:t>
            </a:r>
            <a:endParaRPr lang="en-IN" sz="2000" dirty="0"/>
          </a:p>
        </p:txBody>
      </p:sp>
    </p:spTree>
    <p:extLst>
      <p:ext uri="{BB962C8B-B14F-4D97-AF65-F5344CB8AC3E}">
        <p14:creationId xmlns:p14="http://schemas.microsoft.com/office/powerpoint/2010/main" val="3346283037"/>
      </p:ext>
    </p:extLst>
  </p:cSld>
  <p:clrMapOvr>
    <a:masterClrMapping/>
  </p:clrMapOvr>
  <p:transition spd="slow">
    <p:push dir="u"/>
  </p:transition>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1929</TotalTime>
  <Words>1214</Words>
  <Application>Microsoft Office PowerPoint</Application>
  <PresentationFormat>On-screen Show (16:9)</PresentationFormat>
  <Paragraphs>93</Paragraphs>
  <Slides>22</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33" baseType="lpstr">
      <vt:lpstr>Proxima Nova</vt:lpstr>
      <vt:lpstr>Arial</vt:lpstr>
      <vt:lpstr>Symbol</vt:lpstr>
      <vt:lpstr>Times New Roman</vt:lpstr>
      <vt:lpstr>roboto</vt:lpstr>
      <vt:lpstr>DM Sans</vt:lpstr>
      <vt:lpstr>Calibri</vt:lpstr>
      <vt:lpstr>Viga</vt:lpstr>
      <vt:lpstr>Garamond</vt:lpstr>
      <vt:lpstr>Cyber Security Business Plan</vt:lpstr>
      <vt:lpstr>Movie Tickets Booking Management System </vt:lpstr>
      <vt:lpstr>Synopsis:</vt:lpstr>
      <vt:lpstr> Abstract:   </vt:lpstr>
      <vt:lpstr>01</vt:lpstr>
      <vt:lpstr>INTRODUCTION:</vt:lpstr>
      <vt:lpstr>PowerPoint Presentation</vt:lpstr>
      <vt:lpstr>PowerPoint Presentation</vt:lpstr>
      <vt:lpstr>USER REQUIREMENT SPECIFICATION: </vt:lpstr>
      <vt:lpstr>User requirement Specification: </vt:lpstr>
      <vt:lpstr>PowerPoint Presentation</vt:lpstr>
      <vt:lpstr>IMPLEMENTATION PROCESS: </vt:lpstr>
      <vt:lpstr>IMPLEMENTATION PROCESS:</vt:lpstr>
      <vt:lpstr>PowerPoint Presentation</vt:lpstr>
      <vt:lpstr>  ALGORITHMS: </vt:lpstr>
      <vt:lpstr>PowerPoint Presentation</vt:lpstr>
      <vt:lpstr>Flow Chart: </vt:lpstr>
      <vt:lpstr>CONCLUSION:</vt:lpstr>
      <vt:lpstr>PowerPoint Presentation</vt:lpstr>
      <vt:lpstr>SUGGESTIONS FOR IMPROVEMENT: </vt:lpstr>
      <vt:lpstr>Suggestions:</vt:lpstr>
      <vt:lpstr>PowerPoint Presentation</vt:lpstr>
      <vt:lpstr>THANKS!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 AND SECURITY</dc:title>
  <dc:creator>Ramana Yepuri.</dc:creator>
  <cp:lastModifiedBy>Ramana Yepuri</cp:lastModifiedBy>
  <cp:revision>14</cp:revision>
  <dcterms:modified xsi:type="dcterms:W3CDTF">2024-02-12T12:29:53Z</dcterms:modified>
</cp:coreProperties>
</file>