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ppt/notesSlides/notesSlide6.xml" ContentType="application/vnd.openxmlformats-officedocument.presentationml.notesSlide+xml"/>
  <Override PartName="/ppt/charts/chart3.xml" ContentType="application/vnd.openxmlformats-officedocument.drawingml.chart+xml"/>
  <Override PartName="/ppt/notesSlides/notesSlide7.xml" ContentType="application/vnd.openxmlformats-officedocument.presentationml.notesSlide+xml"/>
  <Override PartName="/ppt/charts/chart4.xml" ContentType="application/vnd.openxmlformats-officedocument.drawingml.chart+xml"/>
  <Override PartName="/ppt/notesSlides/notesSlide8.xml" ContentType="application/vnd.openxmlformats-officedocument.presentationml.notesSlide+xml"/>
  <Override PartName="/ppt/charts/chart5.xml" ContentType="application/vnd.openxmlformats-officedocument.drawingml.chart+xml"/>
  <Override PartName="/ppt/notesSlides/notesSlide9.xml" ContentType="application/vnd.openxmlformats-officedocument.presentationml.notesSlide+xml"/>
  <Override PartName="/ppt/charts/chart6.xml" ContentType="application/vnd.openxmlformats-officedocument.drawingml.chart+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58" r:id="rId1"/>
  </p:sldMasterIdLst>
  <p:notesMasterIdLst>
    <p:notesMasterId r:id="rId14"/>
  </p:notesMasterIdLst>
  <p:sldIdLst>
    <p:sldId id="256" r:id="rId2"/>
    <p:sldId id="347" r:id="rId3"/>
    <p:sldId id="261" r:id="rId4"/>
    <p:sldId id="260" r:id="rId5"/>
    <p:sldId id="264" r:id="rId6"/>
    <p:sldId id="341" r:id="rId7"/>
    <p:sldId id="342" r:id="rId8"/>
    <p:sldId id="343" r:id="rId9"/>
    <p:sldId id="344" r:id="rId10"/>
    <p:sldId id="345" r:id="rId11"/>
    <p:sldId id="346" r:id="rId12"/>
    <p:sldId id="315"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CE5A12E-94FD-4FD4-BC50-8397799FA197}">
  <a:tblStyle styleId="{2CE5A12E-94FD-4FD4-BC50-8397799FA1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BD90DF6-7453-45ED-A3F7-98B0F3E28DD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7509" autoAdjust="0"/>
  </p:normalViewPr>
  <p:slideViewPr>
    <p:cSldViewPr>
      <p:cViewPr>
        <p:scale>
          <a:sx n="99" d="100"/>
          <a:sy n="99" d="100"/>
        </p:scale>
        <p:origin x="-588"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F:\Data%20Analytics\Trainity\8%20ABC%20Call%20Volume%20Trend%20Analysis\ABC%20Call%20Volum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F:\Data%20Analytics\Trainity\8%20ABC%20Call%20Volume%20Trend%20Analysis\ABC%20Call%20Volum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F:\Data%20Analytics\Trainity\8%20ABC%20Call%20Volume%20Trend%20Analysis\ABC%20Call%20Volum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F:\Data%20Analytics\Trainity\8%20ABC%20Call%20Volume%20Trend%20Analysis\ABC%20Call%20Volume.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F:\Data%20Analytics\Trainity\8%20ABC%20Call%20Volume%20Trend%20Analysis\ABC%20Call%20Volume.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F:\Data%20Analytics\Trainity\8%20ABC%20Call%20Volume%20Trend%20Analysis\ABC%20Call%20Volu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stacked"/>
        <c:varyColors val="0"/>
        <c:ser>
          <c:idx val="0"/>
          <c:order val="0"/>
          <c:tx>
            <c:strRef>
              <c:f>'Avg call duration'!$B$18</c:f>
              <c:strCache>
                <c:ptCount val="1"/>
                <c:pt idx="0">
                  <c:v>Avg Call Duration (sec)</c:v>
                </c:pt>
              </c:strCache>
            </c:strRef>
          </c:tx>
          <c:invertIfNegative val="0"/>
          <c:dLbls>
            <c:txPr>
              <a:bodyPr rot="-5400000" vert="horz"/>
              <a:lstStyle/>
              <a:p>
                <a:pPr>
                  <a:defRPr sz="1050"/>
                </a:pPr>
                <a:endParaRPr lang="en-US"/>
              </a:p>
            </c:txPr>
            <c:showLegendKey val="0"/>
            <c:showVal val="1"/>
            <c:showCatName val="0"/>
            <c:showSerName val="0"/>
            <c:showPercent val="0"/>
            <c:showBubbleSize val="0"/>
            <c:showLeaderLines val="0"/>
          </c:dLbls>
          <c:cat>
            <c:strRef>
              <c:f>'Avg call duration'!$A$19:$A$30</c:f>
              <c:strCache>
                <c:ptCount val="12"/>
                <c:pt idx="0">
                  <c:v>9-10</c:v>
                </c:pt>
                <c:pt idx="1">
                  <c:v>10-11</c:v>
                </c:pt>
                <c:pt idx="2">
                  <c:v>11-12</c:v>
                </c:pt>
                <c:pt idx="3">
                  <c:v>12-13</c:v>
                </c:pt>
                <c:pt idx="4">
                  <c:v>13-14</c:v>
                </c:pt>
                <c:pt idx="5">
                  <c:v>14-15</c:v>
                </c:pt>
                <c:pt idx="6">
                  <c:v>15-16</c:v>
                </c:pt>
                <c:pt idx="7">
                  <c:v>16-17</c:v>
                </c:pt>
                <c:pt idx="8">
                  <c:v>17-18</c:v>
                </c:pt>
                <c:pt idx="9">
                  <c:v>18-19</c:v>
                </c:pt>
                <c:pt idx="10">
                  <c:v>19-20</c:v>
                </c:pt>
                <c:pt idx="11">
                  <c:v>20-21</c:v>
                </c:pt>
              </c:strCache>
            </c:strRef>
          </c:cat>
          <c:val>
            <c:numRef>
              <c:f>'Avg call duration'!$B$19:$B$30</c:f>
              <c:numCache>
                <c:formatCode>0</c:formatCode>
                <c:ptCount val="12"/>
                <c:pt idx="0">
                  <c:v>198.73732822707817</c:v>
                </c:pt>
                <c:pt idx="1">
                  <c:v>202.59387691346456</c:v>
                </c:pt>
                <c:pt idx="2">
                  <c:v>198.66003721795767</c:v>
                </c:pt>
                <c:pt idx="3">
                  <c:v>191.1536694853325</c:v>
                </c:pt>
                <c:pt idx="4">
                  <c:v>193.29639982110913</c:v>
                </c:pt>
                <c:pt idx="5">
                  <c:v>191.95436557012118</c:v>
                </c:pt>
                <c:pt idx="6">
                  <c:v>195.85714285714286</c:v>
                </c:pt>
                <c:pt idx="7">
                  <c:v>198.29486382290759</c:v>
                </c:pt>
                <c:pt idx="8">
                  <c:v>197.8801444974842</c:v>
                </c:pt>
                <c:pt idx="9">
                  <c:v>200.12085646312451</c:v>
                </c:pt>
                <c:pt idx="10">
                  <c:v>202.47822318526545</c:v>
                </c:pt>
                <c:pt idx="11">
                  <c:v>202.51736111111111</c:v>
                </c:pt>
              </c:numCache>
            </c:numRef>
          </c:val>
        </c:ser>
        <c:dLbls>
          <c:showLegendKey val="0"/>
          <c:showVal val="0"/>
          <c:showCatName val="0"/>
          <c:showSerName val="0"/>
          <c:showPercent val="0"/>
          <c:showBubbleSize val="0"/>
        </c:dLbls>
        <c:gapWidth val="150"/>
        <c:overlap val="100"/>
        <c:axId val="40669184"/>
        <c:axId val="40671104"/>
      </c:barChart>
      <c:catAx>
        <c:axId val="40669184"/>
        <c:scaling>
          <c:orientation val="minMax"/>
        </c:scaling>
        <c:delete val="0"/>
        <c:axPos val="b"/>
        <c:title>
          <c:tx>
            <c:rich>
              <a:bodyPr/>
              <a:lstStyle/>
              <a:p>
                <a:pPr>
                  <a:defRPr sz="1100"/>
                </a:pPr>
                <a:r>
                  <a:rPr lang="en-US" sz="1100"/>
                  <a:t>Time Bucket</a:t>
                </a:r>
              </a:p>
            </c:rich>
          </c:tx>
          <c:layout/>
          <c:overlay val="0"/>
        </c:title>
        <c:majorTickMark val="out"/>
        <c:minorTickMark val="none"/>
        <c:tickLblPos val="nextTo"/>
        <c:txPr>
          <a:bodyPr/>
          <a:lstStyle/>
          <a:p>
            <a:pPr>
              <a:defRPr sz="1100" baseline="0"/>
            </a:pPr>
            <a:endParaRPr lang="en-US"/>
          </a:p>
        </c:txPr>
        <c:crossAx val="40671104"/>
        <c:crosses val="autoZero"/>
        <c:auto val="1"/>
        <c:lblAlgn val="ctr"/>
        <c:lblOffset val="100"/>
        <c:noMultiLvlLbl val="0"/>
      </c:catAx>
      <c:valAx>
        <c:axId val="40671104"/>
        <c:scaling>
          <c:orientation val="minMax"/>
        </c:scaling>
        <c:delete val="1"/>
        <c:axPos val="l"/>
        <c:title>
          <c:tx>
            <c:rich>
              <a:bodyPr rot="-5400000" vert="horz"/>
              <a:lstStyle/>
              <a:p>
                <a:pPr>
                  <a:defRPr sz="1100"/>
                </a:pPr>
                <a:r>
                  <a:rPr lang="en-US" sz="1100"/>
                  <a:t>Time duration (seconda)</a:t>
                </a:r>
              </a:p>
            </c:rich>
          </c:tx>
          <c:layout/>
          <c:overlay val="0"/>
        </c:title>
        <c:numFmt formatCode="0" sourceLinked="1"/>
        <c:majorTickMark val="out"/>
        <c:minorTickMark val="none"/>
        <c:tickLblPos val="nextTo"/>
        <c:crossAx val="406691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46358376108575"/>
          <c:y val="2.2765151515151516E-2"/>
          <c:w val="0.75057810396775937"/>
          <c:h val="0.77451413743736575"/>
        </c:manualLayout>
      </c:layout>
      <c:barChart>
        <c:barDir val="col"/>
        <c:grouping val="clustered"/>
        <c:varyColors val="0"/>
        <c:ser>
          <c:idx val="0"/>
          <c:order val="0"/>
          <c:tx>
            <c:strRef>
              <c:f>'Call volume'!$B$17</c:f>
              <c:strCache>
                <c:ptCount val="1"/>
                <c:pt idx="0">
                  <c:v>No. of Calls</c:v>
                </c:pt>
              </c:strCache>
            </c:strRef>
          </c:tx>
          <c:invertIfNegative val="0"/>
          <c:dLbls>
            <c:txPr>
              <a:bodyPr rot="-5400000" vert="horz"/>
              <a:lstStyle/>
              <a:p>
                <a:pPr>
                  <a:defRPr sz="1100"/>
                </a:pPr>
                <a:endParaRPr lang="en-US"/>
              </a:p>
            </c:txPr>
            <c:dLblPos val="ctr"/>
            <c:showLegendKey val="0"/>
            <c:showVal val="1"/>
            <c:showCatName val="0"/>
            <c:showSerName val="0"/>
            <c:showPercent val="0"/>
            <c:showBubbleSize val="0"/>
            <c:showLeaderLines val="0"/>
          </c:dLbls>
          <c:cat>
            <c:strRef>
              <c:f>'Call volume'!$A$18:$A$29</c:f>
              <c:strCache>
                <c:ptCount val="12"/>
                <c:pt idx="0">
                  <c:v>9-10</c:v>
                </c:pt>
                <c:pt idx="1">
                  <c:v>10-11</c:v>
                </c:pt>
                <c:pt idx="2">
                  <c:v>11-12</c:v>
                </c:pt>
                <c:pt idx="3">
                  <c:v>12-13</c:v>
                </c:pt>
                <c:pt idx="4">
                  <c:v>13-14</c:v>
                </c:pt>
                <c:pt idx="5">
                  <c:v>14-15</c:v>
                </c:pt>
                <c:pt idx="6">
                  <c:v>15-16</c:v>
                </c:pt>
                <c:pt idx="7">
                  <c:v>16-17</c:v>
                </c:pt>
                <c:pt idx="8">
                  <c:v>17-18</c:v>
                </c:pt>
                <c:pt idx="9">
                  <c:v>18-19</c:v>
                </c:pt>
                <c:pt idx="10">
                  <c:v>19-20</c:v>
                </c:pt>
                <c:pt idx="11">
                  <c:v>20-21</c:v>
                </c:pt>
              </c:strCache>
            </c:strRef>
          </c:cat>
          <c:val>
            <c:numRef>
              <c:f>'Call volume'!$B$18:$B$29</c:f>
              <c:numCache>
                <c:formatCode>General</c:formatCode>
                <c:ptCount val="12"/>
                <c:pt idx="0">
                  <c:v>9588</c:v>
                </c:pt>
                <c:pt idx="1">
                  <c:v>13313</c:v>
                </c:pt>
                <c:pt idx="2">
                  <c:v>14626</c:v>
                </c:pt>
                <c:pt idx="3">
                  <c:v>12652</c:v>
                </c:pt>
                <c:pt idx="4">
                  <c:v>11561</c:v>
                </c:pt>
                <c:pt idx="5">
                  <c:v>10561</c:v>
                </c:pt>
                <c:pt idx="6">
                  <c:v>9159</c:v>
                </c:pt>
                <c:pt idx="7">
                  <c:v>8788</c:v>
                </c:pt>
                <c:pt idx="8">
                  <c:v>8534</c:v>
                </c:pt>
                <c:pt idx="9">
                  <c:v>7238</c:v>
                </c:pt>
                <c:pt idx="10">
                  <c:v>6463</c:v>
                </c:pt>
                <c:pt idx="11">
                  <c:v>5505</c:v>
                </c:pt>
              </c:numCache>
            </c:numRef>
          </c:val>
        </c:ser>
        <c:dLbls>
          <c:showLegendKey val="0"/>
          <c:showVal val="0"/>
          <c:showCatName val="0"/>
          <c:showSerName val="0"/>
          <c:showPercent val="0"/>
          <c:showBubbleSize val="0"/>
        </c:dLbls>
        <c:gapWidth val="55"/>
        <c:axId val="40069376"/>
        <c:axId val="40087936"/>
      </c:barChart>
      <c:lineChart>
        <c:grouping val="standard"/>
        <c:varyColors val="0"/>
        <c:ser>
          <c:idx val="1"/>
          <c:order val="1"/>
          <c:tx>
            <c:strRef>
              <c:f>'Call volume'!$C$17</c:f>
              <c:strCache>
                <c:ptCount val="1"/>
                <c:pt idx="0">
                  <c:v>Percent of Calls</c:v>
                </c:pt>
              </c:strCache>
            </c:strRef>
          </c:tx>
          <c:spPr>
            <a:ln>
              <a:solidFill>
                <a:srgbClr val="FF3300"/>
              </a:solidFill>
            </a:ln>
          </c:spPr>
          <c:marker>
            <c:symbol val="circle"/>
            <c:size val="5"/>
          </c:marker>
          <c:dLbls>
            <c:txPr>
              <a:bodyPr/>
              <a:lstStyle/>
              <a:p>
                <a:pPr>
                  <a:defRPr sz="800"/>
                </a:pPr>
                <a:endParaRPr lang="en-US"/>
              </a:p>
            </c:txPr>
            <c:dLblPos val="t"/>
            <c:showLegendKey val="0"/>
            <c:showVal val="1"/>
            <c:showCatName val="0"/>
            <c:showSerName val="0"/>
            <c:showPercent val="0"/>
            <c:showBubbleSize val="0"/>
            <c:showLeaderLines val="0"/>
          </c:dLbls>
          <c:cat>
            <c:strRef>
              <c:f>'Call volume'!$A$18:$A$29</c:f>
              <c:strCache>
                <c:ptCount val="12"/>
                <c:pt idx="0">
                  <c:v>9-10</c:v>
                </c:pt>
                <c:pt idx="1">
                  <c:v>10-11</c:v>
                </c:pt>
                <c:pt idx="2">
                  <c:v>11-12</c:v>
                </c:pt>
                <c:pt idx="3">
                  <c:v>12-13</c:v>
                </c:pt>
                <c:pt idx="4">
                  <c:v>13-14</c:v>
                </c:pt>
                <c:pt idx="5">
                  <c:v>14-15</c:v>
                </c:pt>
                <c:pt idx="6">
                  <c:v>15-16</c:v>
                </c:pt>
                <c:pt idx="7">
                  <c:v>16-17</c:v>
                </c:pt>
                <c:pt idx="8">
                  <c:v>17-18</c:v>
                </c:pt>
                <c:pt idx="9">
                  <c:v>18-19</c:v>
                </c:pt>
                <c:pt idx="10">
                  <c:v>19-20</c:v>
                </c:pt>
                <c:pt idx="11">
                  <c:v>20-21</c:v>
                </c:pt>
              </c:strCache>
            </c:strRef>
          </c:cat>
          <c:val>
            <c:numRef>
              <c:f>'Call volume'!$C$18:$C$29</c:f>
              <c:numCache>
                <c:formatCode>0.00%</c:formatCode>
                <c:ptCount val="12"/>
                <c:pt idx="0">
                  <c:v>8.1262501271315721E-2</c:v>
                </c:pt>
                <c:pt idx="1">
                  <c:v>0.11283350849238906</c:v>
                </c:pt>
                <c:pt idx="2">
                  <c:v>0.12396175882293115</c:v>
                </c:pt>
                <c:pt idx="3">
                  <c:v>0.10723124385530731</c:v>
                </c:pt>
                <c:pt idx="4">
                  <c:v>9.7984540800759398E-2</c:v>
                </c:pt>
                <c:pt idx="5">
                  <c:v>8.9509102620605491E-2</c:v>
                </c:pt>
                <c:pt idx="6">
                  <c:v>7.7626538292029701E-2</c:v>
                </c:pt>
                <c:pt idx="7">
                  <c:v>7.4482150727192595E-2</c:v>
                </c:pt>
                <c:pt idx="8">
                  <c:v>7.2329389429433497E-2</c:v>
                </c:pt>
                <c:pt idx="9">
                  <c:v>6.1345221547954028E-2</c:v>
                </c:pt>
                <c:pt idx="10">
                  <c:v>5.4776756958334748E-2</c:v>
                </c:pt>
                <c:pt idx="11">
                  <c:v>4.6657287181747296E-2</c:v>
                </c:pt>
              </c:numCache>
            </c:numRef>
          </c:val>
          <c:smooth val="0"/>
        </c:ser>
        <c:dLbls>
          <c:showLegendKey val="0"/>
          <c:showVal val="0"/>
          <c:showCatName val="0"/>
          <c:showSerName val="0"/>
          <c:showPercent val="0"/>
          <c:showBubbleSize val="0"/>
        </c:dLbls>
        <c:marker val="1"/>
        <c:smooth val="0"/>
        <c:axId val="40108032"/>
        <c:axId val="40089856"/>
      </c:lineChart>
      <c:catAx>
        <c:axId val="40069376"/>
        <c:scaling>
          <c:orientation val="minMax"/>
        </c:scaling>
        <c:delete val="0"/>
        <c:axPos val="b"/>
        <c:title>
          <c:tx>
            <c:rich>
              <a:bodyPr/>
              <a:lstStyle/>
              <a:p>
                <a:pPr>
                  <a:defRPr sz="1200"/>
                </a:pPr>
                <a:r>
                  <a:rPr lang="en-US" sz="1200"/>
                  <a:t>Time Bucket</a:t>
                </a:r>
              </a:p>
            </c:rich>
          </c:tx>
          <c:layout/>
          <c:overlay val="0"/>
        </c:title>
        <c:majorTickMark val="out"/>
        <c:minorTickMark val="none"/>
        <c:tickLblPos val="nextTo"/>
        <c:txPr>
          <a:bodyPr/>
          <a:lstStyle/>
          <a:p>
            <a:pPr>
              <a:defRPr sz="1000"/>
            </a:pPr>
            <a:endParaRPr lang="en-US"/>
          </a:p>
        </c:txPr>
        <c:crossAx val="40087936"/>
        <c:crosses val="autoZero"/>
        <c:auto val="1"/>
        <c:lblAlgn val="ctr"/>
        <c:lblOffset val="100"/>
        <c:noMultiLvlLbl val="0"/>
      </c:catAx>
      <c:valAx>
        <c:axId val="40087936"/>
        <c:scaling>
          <c:orientation val="minMax"/>
        </c:scaling>
        <c:delete val="0"/>
        <c:axPos val="l"/>
        <c:title>
          <c:tx>
            <c:rich>
              <a:bodyPr rot="-5400000" vert="horz"/>
              <a:lstStyle/>
              <a:p>
                <a:pPr>
                  <a:defRPr sz="1200"/>
                </a:pPr>
                <a:r>
                  <a:rPr lang="en-US" sz="1200"/>
                  <a:t>Number of Calls</a:t>
                </a:r>
              </a:p>
            </c:rich>
          </c:tx>
          <c:layout/>
          <c:overlay val="0"/>
        </c:title>
        <c:numFmt formatCode="General" sourceLinked="1"/>
        <c:majorTickMark val="none"/>
        <c:minorTickMark val="none"/>
        <c:tickLblPos val="nextTo"/>
        <c:txPr>
          <a:bodyPr/>
          <a:lstStyle/>
          <a:p>
            <a:pPr>
              <a:defRPr sz="1000"/>
            </a:pPr>
            <a:endParaRPr lang="en-US"/>
          </a:p>
        </c:txPr>
        <c:crossAx val="40069376"/>
        <c:crosses val="autoZero"/>
        <c:crossBetween val="between"/>
      </c:valAx>
      <c:valAx>
        <c:axId val="40089856"/>
        <c:scaling>
          <c:orientation val="minMax"/>
        </c:scaling>
        <c:delete val="0"/>
        <c:axPos val="r"/>
        <c:numFmt formatCode="0.00%" sourceLinked="1"/>
        <c:majorTickMark val="out"/>
        <c:minorTickMark val="none"/>
        <c:tickLblPos val="nextTo"/>
        <c:txPr>
          <a:bodyPr/>
          <a:lstStyle/>
          <a:p>
            <a:pPr>
              <a:defRPr sz="1000"/>
            </a:pPr>
            <a:endParaRPr lang="en-US"/>
          </a:p>
        </c:txPr>
        <c:crossAx val="40108032"/>
        <c:crosses val="max"/>
        <c:crossBetween val="between"/>
      </c:valAx>
      <c:catAx>
        <c:axId val="40108032"/>
        <c:scaling>
          <c:orientation val="minMax"/>
        </c:scaling>
        <c:delete val="1"/>
        <c:axPos val="b"/>
        <c:majorTickMark val="out"/>
        <c:minorTickMark val="none"/>
        <c:tickLblPos val="nextTo"/>
        <c:crossAx val="40089856"/>
        <c:crosses val="autoZero"/>
        <c:auto val="1"/>
        <c:lblAlgn val="ctr"/>
        <c:lblOffset val="100"/>
        <c:noMultiLvlLbl val="0"/>
      </c:cat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2757777655415448"/>
          <c:y val="0.22515245594300712"/>
          <c:w val="0.84678119780481986"/>
          <c:h val="0.63291728533933256"/>
        </c:manualLayout>
      </c:layout>
      <c:barChart>
        <c:barDir val="col"/>
        <c:grouping val="clustered"/>
        <c:varyColors val="0"/>
        <c:ser>
          <c:idx val="0"/>
          <c:order val="0"/>
          <c:tx>
            <c:strRef>
              <c:f>Data1!$B$35</c:f>
              <c:strCache>
                <c:ptCount val="1"/>
                <c:pt idx="0">
                  <c:v>Abandoned Calls</c:v>
                </c:pt>
              </c:strCache>
            </c:strRef>
          </c:tx>
          <c:invertIfNegative val="0"/>
          <c:dLbls>
            <c:txPr>
              <a:bodyPr rot="-5400000" vert="horz"/>
              <a:lstStyle/>
              <a:p>
                <a:pPr>
                  <a:defRPr sz="1000"/>
                </a:pPr>
                <a:endParaRPr lang="en-US"/>
              </a:p>
            </c:txPr>
            <c:dLblPos val="inEnd"/>
            <c:showLegendKey val="0"/>
            <c:showVal val="1"/>
            <c:showCatName val="0"/>
            <c:showSerName val="0"/>
            <c:showPercent val="0"/>
            <c:showBubbleSize val="0"/>
            <c:showLeaderLines val="0"/>
          </c:dLbls>
          <c:cat>
            <c:strRef>
              <c:f>Data1!$A$36:$A$48</c:f>
              <c:strCache>
                <c:ptCount val="13"/>
                <c:pt idx="0">
                  <c:v>9-10</c:v>
                </c:pt>
                <c:pt idx="1">
                  <c:v>10-11</c:v>
                </c:pt>
                <c:pt idx="2">
                  <c:v>11-12</c:v>
                </c:pt>
                <c:pt idx="3">
                  <c:v>12-13</c:v>
                </c:pt>
                <c:pt idx="4">
                  <c:v>13-14</c:v>
                </c:pt>
                <c:pt idx="5">
                  <c:v>14-15</c:v>
                </c:pt>
                <c:pt idx="6">
                  <c:v>15-16</c:v>
                </c:pt>
                <c:pt idx="7">
                  <c:v>16-17</c:v>
                </c:pt>
                <c:pt idx="8">
                  <c:v>17-18</c:v>
                </c:pt>
                <c:pt idx="9">
                  <c:v>18-19</c:v>
                </c:pt>
                <c:pt idx="10">
                  <c:v>19-20</c:v>
                </c:pt>
                <c:pt idx="11">
                  <c:v>20-21</c:v>
                </c:pt>
                <c:pt idx="12">
                  <c:v>Total</c:v>
                </c:pt>
              </c:strCache>
            </c:strRef>
          </c:cat>
          <c:val>
            <c:numRef>
              <c:f>Data1!$B$36:$B$48</c:f>
              <c:numCache>
                <c:formatCode>0.0%</c:formatCode>
                <c:ptCount val="13"/>
                <c:pt idx="0">
                  <c:v>0.5370254484772633</c:v>
                </c:pt>
                <c:pt idx="1">
                  <c:v>0.51911665289566589</c:v>
                </c:pt>
                <c:pt idx="2">
                  <c:v>0.41214275946943801</c:v>
                </c:pt>
                <c:pt idx="3">
                  <c:v>0.24288650015807778</c:v>
                </c:pt>
                <c:pt idx="4">
                  <c:v>0.22636450134071448</c:v>
                </c:pt>
                <c:pt idx="5">
                  <c:v>0.23435280749928983</c:v>
                </c:pt>
                <c:pt idx="6">
                  <c:v>0.13254722131237034</c:v>
                </c:pt>
                <c:pt idx="7">
                  <c:v>8.5002275830678195E-2</c:v>
                </c:pt>
                <c:pt idx="8">
                  <c:v>9.1750644480899923E-2</c:v>
                </c:pt>
                <c:pt idx="9">
                  <c:v>0.12890301188173528</c:v>
                </c:pt>
                <c:pt idx="10">
                  <c:v>0.28593532415287021</c:v>
                </c:pt>
                <c:pt idx="11">
                  <c:v>0.4768392370572207</c:v>
                </c:pt>
                <c:pt idx="12">
                  <c:v>0.29158049971183508</c:v>
                </c:pt>
              </c:numCache>
            </c:numRef>
          </c:val>
        </c:ser>
        <c:ser>
          <c:idx val="1"/>
          <c:order val="1"/>
          <c:tx>
            <c:strRef>
              <c:f>Data1!$C$35</c:f>
              <c:strCache>
                <c:ptCount val="1"/>
                <c:pt idx="0">
                  <c:v>Answered Calls</c:v>
                </c:pt>
              </c:strCache>
            </c:strRef>
          </c:tx>
          <c:invertIfNegative val="0"/>
          <c:dLbls>
            <c:txPr>
              <a:bodyPr rot="-5400000" vert="horz"/>
              <a:lstStyle/>
              <a:p>
                <a:pPr>
                  <a:defRPr sz="1000"/>
                </a:pPr>
                <a:endParaRPr lang="en-US"/>
              </a:p>
            </c:txPr>
            <c:dLblPos val="ctr"/>
            <c:showLegendKey val="0"/>
            <c:showVal val="1"/>
            <c:showCatName val="0"/>
            <c:showSerName val="0"/>
            <c:showPercent val="0"/>
            <c:showBubbleSize val="0"/>
            <c:showLeaderLines val="0"/>
          </c:dLbls>
          <c:cat>
            <c:strRef>
              <c:f>Data1!$A$36:$A$48</c:f>
              <c:strCache>
                <c:ptCount val="13"/>
                <c:pt idx="0">
                  <c:v>9-10</c:v>
                </c:pt>
                <c:pt idx="1">
                  <c:v>10-11</c:v>
                </c:pt>
                <c:pt idx="2">
                  <c:v>11-12</c:v>
                </c:pt>
                <c:pt idx="3">
                  <c:v>12-13</c:v>
                </c:pt>
                <c:pt idx="4">
                  <c:v>13-14</c:v>
                </c:pt>
                <c:pt idx="5">
                  <c:v>14-15</c:v>
                </c:pt>
                <c:pt idx="6">
                  <c:v>15-16</c:v>
                </c:pt>
                <c:pt idx="7">
                  <c:v>16-17</c:v>
                </c:pt>
                <c:pt idx="8">
                  <c:v>17-18</c:v>
                </c:pt>
                <c:pt idx="9">
                  <c:v>18-19</c:v>
                </c:pt>
                <c:pt idx="10">
                  <c:v>19-20</c:v>
                </c:pt>
                <c:pt idx="11">
                  <c:v>20-21</c:v>
                </c:pt>
                <c:pt idx="12">
                  <c:v>Total</c:v>
                </c:pt>
              </c:strCache>
            </c:strRef>
          </c:cat>
          <c:val>
            <c:numRef>
              <c:f>Data1!$C$36:$C$48</c:f>
              <c:numCache>
                <c:formatCode>0.0%</c:formatCode>
                <c:ptCount val="13"/>
                <c:pt idx="0">
                  <c:v>0.46182728410513141</c:v>
                </c:pt>
                <c:pt idx="1">
                  <c:v>0.4783294524149328</c:v>
                </c:pt>
                <c:pt idx="2">
                  <c:v>0.58525912758102006</c:v>
                </c:pt>
                <c:pt idx="3">
                  <c:v>0.74549478343344922</c:v>
                </c:pt>
                <c:pt idx="4">
                  <c:v>0.76368826226105013</c:v>
                </c:pt>
                <c:pt idx="5">
                  <c:v>0.75504213616134841</c:v>
                </c:pt>
                <c:pt idx="6">
                  <c:v>0.84725406703788619</c:v>
                </c:pt>
                <c:pt idx="7">
                  <c:v>0.89349112426035504</c:v>
                </c:pt>
                <c:pt idx="8">
                  <c:v>0.89067260370283574</c:v>
                </c:pt>
                <c:pt idx="9">
                  <c:v>0.85659021829234594</c:v>
                </c:pt>
                <c:pt idx="10">
                  <c:v>0.7083397802877921</c:v>
                </c:pt>
                <c:pt idx="11">
                  <c:v>0.52134423251589468</c:v>
                </c:pt>
                <c:pt idx="12">
                  <c:v>0.69881682883005047</c:v>
                </c:pt>
              </c:numCache>
            </c:numRef>
          </c:val>
        </c:ser>
        <c:dLbls>
          <c:showLegendKey val="0"/>
          <c:showVal val="0"/>
          <c:showCatName val="0"/>
          <c:showSerName val="0"/>
          <c:showPercent val="0"/>
          <c:showBubbleSize val="0"/>
        </c:dLbls>
        <c:gapWidth val="50"/>
        <c:axId val="40127872"/>
        <c:axId val="40158720"/>
      </c:barChart>
      <c:catAx>
        <c:axId val="40127872"/>
        <c:scaling>
          <c:orientation val="minMax"/>
        </c:scaling>
        <c:delete val="0"/>
        <c:axPos val="b"/>
        <c:title>
          <c:tx>
            <c:rich>
              <a:bodyPr/>
              <a:lstStyle/>
              <a:p>
                <a:pPr>
                  <a:defRPr sz="1200" baseline="0"/>
                </a:pPr>
                <a:r>
                  <a:rPr lang="en-US" sz="1200" baseline="0"/>
                  <a:t>Time Bucket</a:t>
                </a:r>
              </a:p>
            </c:rich>
          </c:tx>
          <c:layout>
            <c:manualLayout>
              <c:xMode val="edge"/>
              <c:yMode val="edge"/>
              <c:x val="0.48241117511317799"/>
              <c:y val="0.9263514448753607"/>
            </c:manualLayout>
          </c:layout>
          <c:overlay val="0"/>
        </c:title>
        <c:majorTickMark val="out"/>
        <c:minorTickMark val="none"/>
        <c:tickLblPos val="nextTo"/>
        <c:txPr>
          <a:bodyPr/>
          <a:lstStyle/>
          <a:p>
            <a:pPr>
              <a:defRPr sz="1000"/>
            </a:pPr>
            <a:endParaRPr lang="en-US"/>
          </a:p>
        </c:txPr>
        <c:crossAx val="40158720"/>
        <c:crosses val="autoZero"/>
        <c:auto val="1"/>
        <c:lblAlgn val="ctr"/>
        <c:lblOffset val="100"/>
        <c:noMultiLvlLbl val="0"/>
      </c:catAx>
      <c:valAx>
        <c:axId val="40158720"/>
        <c:scaling>
          <c:orientation val="minMax"/>
        </c:scaling>
        <c:delete val="1"/>
        <c:axPos val="l"/>
        <c:numFmt formatCode="0.0%" sourceLinked="1"/>
        <c:majorTickMark val="out"/>
        <c:minorTickMark val="none"/>
        <c:tickLblPos val="nextTo"/>
        <c:crossAx val="40127872"/>
        <c:crosses val="autoZero"/>
        <c:crossBetween val="between"/>
      </c:valAx>
    </c:plotArea>
    <c:legend>
      <c:legendPos val="t"/>
      <c:layout>
        <c:manualLayout>
          <c:xMode val="edge"/>
          <c:yMode val="edge"/>
          <c:x val="0.20828478608006168"/>
          <c:y val="0.10666666666666667"/>
          <c:w val="0.5056960886882147"/>
          <c:h val="6.8887289088863893E-2"/>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'Manpower per Day Hour'!$G$2</c:f>
              <c:strCache>
                <c:ptCount val="1"/>
                <c:pt idx="0">
                  <c:v>No. of Agents Required</c:v>
                </c:pt>
              </c:strCache>
            </c:strRef>
          </c:tx>
          <c:marker>
            <c:symbol val="diamond"/>
            <c:size val="7"/>
          </c:marker>
          <c:dLbls>
            <c:dLbl>
              <c:idx val="2"/>
              <c:layout>
                <c:manualLayout>
                  <c:x val="-3.4578721138118607E-2"/>
                  <c:y val="-3.5335918831041639E-2"/>
                </c:manualLayout>
              </c:layout>
              <c:dLblPos val="r"/>
              <c:showLegendKey val="0"/>
              <c:showVal val="1"/>
              <c:showCatName val="0"/>
              <c:showSerName val="0"/>
              <c:showPercent val="0"/>
              <c:showBubbleSize val="0"/>
            </c:dLbl>
            <c:txPr>
              <a:bodyPr/>
              <a:lstStyle/>
              <a:p>
                <a:pPr>
                  <a:defRPr sz="1050"/>
                </a:pPr>
                <a:endParaRPr lang="en-US"/>
              </a:p>
            </c:txPr>
            <c:dLblPos val="t"/>
            <c:showLegendKey val="0"/>
            <c:showVal val="1"/>
            <c:showCatName val="0"/>
            <c:showSerName val="0"/>
            <c:showPercent val="0"/>
            <c:showBubbleSize val="0"/>
            <c:showLeaderLines val="0"/>
          </c:dLbls>
          <c:cat>
            <c:strRef>
              <c:f>'Manpower per Day Hour'!$A$3:$A$14</c:f>
              <c:strCache>
                <c:ptCount val="12"/>
                <c:pt idx="0">
                  <c:v>9-10</c:v>
                </c:pt>
                <c:pt idx="1">
                  <c:v>10-11</c:v>
                </c:pt>
                <c:pt idx="2">
                  <c:v>11-12</c:v>
                </c:pt>
                <c:pt idx="3">
                  <c:v>12-13</c:v>
                </c:pt>
                <c:pt idx="4">
                  <c:v>13-14</c:v>
                </c:pt>
                <c:pt idx="5">
                  <c:v>14-15</c:v>
                </c:pt>
                <c:pt idx="6">
                  <c:v>15-16</c:v>
                </c:pt>
                <c:pt idx="7">
                  <c:v>16-17</c:v>
                </c:pt>
                <c:pt idx="8">
                  <c:v>17-18</c:v>
                </c:pt>
                <c:pt idx="9">
                  <c:v>18-19</c:v>
                </c:pt>
                <c:pt idx="10">
                  <c:v>19-20</c:v>
                </c:pt>
                <c:pt idx="11">
                  <c:v>20-21</c:v>
                </c:pt>
              </c:strCache>
            </c:strRef>
          </c:cat>
          <c:val>
            <c:numRef>
              <c:f>'Manpower per Day Hour'!$G$3:$G$14</c:f>
              <c:numCache>
                <c:formatCode>0</c:formatCode>
                <c:ptCount val="12"/>
                <c:pt idx="0">
                  <c:v>20.843478260869567</c:v>
                </c:pt>
                <c:pt idx="1">
                  <c:v>28.94130434782609</c:v>
                </c:pt>
                <c:pt idx="2">
                  <c:v>31.795652173913044</c:v>
                </c:pt>
                <c:pt idx="3">
                  <c:v>27.504347826086956</c:v>
                </c:pt>
                <c:pt idx="4">
                  <c:v>25.132608695652177</c:v>
                </c:pt>
                <c:pt idx="5">
                  <c:v>22.958695652173912</c:v>
                </c:pt>
                <c:pt idx="6">
                  <c:v>19.910869565217389</c:v>
                </c:pt>
                <c:pt idx="7">
                  <c:v>19.104347826086958</c:v>
                </c:pt>
                <c:pt idx="8">
                  <c:v>18.552173913043482</c:v>
                </c:pt>
                <c:pt idx="9">
                  <c:v>15.734782608695655</c:v>
                </c:pt>
                <c:pt idx="10">
                  <c:v>14.05</c:v>
                </c:pt>
                <c:pt idx="11">
                  <c:v>11.967391304347826</c:v>
                </c:pt>
              </c:numCache>
            </c:numRef>
          </c:val>
          <c:smooth val="0"/>
        </c:ser>
        <c:dLbls>
          <c:showLegendKey val="0"/>
          <c:showVal val="0"/>
          <c:showCatName val="0"/>
          <c:showSerName val="0"/>
          <c:showPercent val="0"/>
          <c:showBubbleSize val="0"/>
        </c:dLbls>
        <c:marker val="1"/>
        <c:smooth val="0"/>
        <c:axId val="40189312"/>
        <c:axId val="40224256"/>
      </c:lineChart>
      <c:catAx>
        <c:axId val="40189312"/>
        <c:scaling>
          <c:orientation val="minMax"/>
        </c:scaling>
        <c:delete val="0"/>
        <c:axPos val="b"/>
        <c:title>
          <c:tx>
            <c:rich>
              <a:bodyPr/>
              <a:lstStyle/>
              <a:p>
                <a:pPr>
                  <a:defRPr sz="1100"/>
                </a:pPr>
                <a:r>
                  <a:rPr lang="en-US" sz="1100"/>
                  <a:t>Time Bucket</a:t>
                </a:r>
              </a:p>
            </c:rich>
          </c:tx>
          <c:layout/>
          <c:overlay val="0"/>
        </c:title>
        <c:majorTickMark val="out"/>
        <c:minorTickMark val="none"/>
        <c:tickLblPos val="nextTo"/>
        <c:txPr>
          <a:bodyPr/>
          <a:lstStyle/>
          <a:p>
            <a:pPr>
              <a:defRPr sz="1100"/>
            </a:pPr>
            <a:endParaRPr lang="en-US"/>
          </a:p>
        </c:txPr>
        <c:crossAx val="40224256"/>
        <c:crosses val="autoZero"/>
        <c:auto val="1"/>
        <c:lblAlgn val="ctr"/>
        <c:lblOffset val="100"/>
        <c:noMultiLvlLbl val="0"/>
      </c:catAx>
      <c:valAx>
        <c:axId val="40224256"/>
        <c:scaling>
          <c:orientation val="minMax"/>
        </c:scaling>
        <c:delete val="1"/>
        <c:axPos val="l"/>
        <c:title>
          <c:tx>
            <c:rich>
              <a:bodyPr rot="-5400000" vert="horz"/>
              <a:lstStyle/>
              <a:p>
                <a:pPr>
                  <a:defRPr sz="1100"/>
                </a:pPr>
                <a:r>
                  <a:rPr lang="en-US" sz="1100"/>
                  <a:t>Number of Agents</a:t>
                </a:r>
              </a:p>
            </c:rich>
          </c:tx>
          <c:layout/>
          <c:overlay val="0"/>
        </c:title>
        <c:numFmt formatCode="0" sourceLinked="1"/>
        <c:majorTickMark val="out"/>
        <c:minorTickMark val="none"/>
        <c:tickLblPos val="nextTo"/>
        <c:crossAx val="401893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'Manpower per night hour'!$J$1</c:f>
              <c:strCache>
                <c:ptCount val="1"/>
                <c:pt idx="0">
                  <c:v>Number of Agents Required</c:v>
                </c:pt>
              </c:strCache>
            </c:strRef>
          </c:tx>
          <c:marker>
            <c:symbol val="diamond"/>
            <c:size val="6"/>
          </c:marker>
          <c:dLbls>
            <c:txPr>
              <a:bodyPr/>
              <a:lstStyle/>
              <a:p>
                <a:pPr>
                  <a:defRPr sz="1050"/>
                </a:pPr>
                <a:endParaRPr lang="en-US"/>
              </a:p>
            </c:txPr>
            <c:dLblPos val="t"/>
            <c:showLegendKey val="0"/>
            <c:showVal val="1"/>
            <c:showCatName val="0"/>
            <c:showSerName val="0"/>
            <c:showPercent val="0"/>
            <c:showBubbleSize val="0"/>
            <c:showLeaderLines val="0"/>
          </c:dLbls>
          <c:cat>
            <c:strRef>
              <c:f>'Manpower per night hour'!$F$2:$F$13</c:f>
              <c:strCache>
                <c:ptCount val="12"/>
                <c:pt idx="0">
                  <c:v>21-22</c:v>
                </c:pt>
                <c:pt idx="1">
                  <c:v>22-23</c:v>
                </c:pt>
                <c:pt idx="2">
                  <c:v>23-24</c:v>
                </c:pt>
                <c:pt idx="3">
                  <c:v>00-01</c:v>
                </c:pt>
                <c:pt idx="4">
                  <c:v>01-02</c:v>
                </c:pt>
                <c:pt idx="5">
                  <c:v>02-03</c:v>
                </c:pt>
                <c:pt idx="6">
                  <c:v>03-04</c:v>
                </c:pt>
                <c:pt idx="7">
                  <c:v>04-05</c:v>
                </c:pt>
                <c:pt idx="8">
                  <c:v>05-06</c:v>
                </c:pt>
                <c:pt idx="9">
                  <c:v>06-07</c:v>
                </c:pt>
                <c:pt idx="10">
                  <c:v>07-08</c:v>
                </c:pt>
                <c:pt idx="11">
                  <c:v>08-09</c:v>
                </c:pt>
              </c:strCache>
            </c:strRef>
          </c:cat>
          <c:val>
            <c:numRef>
              <c:f>'Manpower per night hour'!$J$2:$J$13</c:f>
              <c:numCache>
                <c:formatCode>0</c:formatCode>
                <c:ptCount val="12"/>
                <c:pt idx="0">
                  <c:v>7.6108846153846157</c:v>
                </c:pt>
                <c:pt idx="1">
                  <c:v>7.6108846153846157</c:v>
                </c:pt>
                <c:pt idx="2">
                  <c:v>5.0739230769230783</c:v>
                </c:pt>
                <c:pt idx="3">
                  <c:v>5.0739230769230783</c:v>
                </c:pt>
                <c:pt idx="4">
                  <c:v>2.5369615384615392</c:v>
                </c:pt>
                <c:pt idx="5">
                  <c:v>2.5369615384615392</c:v>
                </c:pt>
                <c:pt idx="6">
                  <c:v>2.5369615384615392</c:v>
                </c:pt>
                <c:pt idx="7">
                  <c:v>2.5369615384615392</c:v>
                </c:pt>
                <c:pt idx="8">
                  <c:v>7.6108846153846157</c:v>
                </c:pt>
                <c:pt idx="9">
                  <c:v>10.147846153846157</c:v>
                </c:pt>
                <c:pt idx="10">
                  <c:v>10.147846153846157</c:v>
                </c:pt>
                <c:pt idx="11">
                  <c:v>12.684807692307695</c:v>
                </c:pt>
              </c:numCache>
            </c:numRef>
          </c:val>
          <c:smooth val="0"/>
        </c:ser>
        <c:dLbls>
          <c:dLblPos val="t"/>
          <c:showLegendKey val="0"/>
          <c:showVal val="1"/>
          <c:showCatName val="0"/>
          <c:showSerName val="0"/>
          <c:showPercent val="0"/>
          <c:showBubbleSize val="0"/>
        </c:dLbls>
        <c:marker val="1"/>
        <c:smooth val="0"/>
        <c:axId val="40970496"/>
        <c:axId val="40994304"/>
      </c:lineChart>
      <c:catAx>
        <c:axId val="40970496"/>
        <c:scaling>
          <c:orientation val="minMax"/>
        </c:scaling>
        <c:delete val="0"/>
        <c:axPos val="b"/>
        <c:title>
          <c:tx>
            <c:rich>
              <a:bodyPr/>
              <a:lstStyle/>
              <a:p>
                <a:pPr>
                  <a:defRPr sz="1200"/>
                </a:pPr>
                <a:r>
                  <a:rPr lang="en-US" sz="1200"/>
                  <a:t>Time Bucket</a:t>
                </a:r>
              </a:p>
            </c:rich>
          </c:tx>
          <c:layout/>
          <c:overlay val="0"/>
        </c:title>
        <c:majorTickMark val="out"/>
        <c:minorTickMark val="none"/>
        <c:tickLblPos val="nextTo"/>
        <c:txPr>
          <a:bodyPr/>
          <a:lstStyle/>
          <a:p>
            <a:pPr>
              <a:defRPr sz="900"/>
            </a:pPr>
            <a:endParaRPr lang="en-US"/>
          </a:p>
        </c:txPr>
        <c:crossAx val="40994304"/>
        <c:crosses val="autoZero"/>
        <c:auto val="1"/>
        <c:lblAlgn val="ctr"/>
        <c:lblOffset val="100"/>
        <c:noMultiLvlLbl val="0"/>
      </c:catAx>
      <c:valAx>
        <c:axId val="40994304"/>
        <c:scaling>
          <c:orientation val="minMax"/>
        </c:scaling>
        <c:delete val="1"/>
        <c:axPos val="l"/>
        <c:title>
          <c:tx>
            <c:rich>
              <a:bodyPr rot="-5400000" vert="horz"/>
              <a:lstStyle/>
              <a:p>
                <a:pPr>
                  <a:defRPr sz="1200"/>
                </a:pPr>
                <a:r>
                  <a:rPr lang="en-US" sz="1200"/>
                  <a:t>Number of Agents</a:t>
                </a:r>
              </a:p>
            </c:rich>
          </c:tx>
          <c:layout/>
          <c:overlay val="0"/>
        </c:title>
        <c:numFmt formatCode="0" sourceLinked="1"/>
        <c:majorTickMark val="out"/>
        <c:minorTickMark val="none"/>
        <c:tickLblPos val="nextTo"/>
        <c:crossAx val="4097049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1"/>
    <c:plotArea>
      <c:layout>
        <c:manualLayout>
          <c:layoutTarget val="inner"/>
          <c:xMode val="edge"/>
          <c:yMode val="edge"/>
          <c:x val="6.920847535087199E-2"/>
          <c:y val="0.11740761087034664"/>
          <c:w val="0.91556134285504964"/>
          <c:h val="0.73082097295977533"/>
        </c:manualLayout>
      </c:layout>
      <c:lineChart>
        <c:grouping val="standard"/>
        <c:varyColors val="0"/>
        <c:ser>
          <c:idx val="0"/>
          <c:order val="0"/>
          <c:tx>
            <c:strRef>
              <c:f>'Total Manpower'!$B$1</c:f>
              <c:strCache>
                <c:ptCount val="1"/>
                <c:pt idx="0">
                  <c:v>Number of Agents</c:v>
                </c:pt>
              </c:strCache>
            </c:strRef>
          </c:tx>
          <c:spPr>
            <a:ln w="38100"/>
          </c:spPr>
          <c:marker>
            <c:symbol val="diamond"/>
            <c:size val="7"/>
          </c:marker>
          <c:dLbls>
            <c:dLbl>
              <c:idx val="2"/>
              <c:layout>
                <c:manualLayout>
                  <c:x val="-2.2080431051887745E-2"/>
                  <c:y val="-3.6461902216636428E-2"/>
                </c:manualLayout>
              </c:layout>
              <c:dLblPos val="r"/>
              <c:showLegendKey val="0"/>
              <c:showVal val="1"/>
              <c:showCatName val="0"/>
              <c:showSerName val="0"/>
              <c:showPercent val="0"/>
              <c:showBubbleSize val="0"/>
            </c:dLbl>
            <c:txPr>
              <a:bodyPr/>
              <a:lstStyle/>
              <a:p>
                <a:pPr>
                  <a:defRPr sz="1000"/>
                </a:pPr>
                <a:endParaRPr lang="en-US"/>
              </a:p>
            </c:txPr>
            <c:dLblPos val="t"/>
            <c:showLegendKey val="0"/>
            <c:showVal val="1"/>
            <c:showCatName val="0"/>
            <c:showSerName val="0"/>
            <c:showPercent val="0"/>
            <c:showBubbleSize val="0"/>
            <c:showLeaderLines val="0"/>
          </c:dLbls>
          <c:cat>
            <c:strRef>
              <c:f>'Total Manpower'!$A$2:$A$25</c:f>
              <c:strCache>
                <c:ptCount val="24"/>
                <c:pt idx="0">
                  <c:v>9-10</c:v>
                </c:pt>
                <c:pt idx="1">
                  <c:v>10-11</c:v>
                </c:pt>
                <c:pt idx="2">
                  <c:v>11-12</c:v>
                </c:pt>
                <c:pt idx="3">
                  <c:v>12-13</c:v>
                </c:pt>
                <c:pt idx="4">
                  <c:v>13-14</c:v>
                </c:pt>
                <c:pt idx="5">
                  <c:v>14-15</c:v>
                </c:pt>
                <c:pt idx="6">
                  <c:v>15-16</c:v>
                </c:pt>
                <c:pt idx="7">
                  <c:v>16-17</c:v>
                </c:pt>
                <c:pt idx="8">
                  <c:v>17-18</c:v>
                </c:pt>
                <c:pt idx="9">
                  <c:v>18-19</c:v>
                </c:pt>
                <c:pt idx="10">
                  <c:v>19-20</c:v>
                </c:pt>
                <c:pt idx="11">
                  <c:v>20-21</c:v>
                </c:pt>
                <c:pt idx="12">
                  <c:v>21-22</c:v>
                </c:pt>
                <c:pt idx="13">
                  <c:v>22-23</c:v>
                </c:pt>
                <c:pt idx="14">
                  <c:v>23-24</c:v>
                </c:pt>
                <c:pt idx="15">
                  <c:v>00-01</c:v>
                </c:pt>
                <c:pt idx="16">
                  <c:v>01-02</c:v>
                </c:pt>
                <c:pt idx="17">
                  <c:v>02-03</c:v>
                </c:pt>
                <c:pt idx="18">
                  <c:v>03-04</c:v>
                </c:pt>
                <c:pt idx="19">
                  <c:v>04-05</c:v>
                </c:pt>
                <c:pt idx="20">
                  <c:v>05-06</c:v>
                </c:pt>
                <c:pt idx="21">
                  <c:v>06-07</c:v>
                </c:pt>
                <c:pt idx="22">
                  <c:v>07-08</c:v>
                </c:pt>
                <c:pt idx="23">
                  <c:v>08-09</c:v>
                </c:pt>
              </c:strCache>
            </c:strRef>
          </c:cat>
          <c:val>
            <c:numRef>
              <c:f>'Total Manpower'!$B$2:$B$25</c:f>
              <c:numCache>
                <c:formatCode>0</c:formatCode>
                <c:ptCount val="24"/>
                <c:pt idx="0">
                  <c:v>20.843478260869567</c:v>
                </c:pt>
                <c:pt idx="1">
                  <c:v>28.94130434782609</c:v>
                </c:pt>
                <c:pt idx="2">
                  <c:v>31.795652173913044</c:v>
                </c:pt>
                <c:pt idx="3">
                  <c:v>27.504347826086956</c:v>
                </c:pt>
                <c:pt idx="4">
                  <c:v>25.132608695652177</c:v>
                </c:pt>
                <c:pt idx="5">
                  <c:v>22.958695652173912</c:v>
                </c:pt>
                <c:pt idx="6">
                  <c:v>19.910869565217389</c:v>
                </c:pt>
                <c:pt idx="7">
                  <c:v>19.104347826086958</c:v>
                </c:pt>
                <c:pt idx="8">
                  <c:v>18.552173913043482</c:v>
                </c:pt>
                <c:pt idx="9">
                  <c:v>15.734782608695655</c:v>
                </c:pt>
                <c:pt idx="10">
                  <c:v>14.05</c:v>
                </c:pt>
                <c:pt idx="11">
                  <c:v>11.967391304347826</c:v>
                </c:pt>
                <c:pt idx="12">
                  <c:v>7.6108846153846157</c:v>
                </c:pt>
                <c:pt idx="13">
                  <c:v>7.6108846153846157</c:v>
                </c:pt>
                <c:pt idx="14">
                  <c:v>5.0739230769230783</c:v>
                </c:pt>
                <c:pt idx="15">
                  <c:v>5.0739230769230783</c:v>
                </c:pt>
                <c:pt idx="16">
                  <c:v>2.5369615384615392</c:v>
                </c:pt>
                <c:pt idx="17">
                  <c:v>2.5369615384615392</c:v>
                </c:pt>
                <c:pt idx="18">
                  <c:v>2.5369615384615392</c:v>
                </c:pt>
                <c:pt idx="19">
                  <c:v>2.5369615384615392</c:v>
                </c:pt>
                <c:pt idx="20">
                  <c:v>7.6108846153846157</c:v>
                </c:pt>
                <c:pt idx="21">
                  <c:v>10.147846153846157</c:v>
                </c:pt>
                <c:pt idx="22">
                  <c:v>10.147846153846157</c:v>
                </c:pt>
                <c:pt idx="23">
                  <c:v>12.684807692307695</c:v>
                </c:pt>
              </c:numCache>
            </c:numRef>
          </c:val>
          <c:smooth val="0"/>
        </c:ser>
        <c:dLbls>
          <c:showLegendKey val="0"/>
          <c:showVal val="0"/>
          <c:showCatName val="0"/>
          <c:showSerName val="0"/>
          <c:showPercent val="0"/>
          <c:showBubbleSize val="0"/>
        </c:dLbls>
        <c:marker val="1"/>
        <c:smooth val="0"/>
        <c:axId val="41066880"/>
        <c:axId val="41068800"/>
      </c:lineChart>
      <c:catAx>
        <c:axId val="41066880"/>
        <c:scaling>
          <c:orientation val="minMax"/>
        </c:scaling>
        <c:delete val="0"/>
        <c:axPos val="b"/>
        <c:title>
          <c:tx>
            <c:rich>
              <a:bodyPr/>
              <a:lstStyle/>
              <a:p>
                <a:pPr>
                  <a:defRPr sz="1100"/>
                </a:pPr>
                <a:r>
                  <a:rPr lang="en-US" sz="1100"/>
                  <a:t>Time Bucket</a:t>
                </a:r>
              </a:p>
            </c:rich>
          </c:tx>
          <c:layout>
            <c:manualLayout>
              <c:xMode val="edge"/>
              <c:yMode val="edge"/>
              <c:x val="0.50530978403818927"/>
              <c:y val="0.90971562663194228"/>
            </c:manualLayout>
          </c:layout>
          <c:overlay val="0"/>
        </c:title>
        <c:majorTickMark val="out"/>
        <c:minorTickMark val="none"/>
        <c:tickLblPos val="nextTo"/>
        <c:txPr>
          <a:bodyPr/>
          <a:lstStyle/>
          <a:p>
            <a:pPr>
              <a:defRPr sz="800"/>
            </a:pPr>
            <a:endParaRPr lang="en-US"/>
          </a:p>
        </c:txPr>
        <c:crossAx val="41068800"/>
        <c:crosses val="autoZero"/>
        <c:auto val="1"/>
        <c:lblAlgn val="ctr"/>
        <c:lblOffset val="100"/>
        <c:noMultiLvlLbl val="0"/>
      </c:catAx>
      <c:valAx>
        <c:axId val="41068800"/>
        <c:scaling>
          <c:orientation val="minMax"/>
        </c:scaling>
        <c:delete val="1"/>
        <c:axPos val="l"/>
        <c:title>
          <c:tx>
            <c:rich>
              <a:bodyPr rot="-5400000" vert="horz"/>
              <a:lstStyle/>
              <a:p>
                <a:pPr>
                  <a:defRPr sz="1100"/>
                </a:pPr>
                <a:r>
                  <a:rPr lang="en-US" sz="1100"/>
                  <a:t>Number of Agents </a:t>
                </a:r>
              </a:p>
            </c:rich>
          </c:tx>
          <c:layout>
            <c:manualLayout>
              <c:xMode val="edge"/>
              <c:yMode val="edge"/>
              <c:x val="1.7565742984050069E-2"/>
              <c:y val="0.28434218494892105"/>
            </c:manualLayout>
          </c:layout>
          <c:overlay val="0"/>
        </c:title>
        <c:numFmt formatCode="0" sourceLinked="1"/>
        <c:majorTickMark val="out"/>
        <c:minorTickMark val="none"/>
        <c:tickLblPos val="nextTo"/>
        <c:crossAx val="41066880"/>
        <c:crosses val="autoZero"/>
        <c:crossBetween val="between"/>
      </c:valAx>
      <c:spPr>
        <a:noFill/>
      </c:spPr>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539698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gead6129809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6" name="Google Shape;1556;gead6129809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24dc3920d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24dc3920d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ead612980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ead612980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ead612980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ead612980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ead612980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ead612980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ead612980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ead612980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ead612980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ead612980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ead612980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ead612980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3752492"/>
            <a:ext cx="6172200" cy="10287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8050371" y="832948"/>
            <a:ext cx="1714500" cy="381000"/>
          </a:xfrm>
        </p:spPr>
        <p:txBody>
          <a:bodyPr/>
          <a:lstStyle/>
          <a:p>
            <a:pPr eaLnBrk="1" latinLnBrk="0" hangingPunct="1"/>
            <a:fld id="{F8CFA630-13BB-46C4-BD44-B2C5F9B66074}" type="datetimeFigureOut">
              <a:rPr lang="en-US" smtClean="0"/>
              <a:pPr eaLnBrk="1" latinLnBrk="0" hangingPunct="1"/>
              <a:t>19-Aug-23</a:t>
            </a:fld>
            <a:endParaRPr lang="en-US" dirty="0">
              <a:solidFill>
                <a:srgbClr val="FFFFFF"/>
              </a:solidFill>
            </a:endParaRPr>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kumimoji="0" lang="en-US" dirty="0">
              <a:solidFill>
                <a:srgbClr val="FFFFFF"/>
              </a:solidFill>
            </a:endParaRPr>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fld id="{BC5217A8-0E06-4059-AC45-433E2E67A85D}" type="slidenum">
              <a:rPr kumimoji="0" lang="en-US" smtClean="0"/>
              <a:pPr eaLnBrk="1" latinLnBrk="0" hangingPunct="1"/>
              <a:t>‹#›</a:t>
            </a:fld>
            <a:endParaRPr kumimoji="0" lang="en-US" dirty="0">
              <a:solidFill>
                <a:srgbClr val="FFFFFF"/>
              </a:solidFill>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F8CFA630-13BB-46C4-BD44-B2C5F9B66074}" type="datetimeFigureOut">
              <a:rPr lang="en-US" smtClean="0"/>
              <a:pPr eaLnBrk="1" latinLnBrk="0" hangingPunct="1"/>
              <a:t>19-Aug-23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C5217A8-0E06-4059-AC45-433E2E67A85D}" type="slidenum">
              <a:rPr kumimoji="0" lang="en-US" smtClean="0"/>
              <a:pPr eaLnBrk="1" latinLnBrk="0" hangingPunct="1"/>
              <a:t>‹#›</a:t>
            </a:fld>
            <a:endParaRPr kumimoji="0"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F8CFA630-13BB-46C4-BD44-B2C5F9B66074}" type="datetimeFigureOut">
              <a:rPr lang="en-US" smtClean="0"/>
              <a:pPr eaLnBrk="1" latinLnBrk="0" hangingPunct="1"/>
              <a:t>19-Aug-23</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BC5217A8-0E06-4059-AC45-433E2E67A85D}" type="slidenum">
              <a:rPr kumimoji="0" lang="en-US" smtClean="0"/>
              <a:pPr eaLnBrk="1" latinLnBrk="0" hangingPunct="1"/>
              <a:t>‹#›</a:t>
            </a:fld>
            <a:endParaRPr kumimoji="0" lang="en-US" dirty="0">
              <a:solidFill>
                <a:schemeClr val="tx2"/>
              </a:solidFill>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7"/>
        <p:cNvGrpSpPr/>
        <p:nvPr/>
      </p:nvGrpSpPr>
      <p:grpSpPr>
        <a:xfrm>
          <a:off x="0" y="0"/>
          <a:ext cx="0" cy="0"/>
          <a:chOff x="0" y="0"/>
          <a:chExt cx="0" cy="0"/>
        </a:xfrm>
      </p:grpSpPr>
      <p:sp>
        <p:nvSpPr>
          <p:cNvPr id="61" name="Google Shape;61;p7"/>
          <p:cNvSpPr txBox="1">
            <a:spLocks noGrp="1"/>
          </p:cNvSpPr>
          <p:nvPr>
            <p:ph type="body" idx="1"/>
          </p:nvPr>
        </p:nvSpPr>
        <p:spPr>
          <a:xfrm>
            <a:off x="4572000" y="1369325"/>
            <a:ext cx="3850500" cy="33327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4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a:endParaRPr/>
          </a:p>
        </p:txBody>
      </p:sp>
      <p:sp>
        <p:nvSpPr>
          <p:cNvPr id="62" name="Google Shape;62;p7"/>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30"/>
        <p:cNvGrpSpPr/>
        <p:nvPr/>
      </p:nvGrpSpPr>
      <p:grpSpPr>
        <a:xfrm>
          <a:off x="0" y="0"/>
          <a:ext cx="0" cy="0"/>
          <a:chOff x="0" y="0"/>
          <a:chExt cx="0" cy="0"/>
        </a:xfrm>
      </p:grpSpPr>
      <p:sp>
        <p:nvSpPr>
          <p:cNvPr id="238" name="Google Shape;238;p26"/>
          <p:cNvSpPr txBox="1">
            <a:spLocks noGrp="1"/>
          </p:cNvSpPr>
          <p:nvPr>
            <p:ph type="body" idx="1"/>
          </p:nvPr>
        </p:nvSpPr>
        <p:spPr>
          <a:xfrm>
            <a:off x="1514900" y="1868725"/>
            <a:ext cx="3850500" cy="23526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4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a:endParaRPr/>
          </a:p>
        </p:txBody>
      </p:sp>
      <p:sp>
        <p:nvSpPr>
          <p:cNvPr id="239" name="Google Shape;239;p26"/>
          <p:cNvSpPr txBox="1">
            <a:spLocks noGrp="1"/>
          </p:cNvSpPr>
          <p:nvPr>
            <p:ph type="title"/>
          </p:nvPr>
        </p:nvSpPr>
        <p:spPr>
          <a:xfrm>
            <a:off x="1514900" y="922175"/>
            <a:ext cx="4812300" cy="900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5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08"/>
        <p:cNvGrpSpPr/>
        <p:nvPr/>
      </p:nvGrpSpPr>
      <p:grpSpPr>
        <a:xfrm>
          <a:off x="0" y="0"/>
          <a:ext cx="0" cy="0"/>
          <a:chOff x="0" y="0"/>
          <a:chExt cx="0" cy="0"/>
        </a:xfrm>
      </p:grpSpPr>
      <p:sp>
        <p:nvSpPr>
          <p:cNvPr id="215" name="Google Shape;215;p23"/>
          <p:cNvSpPr txBox="1">
            <a:spLocks noGrp="1"/>
          </p:cNvSpPr>
          <p:nvPr>
            <p:ph type="title"/>
          </p:nvPr>
        </p:nvSpPr>
        <p:spPr>
          <a:xfrm>
            <a:off x="1749775" y="1339400"/>
            <a:ext cx="5644500" cy="1535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11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16" name="Google Shape;216;p23"/>
          <p:cNvSpPr txBox="1">
            <a:spLocks noGrp="1"/>
          </p:cNvSpPr>
          <p:nvPr>
            <p:ph type="subTitle" idx="1"/>
          </p:nvPr>
        </p:nvSpPr>
        <p:spPr>
          <a:xfrm>
            <a:off x="2153800" y="2874400"/>
            <a:ext cx="4836900" cy="92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01"/>
        <p:cNvGrpSpPr/>
        <p:nvPr/>
      </p:nvGrpSpPr>
      <p:grpSpPr>
        <a:xfrm>
          <a:off x="0" y="0"/>
          <a:ext cx="0" cy="0"/>
          <a:chOff x="0" y="0"/>
          <a:chExt cx="0" cy="0"/>
        </a:xfrm>
      </p:grpSpPr>
      <p:sp>
        <p:nvSpPr>
          <p:cNvPr id="509" name="Google Shape;509;p47"/>
          <p:cNvSpPr txBox="1">
            <a:spLocks noGrp="1"/>
          </p:cNvSpPr>
          <p:nvPr>
            <p:ph type="title"/>
          </p:nvPr>
        </p:nvSpPr>
        <p:spPr>
          <a:xfrm>
            <a:off x="1276650" y="438900"/>
            <a:ext cx="6590700" cy="1000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0" name="Google Shape;510;p47"/>
          <p:cNvSpPr txBox="1">
            <a:spLocks noGrp="1"/>
          </p:cNvSpPr>
          <p:nvPr>
            <p:ph type="subTitle" idx="1"/>
          </p:nvPr>
        </p:nvSpPr>
        <p:spPr>
          <a:xfrm>
            <a:off x="2854650" y="1652972"/>
            <a:ext cx="3434700" cy="100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eaLnBrk="1" latinLnBrk="0" hangingPunct="1"/>
            <a:fld id="{F8CFA630-13BB-46C4-BD44-B2C5F9B66074}" type="datetimeFigureOut">
              <a:rPr lang="en-US" smtClean="0"/>
              <a:pPr eaLnBrk="1" latinLnBrk="0" hangingPunct="1"/>
              <a:t>19-Aug-23</a:t>
            </a:fld>
            <a:endParaRPr lang="en-US"/>
          </a:p>
        </p:txBody>
      </p:sp>
      <p:sp>
        <p:nvSpPr>
          <p:cNvPr id="9" name="Slide Number Placeholder 8"/>
          <p:cNvSpPr>
            <a:spLocks noGrp="1"/>
          </p:cNvSpPr>
          <p:nvPr>
            <p:ph type="sldNum" sz="quarter" idx="15"/>
          </p:nvPr>
        </p:nvSpPr>
        <p:spPr/>
        <p:txBody>
          <a:bodyPr rtlCol="0"/>
          <a:lstStyle/>
          <a:p>
            <a:fld id="{BC5217A8-0E06-4059-AC45-433E2E67A85D}" type="slidenum">
              <a:rPr kumimoji="0" lang="en-US" smtClean="0"/>
              <a:pP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pPr eaLnBrk="1" latinLnBrk="0" hangingPunct="1"/>
            <a:fld id="{F8CFA630-13BB-46C4-BD44-B2C5F9B66074}" type="datetimeFigureOut">
              <a:rPr lang="en-US" smtClean="0"/>
              <a:pPr eaLnBrk="1" latinLnBrk="0" hangingPunct="1"/>
              <a:t>19-Aug-23</a:t>
            </a:fld>
            <a:endParaRPr lang="en-US">
              <a:solidFill>
                <a:schemeClr val="tx2"/>
              </a:solidFill>
            </a:endParaRPr>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kumimoji="0" lang="en-US" dirty="0">
              <a:solidFill>
                <a:schemeClr val="tx2"/>
              </a:solidFill>
            </a:endParaRPr>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fld id="{BC5217A8-0E06-4059-AC45-433E2E67A85D}" type="slidenum">
              <a:rPr kumimoji="0" lang="en-US" smtClean="0"/>
              <a:pPr eaLnBrk="1" latinLnBrk="0" hangingPunct="1"/>
              <a:t>‹#›</a:t>
            </a:fld>
            <a:endParaRPr kumimoji="0"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F8CFA630-13BB-46C4-BD44-B2C5F9B66074}" type="datetimeFigureOut">
              <a:rPr lang="en-US" smtClean="0"/>
              <a:pPr eaLnBrk="1" latinLnBrk="0" hangingPunct="1"/>
              <a:t>19-Aug-23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BC5217A8-0E06-4059-AC45-433E2E67A85D}"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fld id="{F8CFA630-13BB-46C4-BD44-B2C5F9B66074}" type="datetimeFigureOut">
              <a:rPr lang="en-US" smtClean="0"/>
              <a:pPr eaLnBrk="1" latinLnBrk="0" hangingPunct="1"/>
              <a:t>19-Aug-23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BC5217A8-0E06-4059-AC45-433E2E67A85D}"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eaLnBrk="1" latinLnBrk="0" hangingPunct="1"/>
            <a:fld id="{F8CFA630-13BB-46C4-BD44-B2C5F9B66074}" type="datetimeFigureOut">
              <a:rPr lang="en-US" smtClean="0"/>
              <a:pPr eaLnBrk="1" latinLnBrk="0" hangingPunct="1"/>
              <a:t>19-Aug-23</a:t>
            </a:fld>
            <a:endParaRPr lang="en-US"/>
          </a:p>
        </p:txBody>
      </p:sp>
      <p:sp>
        <p:nvSpPr>
          <p:cNvPr id="7" name="Slide Number Placeholder 6"/>
          <p:cNvSpPr>
            <a:spLocks noGrp="1"/>
          </p:cNvSpPr>
          <p:nvPr>
            <p:ph type="sldNum" sz="quarter" idx="11"/>
          </p:nvPr>
        </p:nvSpPr>
        <p:spPr/>
        <p:txBody>
          <a:bodyPr rtlCol="0"/>
          <a:lstStyle/>
          <a:p>
            <a:fld id="{BC5217A8-0E06-4059-AC45-433E2E67A85D}" type="slidenum">
              <a:rPr kumimoji="0" lang="en-US" smtClean="0"/>
              <a:pP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F8CFA630-13BB-46C4-BD44-B2C5F9B66074}" type="datetimeFigureOut">
              <a:rPr lang="en-US" smtClean="0"/>
              <a:pPr eaLnBrk="1" latinLnBrk="0" hangingPunct="1"/>
              <a:t>19-Aug-23</a:t>
            </a:fld>
            <a:endParaRPr lang="en-US" dirty="0">
              <a:solidFill>
                <a:schemeClr val="tx2"/>
              </a:solidFill>
            </a:endParaRPr>
          </a:p>
        </p:txBody>
      </p:sp>
      <p:sp>
        <p:nvSpPr>
          <p:cNvPr id="3" name="Footer Placeholder 2"/>
          <p:cNvSpPr>
            <a:spLocks noGrp="1"/>
          </p:cNvSpPr>
          <p:nvPr>
            <p:ph type="ftr" sz="quarter" idx="11"/>
          </p:nvPr>
        </p:nvSpPr>
        <p:spPr/>
        <p:txBody>
          <a:bodyPr/>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4160520" y="2343150"/>
            <a:ext cx="473202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05740"/>
            <a:ext cx="1527048" cy="373761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eaLnBrk="1" latinLnBrk="0" hangingPunct="1"/>
            <a:fld id="{F8CFA630-13BB-46C4-BD44-B2C5F9B66074}" type="datetimeFigureOut">
              <a:rPr lang="en-US" smtClean="0"/>
              <a:pPr eaLnBrk="1" latinLnBrk="0" hangingPunct="1"/>
              <a:t>19-Aug-23</a:t>
            </a:fld>
            <a:endParaRPr lang="en-US"/>
          </a:p>
        </p:txBody>
      </p:sp>
      <p:sp>
        <p:nvSpPr>
          <p:cNvPr id="22" name="Slide Number Placeholder 21"/>
          <p:cNvSpPr>
            <a:spLocks noGrp="1"/>
          </p:cNvSpPr>
          <p:nvPr>
            <p:ph type="sldNum" sz="quarter" idx="15"/>
          </p:nvPr>
        </p:nvSpPr>
        <p:spPr/>
        <p:txBody>
          <a:bodyPr rtlCol="0"/>
          <a:lstStyle/>
          <a:p>
            <a:fld id="{BC5217A8-0E06-4059-AC45-433E2E67A85D}" type="slidenum">
              <a:rPr kumimoji="0" lang="en-US" smtClean="0"/>
              <a:pP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198596"/>
            <a:ext cx="1524000" cy="3717036"/>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eaLnBrk="1" latinLnBrk="0" hangingPunct="1"/>
            <a:fld id="{F8CFA630-13BB-46C4-BD44-B2C5F9B66074}" type="datetimeFigureOut">
              <a:rPr lang="en-US" smtClean="0"/>
              <a:pPr eaLnBrk="1" latinLnBrk="0" hangingPunct="1"/>
              <a:t>19-Aug-23</a:t>
            </a:fld>
            <a:endParaRPr lang="en-US"/>
          </a:p>
        </p:txBody>
      </p:sp>
      <p:sp>
        <p:nvSpPr>
          <p:cNvPr id="18" name="Slide Number Placeholder 17"/>
          <p:cNvSpPr>
            <a:spLocks noGrp="1"/>
          </p:cNvSpPr>
          <p:nvPr>
            <p:ph type="sldNum" sz="quarter" idx="11"/>
          </p:nvPr>
        </p:nvSpPr>
        <p:spPr/>
        <p:txBody>
          <a:bodyPr rtlCol="0"/>
          <a:lstStyle/>
          <a:p>
            <a:fld id="{BC5217A8-0E06-4059-AC45-433E2E67A85D}" type="slidenum">
              <a:rPr kumimoji="0" lang="en-US" smtClean="0"/>
              <a:pP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30">
          <a:fgClr>
            <a:schemeClr val="accent1">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05979"/>
            <a:ext cx="7467600" cy="85725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7467600" cy="365531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840980" y="763382"/>
            <a:ext cx="150876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19-Aug-23</a:t>
            </a:fld>
            <a:endParaRPr lang="en-US" dirty="0">
              <a:solidFill>
                <a:schemeClr val="tx2"/>
              </a:solidFill>
            </a:endParaRPr>
          </a:p>
        </p:txBody>
      </p:sp>
      <p:sp>
        <p:nvSpPr>
          <p:cNvPr id="3" name="Footer Placeholder 2"/>
          <p:cNvSpPr>
            <a:spLocks noGrp="1"/>
          </p:cNvSpPr>
          <p:nvPr>
            <p:ph type="ftr" sz="quarter" idx="3"/>
          </p:nvPr>
        </p:nvSpPr>
        <p:spPr>
          <a:xfrm rot="5400000">
            <a:off x="7390236" y="2757210"/>
            <a:ext cx="24003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8"/>
            <a:ext cx="609600" cy="390906"/>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2" r:id="rId12"/>
    <p:sldLayoutId id="2147483773" r:id="rId13"/>
    <p:sldLayoutId id="2147483776" r:id="rId14"/>
    <p:sldLayoutId id="2147483810" r:id="rId15"/>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3I7kP8caV1L0TiSIUVj8JOx9EMOIUhW9/view?usp=sharing" TargetMode="External"/><Relationship Id="rId2" Type="http://schemas.openxmlformats.org/officeDocument/2006/relationships/hyperlink" Target="https://docs.google.com/spreadsheets/d/1LFaF4PPXC0ulRbLAjmZYDMnh4X7KWO1y/edit?usp=sharing&amp;ouid=108908340523953886832&amp;rtpof=true&amp;sd=tru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57"/>
          <p:cNvSpPr txBox="1">
            <a:spLocks noGrp="1"/>
          </p:cNvSpPr>
          <p:nvPr>
            <p:ph type="ctrTitle"/>
          </p:nvPr>
        </p:nvSpPr>
        <p:spPr>
          <a:xfrm>
            <a:off x="1981200" y="1504950"/>
            <a:ext cx="6402300" cy="160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smtClean="0">
                <a:latin typeface="Kulim Park"/>
                <a:ea typeface="Kulim Park"/>
                <a:cs typeface="Kulim Park"/>
                <a:sym typeface="Kulim Park"/>
              </a:rPr>
              <a:t>ABC CALL VOLUME TREND ANALYSIS</a:t>
            </a:r>
            <a:endParaRPr lang="en-US" sz="6000" dirty="0">
              <a:solidFill>
                <a:schemeClr val="dk2"/>
              </a:solidFill>
              <a:latin typeface="Kulim Park"/>
              <a:ea typeface="Kulim Park"/>
              <a:cs typeface="Kulim Park"/>
              <a:sym typeface="Kulim Park"/>
            </a:endParaRPr>
          </a:p>
        </p:txBody>
      </p:sp>
      <p:sp>
        <p:nvSpPr>
          <p:cNvPr id="2" name="TextBox 1"/>
          <p:cNvSpPr txBox="1"/>
          <p:nvPr/>
        </p:nvSpPr>
        <p:spPr>
          <a:xfrm>
            <a:off x="5562600" y="4095750"/>
            <a:ext cx="2438400" cy="307777"/>
          </a:xfrm>
          <a:prstGeom prst="rect">
            <a:avLst/>
          </a:prstGeom>
          <a:noFill/>
        </p:spPr>
        <p:txBody>
          <a:bodyPr wrap="square" rtlCol="0">
            <a:spAutoFit/>
          </a:bodyPr>
          <a:lstStyle/>
          <a:p>
            <a:r>
              <a:rPr lang="en-US" dirty="0" smtClean="0"/>
              <a:t>By </a:t>
            </a:r>
            <a:r>
              <a:rPr lang="en-US" dirty="0" err="1" smtClean="0"/>
              <a:t>Ramana</a:t>
            </a:r>
            <a:r>
              <a:rPr lang="en-US" dirty="0" smtClean="0"/>
              <a:t> Bansal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65"/>
          <p:cNvSpPr txBox="1">
            <a:spLocks noGrp="1"/>
          </p:cNvSpPr>
          <p:nvPr>
            <p:ph type="title"/>
          </p:nvPr>
        </p:nvSpPr>
        <p:spPr>
          <a:xfrm>
            <a:off x="533400" y="133350"/>
            <a:ext cx="6324600" cy="91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solidFill>
                  <a:schemeClr val="tx1"/>
                </a:solidFill>
              </a:rPr>
              <a:t>Manpower</a:t>
            </a:r>
            <a:r>
              <a:rPr lang="en-US" sz="3600" dirty="0" smtClean="0">
                <a:solidFill>
                  <a:schemeClr val="tx1"/>
                </a:solidFill>
              </a:rPr>
              <a:t> Plan</a:t>
            </a:r>
            <a:endParaRPr sz="3600" dirty="0">
              <a:solidFill>
                <a:schemeClr val="tx1"/>
              </a:solidFill>
            </a:endParaRPr>
          </a:p>
        </p:txBody>
      </p:sp>
      <p:graphicFrame>
        <p:nvGraphicFramePr>
          <p:cNvPr id="4" name="Chart 3"/>
          <p:cNvGraphicFramePr>
            <a:graphicFrameLocks/>
          </p:cNvGraphicFramePr>
          <p:nvPr>
            <p:extLst>
              <p:ext uri="{D42A27DB-BD31-4B8C-83A1-F6EECF244321}">
                <p14:modId xmlns:p14="http://schemas.microsoft.com/office/powerpoint/2010/main" val="805612477"/>
              </p:ext>
            </p:extLst>
          </p:nvPr>
        </p:nvGraphicFramePr>
        <p:xfrm>
          <a:off x="457200" y="1123950"/>
          <a:ext cx="8229600" cy="32908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2856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56"/>
                                        </p:tgtEl>
                                        <p:attrNameLst>
                                          <p:attrName>style.visibility</p:attrName>
                                        </p:attrNameLst>
                                      </p:cBhvr>
                                      <p:to>
                                        <p:strVal val="visible"/>
                                      </p:to>
                                    </p:set>
                                    <p:anim calcmode="lin" valueType="num">
                                      <p:cBhvr additive="base">
                                        <p:cTn id="7" dur="1000"/>
                                        <p:tgtEl>
                                          <p:spTgt spid="6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650" y="361950"/>
            <a:ext cx="6590700" cy="685050"/>
          </a:xfrm>
        </p:spPr>
        <p:txBody>
          <a:bodyPr/>
          <a:lstStyle/>
          <a:p>
            <a:r>
              <a:rPr lang="en-US" sz="3600" dirty="0">
                <a:solidFill>
                  <a:schemeClr val="tx1"/>
                </a:solidFill>
              </a:rPr>
              <a:t>INSIGHTS</a:t>
            </a:r>
          </a:p>
        </p:txBody>
      </p:sp>
      <p:sp>
        <p:nvSpPr>
          <p:cNvPr id="4" name="TextBox 3"/>
          <p:cNvSpPr txBox="1"/>
          <p:nvPr/>
        </p:nvSpPr>
        <p:spPr>
          <a:xfrm>
            <a:off x="762000" y="1428750"/>
            <a:ext cx="6858000" cy="3539430"/>
          </a:xfrm>
          <a:prstGeom prst="rect">
            <a:avLst/>
          </a:prstGeom>
          <a:noFill/>
        </p:spPr>
        <p:txBody>
          <a:bodyPr wrap="square" rtlCol="0">
            <a:spAutoFit/>
          </a:bodyPr>
          <a:lstStyle/>
          <a:p>
            <a:pPr marL="285750" indent="-285750" algn="just">
              <a:buClr>
                <a:schemeClr val="accent1">
                  <a:lumMod val="75000"/>
                </a:schemeClr>
              </a:buClr>
              <a:buFont typeface="Wingdings" panose="05000000000000000000" pitchFamily="2" charset="2"/>
              <a:buChar char="§"/>
            </a:pPr>
            <a:r>
              <a:rPr lang="en-US" dirty="0" smtClean="0"/>
              <a:t>The highest number of calls </a:t>
            </a:r>
            <a:r>
              <a:rPr lang="en-US" smtClean="0"/>
              <a:t>received </a:t>
            </a:r>
            <a:r>
              <a:rPr lang="en-US" smtClean="0"/>
              <a:t>is</a:t>
            </a:r>
            <a:r>
              <a:rPr lang="en-US" smtClean="0"/>
              <a:t> </a:t>
            </a:r>
            <a:r>
              <a:rPr lang="en-US" dirty="0" smtClean="0"/>
              <a:t>between 10am and 1pm. However, the call abandon rate is high between 10am and 12pm. It is necessary to appoint more agents for this particular duration.</a:t>
            </a:r>
          </a:p>
          <a:p>
            <a:pPr marL="285750" indent="-285750" algn="just">
              <a:buClr>
                <a:schemeClr val="accent1">
                  <a:lumMod val="75000"/>
                </a:schemeClr>
              </a:buClr>
              <a:buFont typeface="Wingdings" panose="05000000000000000000" pitchFamily="2" charset="2"/>
              <a:buChar char="§"/>
            </a:pPr>
            <a:r>
              <a:rPr lang="en-US" dirty="0" smtClean="0"/>
              <a:t>The abandon rate is also rather high between 9am and 10 am as well as between 8pm and 9pm, i.e. for the first and last hour of the day. It is necessary to find the case and implement the solution for the same.</a:t>
            </a:r>
          </a:p>
          <a:p>
            <a:pPr marL="285750" indent="-285750" algn="just">
              <a:buClr>
                <a:schemeClr val="accent1">
                  <a:lumMod val="75000"/>
                </a:schemeClr>
              </a:buClr>
              <a:buFont typeface="Wingdings" panose="05000000000000000000" pitchFamily="2" charset="2"/>
              <a:buChar char="§"/>
            </a:pPr>
            <a:r>
              <a:rPr lang="en-US" dirty="0" smtClean="0"/>
              <a:t>The manpower plan is based on the average call duration for whole day, average number of calls received per time bucket and call capacity per agent. There are other ways to determine the manpower plan, one by comparing the current number of agents for each time bracket, other using the average call duration for each time bracket.</a:t>
            </a:r>
          </a:p>
          <a:p>
            <a:pPr algn="just">
              <a:buClr>
                <a:schemeClr val="accent1">
                  <a:lumMod val="75000"/>
                </a:schemeClr>
              </a:buClr>
            </a:pPr>
            <a:endParaRPr lang="en-US" dirty="0" smtClean="0"/>
          </a:p>
          <a:p>
            <a:pPr algn="just">
              <a:buClr>
                <a:schemeClr val="accent1">
                  <a:lumMod val="75000"/>
                </a:schemeClr>
              </a:buClr>
            </a:pPr>
            <a:endParaRPr lang="en-US" dirty="0" smtClean="0"/>
          </a:p>
          <a:p>
            <a:pPr marL="285750" indent="-285750" algn="just">
              <a:buClr>
                <a:schemeClr val="accent1">
                  <a:lumMod val="75000"/>
                </a:schemeClr>
              </a:buClr>
              <a:buFont typeface="Wingdings" panose="05000000000000000000" pitchFamily="2" charset="2"/>
              <a:buChar char="§"/>
            </a:pPr>
            <a:endParaRPr lang="en-US" dirty="0" smtClean="0"/>
          </a:p>
          <a:p>
            <a:pPr algn="just"/>
            <a:endParaRPr lang="en-US" dirty="0" smtClean="0"/>
          </a:p>
          <a:p>
            <a:endParaRPr lang="en-US" dirty="0"/>
          </a:p>
        </p:txBody>
      </p:sp>
    </p:spTree>
    <p:extLst>
      <p:ext uri="{BB962C8B-B14F-4D97-AF65-F5344CB8AC3E}">
        <p14:creationId xmlns:p14="http://schemas.microsoft.com/office/powerpoint/2010/main" val="1283409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sp>
        <p:nvSpPr>
          <p:cNvPr id="1559" name="Google Shape;1559;p116"/>
          <p:cNvSpPr txBox="1">
            <a:spLocks noGrp="1"/>
          </p:cNvSpPr>
          <p:nvPr>
            <p:ph type="title"/>
          </p:nvPr>
        </p:nvSpPr>
        <p:spPr>
          <a:xfrm>
            <a:off x="1676400" y="1276350"/>
            <a:ext cx="4343400" cy="20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smtClean="0"/>
              <a:t>THANK YOU</a:t>
            </a:r>
            <a:r>
              <a:rPr lang="en" dirty="0"/>
              <a: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9"/>
                                        </p:tgtEl>
                                        <p:attrNameLst>
                                          <p:attrName>style.visibility</p:attrName>
                                        </p:attrNameLst>
                                      </p:cBhvr>
                                      <p:to>
                                        <p:strVal val="visible"/>
                                      </p:to>
                                    </p:set>
                                    <p:animEffect transition="in" filter="fade">
                                      <p:cBhvr>
                                        <p:cTn id="7" dur="1000"/>
                                        <p:tgtEl>
                                          <p:spTgt spid="1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5750"/>
            <a:ext cx="7467600" cy="4569714"/>
          </a:xfrm>
        </p:spPr>
        <p:txBody>
          <a:bodyPr/>
          <a:lstStyle/>
          <a:p>
            <a:pPr marL="0" indent="0">
              <a:buNone/>
            </a:pPr>
            <a:r>
              <a:rPr lang="en-US" sz="1600" dirty="0"/>
              <a:t>Worksheet </a:t>
            </a:r>
            <a:r>
              <a:rPr lang="en-US" sz="1600" dirty="0" smtClean="0"/>
              <a:t>Link: </a:t>
            </a:r>
            <a:r>
              <a:rPr lang="en-US" sz="1600" dirty="0" smtClean="0">
                <a:hlinkClick r:id="rId2"/>
              </a:rPr>
              <a:t>https</a:t>
            </a:r>
            <a:r>
              <a:rPr lang="en-US" sz="1600" dirty="0">
                <a:hlinkClick r:id="rId2"/>
              </a:rPr>
              <a:t>://</a:t>
            </a:r>
            <a:r>
              <a:rPr lang="en-US" sz="1600" dirty="0" smtClean="0">
                <a:hlinkClick r:id="rId2"/>
              </a:rPr>
              <a:t>docs.google.com/spreadsheets/d/1LFaF4PPXC0ulRbLAjmZYDMnh4X7KWO1y/edit?usp=sharing&amp;ouid=108908340523953886832&amp;rtpof=true&amp;sd=true</a:t>
            </a:r>
            <a:endParaRPr lang="en-US" sz="1600" dirty="0" smtClean="0"/>
          </a:p>
          <a:p>
            <a:endParaRPr lang="en-US" sz="1600" dirty="0"/>
          </a:p>
          <a:p>
            <a:pPr marL="0" indent="0">
              <a:buNone/>
            </a:pPr>
            <a:r>
              <a:rPr lang="en-US" sz="1600" dirty="0" smtClean="0"/>
              <a:t>Video Link:</a:t>
            </a:r>
          </a:p>
          <a:p>
            <a:pPr marL="0" indent="0">
              <a:buNone/>
            </a:pPr>
            <a:r>
              <a:rPr lang="en-US" sz="1600" dirty="0" smtClean="0">
                <a:hlinkClick r:id="rId3"/>
              </a:rPr>
              <a:t>https</a:t>
            </a:r>
            <a:r>
              <a:rPr lang="en-US" sz="1600" dirty="0">
                <a:hlinkClick r:id="rId3"/>
              </a:rPr>
              <a:t>://</a:t>
            </a:r>
            <a:r>
              <a:rPr lang="en-US" sz="1600" dirty="0" smtClean="0">
                <a:hlinkClick r:id="rId3"/>
              </a:rPr>
              <a:t>drive.google.com/file/d/13I7kP8caV1L0TiSIUVj8JOx9EMOIUhW9/view?usp=sharing</a:t>
            </a:r>
            <a:endParaRPr lang="en-US" sz="1600" dirty="0" smtClean="0"/>
          </a:p>
          <a:p>
            <a:endParaRPr lang="en-US" sz="1600" dirty="0"/>
          </a:p>
          <a:p>
            <a:endParaRPr lang="en-US" dirty="0"/>
          </a:p>
        </p:txBody>
      </p:sp>
      <p:sp>
        <p:nvSpPr>
          <p:cNvPr id="4" name="Slide Number Placeholder 3"/>
          <p:cNvSpPr>
            <a:spLocks noGrp="1"/>
          </p:cNvSpPr>
          <p:nvPr>
            <p:ph type="sldNum" sz="quarter" idx="15"/>
          </p:nvPr>
        </p:nvSpPr>
        <p:spPr/>
        <p:txBody>
          <a:bodyPr/>
          <a:lstStyle/>
          <a:p>
            <a:pPr eaLnBrk="1" latinLnBrk="0" hangingPunct="1"/>
            <a:r>
              <a:rPr lang="en-US" dirty="0"/>
              <a:t>0</a:t>
            </a:r>
            <a:endParaRPr kumimoji="0" lang="en-US" dirty="0"/>
          </a:p>
        </p:txBody>
      </p:sp>
    </p:spTree>
    <p:extLst>
      <p:ext uri="{BB962C8B-B14F-4D97-AF65-F5344CB8AC3E}">
        <p14:creationId xmlns:p14="http://schemas.microsoft.com/office/powerpoint/2010/main" val="1914697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1" name="Google Shape;621;p62"/>
          <p:cNvSpPr txBox="1">
            <a:spLocks noGrp="1"/>
          </p:cNvSpPr>
          <p:nvPr>
            <p:ph type="body" idx="1"/>
          </p:nvPr>
        </p:nvSpPr>
        <p:spPr>
          <a:xfrm>
            <a:off x="1143000" y="1504950"/>
            <a:ext cx="6858000" cy="2819400"/>
          </a:xfrm>
          <a:prstGeom prst="rect">
            <a:avLst/>
          </a:prstGeom>
        </p:spPr>
        <p:txBody>
          <a:bodyPr spcFirstLastPara="1" wrap="square" lIns="91425" tIns="91425" rIns="91425" bIns="91425" anchor="ctr" anchorCtr="0">
            <a:noAutofit/>
          </a:bodyPr>
          <a:lstStyle/>
          <a:p>
            <a:pPr marL="0" lvl="0" indent="0">
              <a:buClr>
                <a:schemeClr val="dk1"/>
              </a:buClr>
              <a:buSzPts val="1100"/>
              <a:buNone/>
            </a:pPr>
            <a:r>
              <a:rPr lang="en-US" dirty="0" smtClean="0"/>
              <a:t>The </a:t>
            </a:r>
            <a:r>
              <a:rPr lang="en-US" b="1" dirty="0"/>
              <a:t>Customer Experience (CX</a:t>
            </a:r>
            <a:r>
              <a:rPr lang="en-US" b="1" dirty="0" smtClean="0"/>
              <a:t>)</a:t>
            </a:r>
            <a:r>
              <a:rPr lang="en-US" dirty="0" smtClean="0"/>
              <a:t> team of </a:t>
            </a:r>
            <a:r>
              <a:rPr lang="en-US" b="1" dirty="0" smtClean="0"/>
              <a:t>ABC Insurance Company</a:t>
            </a:r>
            <a:r>
              <a:rPr lang="en-US" dirty="0" smtClean="0"/>
              <a:t> handles various </a:t>
            </a:r>
            <a:r>
              <a:rPr lang="en-US" dirty="0"/>
              <a:t>types of </a:t>
            </a:r>
            <a:r>
              <a:rPr lang="en-US" dirty="0" smtClean="0"/>
              <a:t>customer support </a:t>
            </a:r>
            <a:r>
              <a:rPr lang="en-US" dirty="0"/>
              <a:t>including email, </a:t>
            </a:r>
            <a:r>
              <a:rPr lang="en-US" dirty="0" smtClean="0"/>
              <a:t>inbound and outbound calls, </a:t>
            </a:r>
            <a:r>
              <a:rPr lang="en-US" dirty="0"/>
              <a:t>and social media support</a:t>
            </a:r>
            <a:r>
              <a:rPr lang="en-US" dirty="0" smtClean="0"/>
              <a:t>.</a:t>
            </a:r>
          </a:p>
          <a:p>
            <a:pPr marL="0" lvl="0" indent="0">
              <a:buClr>
                <a:schemeClr val="dk1"/>
              </a:buClr>
              <a:buSzPts val="1100"/>
              <a:buNone/>
            </a:pPr>
            <a:endParaRPr lang="en-US" dirty="0"/>
          </a:p>
          <a:p>
            <a:pPr marL="0" lvl="0" indent="0">
              <a:buClr>
                <a:schemeClr val="dk1"/>
              </a:buClr>
              <a:buSzPts val="1100"/>
              <a:buNone/>
            </a:pPr>
            <a:r>
              <a:rPr lang="en-US" dirty="0" smtClean="0"/>
              <a:t>The focus of the project is on </a:t>
            </a:r>
            <a:r>
              <a:rPr lang="en-US" b="1" dirty="0" smtClean="0"/>
              <a:t>Inbound </a:t>
            </a:r>
            <a:r>
              <a:rPr lang="en-US" b="1" dirty="0"/>
              <a:t>C</a:t>
            </a:r>
            <a:r>
              <a:rPr lang="en-US" b="1" dirty="0" smtClean="0"/>
              <a:t>ustomer Support </a:t>
            </a:r>
            <a:r>
              <a:rPr lang="en-US" dirty="0" smtClean="0"/>
              <a:t>which involves </a:t>
            </a:r>
            <a:r>
              <a:rPr lang="en-US" dirty="0"/>
              <a:t>handling incoming calls from existing or prospective customers. The goal is to attract, engage, and delight customers, turning them into loyal advocates for the business</a:t>
            </a:r>
            <a:r>
              <a:rPr lang="en-US" dirty="0" smtClean="0"/>
              <a:t>. </a:t>
            </a:r>
          </a:p>
          <a:p>
            <a:pPr marL="0" lvl="0" indent="0">
              <a:buClr>
                <a:schemeClr val="dk1"/>
              </a:buClr>
              <a:buSzPts val="1100"/>
              <a:buNone/>
            </a:pPr>
            <a:endParaRPr lang="en-US" dirty="0" smtClean="0"/>
          </a:p>
          <a:p>
            <a:pPr marL="0" lvl="0" indent="0">
              <a:buClr>
                <a:schemeClr val="dk1"/>
              </a:buClr>
              <a:buSzPts val="1100"/>
              <a:buNone/>
            </a:pPr>
            <a:r>
              <a:rPr lang="en-US" dirty="0" smtClean="0"/>
              <a:t>Here, we analyze the average call durations, number and percentage of calls per time brackets, abandon rates and 24-hour manpower plan to reduce the abandon rates of inbound calls.</a:t>
            </a:r>
            <a:endParaRPr lang="en-US" dirty="0"/>
          </a:p>
          <a:p>
            <a:pPr marL="0" lvl="0" indent="0">
              <a:buClr>
                <a:schemeClr val="dk1"/>
              </a:buClr>
              <a:buSzPts val="1100"/>
              <a:buNone/>
            </a:pPr>
            <a:endParaRPr dirty="0"/>
          </a:p>
        </p:txBody>
      </p:sp>
      <p:sp>
        <p:nvSpPr>
          <p:cNvPr id="620" name="Google Shape;620;p62"/>
          <p:cNvSpPr txBox="1">
            <a:spLocks noGrp="1"/>
          </p:cNvSpPr>
          <p:nvPr>
            <p:ph type="title"/>
          </p:nvPr>
        </p:nvSpPr>
        <p:spPr>
          <a:xfrm>
            <a:off x="914400" y="514350"/>
            <a:ext cx="4812300" cy="900300"/>
          </a:xfrm>
          <a:prstGeom prst="rect">
            <a:avLst/>
          </a:prstGeom>
        </p:spPr>
        <p:txBody>
          <a:bodyPr spcFirstLastPara="1" wrap="square" lIns="91425" tIns="91425" rIns="91425" bIns="91425" anchor="ctr" anchorCtr="0">
            <a:noAutofit/>
          </a:bodyPr>
          <a:lstStyle/>
          <a:p>
            <a:pPr algn="ctr"/>
            <a:r>
              <a:rPr lang="en" sz="3600" dirty="0">
                <a:solidFill>
                  <a:schemeClr val="tx1"/>
                </a:solidFill>
                <a:latin typeface="+mj-lt"/>
                <a:ea typeface="+mj-ea"/>
                <a:cs typeface="+mj-cs"/>
              </a:rPr>
              <a:t>About Project</a:t>
            </a:r>
            <a:endParaRPr sz="3600" dirty="0">
              <a:solidFill>
                <a:schemeClr val="tx1"/>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1"/>
                                        </p:tgtEl>
                                        <p:attrNameLst>
                                          <p:attrName>style.visibility</p:attrName>
                                        </p:attrNameLst>
                                      </p:cBhvr>
                                      <p:to>
                                        <p:strVal val="visible"/>
                                      </p:to>
                                    </p:set>
                                    <p:anim calcmode="lin" valueType="num">
                                      <p:cBhvr additive="base">
                                        <p:cTn id="7" dur="1000"/>
                                        <p:tgtEl>
                                          <p:spTgt spid="62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2" name="Google Shape;612;p61"/>
          <p:cNvSpPr txBox="1">
            <a:spLocks noGrp="1"/>
          </p:cNvSpPr>
          <p:nvPr>
            <p:ph type="body" idx="1"/>
          </p:nvPr>
        </p:nvSpPr>
        <p:spPr>
          <a:xfrm>
            <a:off x="914400" y="1581150"/>
            <a:ext cx="6781800" cy="275105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US" sz="1800" dirty="0" smtClean="0"/>
              <a:t>We will be analyzing the following parameters regarding incoming customer calls:</a:t>
            </a:r>
            <a:endParaRPr sz="1800" dirty="0" smtClean="0"/>
          </a:p>
          <a:p>
            <a:pPr marL="457200" lvl="0" indent="-317500" algn="just" rtl="0">
              <a:spcBef>
                <a:spcPts val="0"/>
              </a:spcBef>
              <a:spcAft>
                <a:spcPts val="0"/>
              </a:spcAft>
              <a:buSzPts val="1400"/>
              <a:buFont typeface="Barlow Semi Condensed"/>
              <a:buChar char="●"/>
            </a:pPr>
            <a:r>
              <a:rPr lang="en-US" sz="1800" dirty="0" smtClean="0"/>
              <a:t>The average call duration for each time bucket</a:t>
            </a:r>
            <a:endParaRPr sz="1800" dirty="0"/>
          </a:p>
          <a:p>
            <a:pPr marL="457200" lvl="0" indent="-317500" algn="just" rtl="0">
              <a:spcBef>
                <a:spcPts val="0"/>
              </a:spcBef>
              <a:spcAft>
                <a:spcPts val="0"/>
              </a:spcAft>
              <a:buSzPts val="1400"/>
              <a:buFont typeface="Barlow Semi Condensed"/>
              <a:buChar char="●"/>
            </a:pPr>
            <a:r>
              <a:rPr lang="en" sz="1800" dirty="0" smtClean="0"/>
              <a:t>Volume of incoming calls for each time bucket</a:t>
            </a:r>
          </a:p>
          <a:p>
            <a:pPr marL="457200" lvl="0" indent="-317500" algn="just" rtl="0">
              <a:spcBef>
                <a:spcPts val="0"/>
              </a:spcBef>
              <a:spcAft>
                <a:spcPts val="0"/>
              </a:spcAft>
              <a:buSzPts val="1400"/>
              <a:buFont typeface="Barlow Semi Condensed"/>
              <a:buChar char="●"/>
            </a:pPr>
            <a:r>
              <a:rPr lang="en" sz="1800" dirty="0" smtClean="0"/>
              <a:t>Assessing the call abandon rate</a:t>
            </a:r>
          </a:p>
          <a:p>
            <a:pPr marL="457200" lvl="0" indent="-317500" algn="just" rtl="0">
              <a:spcBef>
                <a:spcPts val="0"/>
              </a:spcBef>
              <a:spcAft>
                <a:spcPts val="0"/>
              </a:spcAft>
              <a:buSzPts val="1400"/>
              <a:buFont typeface="Barlow Semi Condensed"/>
              <a:buChar char="●"/>
            </a:pPr>
            <a:r>
              <a:rPr lang="en" sz="1800" dirty="0" smtClean="0"/>
              <a:t>Making a manpower plan to reduce call abandon rates, both for Day Hours and Night Hours</a:t>
            </a:r>
          </a:p>
          <a:p>
            <a:pPr marL="457200" lvl="0" indent="-317500" algn="just" rtl="0">
              <a:spcBef>
                <a:spcPts val="0"/>
              </a:spcBef>
              <a:spcAft>
                <a:spcPts val="0"/>
              </a:spcAft>
              <a:buSzPts val="1400"/>
              <a:buFont typeface="Barlow Semi Condensed"/>
              <a:buChar char="●"/>
            </a:pPr>
            <a:endParaRPr lang="en" sz="1800" dirty="0"/>
          </a:p>
          <a:p>
            <a:pPr marL="139700" lvl="0" indent="0" algn="just" rtl="0">
              <a:spcBef>
                <a:spcPts val="0"/>
              </a:spcBef>
              <a:spcAft>
                <a:spcPts val="0"/>
              </a:spcAft>
              <a:buSzPts val="1400"/>
              <a:buNone/>
            </a:pPr>
            <a:endParaRPr lang="en" sz="1800" dirty="0" smtClean="0"/>
          </a:p>
          <a:p>
            <a:pPr marL="457200" lvl="0" indent="-317500" algn="just" rtl="0">
              <a:spcBef>
                <a:spcPts val="0"/>
              </a:spcBef>
              <a:spcAft>
                <a:spcPts val="0"/>
              </a:spcAft>
              <a:buSzPts val="1400"/>
              <a:buFont typeface="Barlow Semi Condensed"/>
              <a:buChar char="●"/>
            </a:pPr>
            <a:endParaRPr lang="en" sz="1800" dirty="0" smtClean="0"/>
          </a:p>
          <a:p>
            <a:pPr marL="0" lvl="0" indent="0" algn="l" rtl="0">
              <a:spcBef>
                <a:spcPts val="0"/>
              </a:spcBef>
              <a:spcAft>
                <a:spcPts val="0"/>
              </a:spcAft>
              <a:buClr>
                <a:schemeClr val="dk1"/>
              </a:buClr>
              <a:buSzPts val="1100"/>
              <a:buFont typeface="Arial"/>
              <a:buNone/>
            </a:pPr>
            <a:endParaRPr sz="1600" dirty="0"/>
          </a:p>
        </p:txBody>
      </p:sp>
      <p:sp>
        <p:nvSpPr>
          <p:cNvPr id="614" name="Google Shape;614;p61"/>
          <p:cNvSpPr txBox="1">
            <a:spLocks noGrp="1"/>
          </p:cNvSpPr>
          <p:nvPr>
            <p:ph type="title"/>
          </p:nvPr>
        </p:nvSpPr>
        <p:spPr>
          <a:xfrm>
            <a:off x="719925" y="437700"/>
            <a:ext cx="7704000" cy="610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smtClean="0">
                <a:solidFill>
                  <a:schemeClr val="tx1"/>
                </a:solidFill>
                <a:latin typeface="+mj-lt"/>
                <a:ea typeface="+mj-ea"/>
                <a:cs typeface="+mj-cs"/>
              </a:rPr>
              <a:t>Aim Of The Project</a:t>
            </a:r>
            <a:endParaRPr sz="3600" dirty="0">
              <a:solidFill>
                <a:schemeClr val="tx1"/>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1000"/>
                                        <p:tgtEl>
                                          <p:spTgt spid="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65"/>
          <p:cNvSpPr txBox="1">
            <a:spLocks noGrp="1"/>
          </p:cNvSpPr>
          <p:nvPr>
            <p:ph type="title"/>
          </p:nvPr>
        </p:nvSpPr>
        <p:spPr>
          <a:xfrm>
            <a:off x="533400" y="133350"/>
            <a:ext cx="6324600" cy="91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smtClean="0">
                <a:solidFill>
                  <a:schemeClr val="tx1"/>
                </a:solidFill>
              </a:rPr>
              <a:t>Average Call Duration</a:t>
            </a:r>
            <a:endParaRPr sz="3600" dirty="0">
              <a:solidFill>
                <a:schemeClr val="tx1"/>
              </a:solidFill>
            </a:endParaRPr>
          </a:p>
        </p:txBody>
      </p:sp>
      <p:sp>
        <p:nvSpPr>
          <p:cNvPr id="657" name="Google Shape;657;p65"/>
          <p:cNvSpPr txBox="1">
            <a:spLocks noGrp="1"/>
          </p:cNvSpPr>
          <p:nvPr>
            <p:ph type="subTitle" idx="1"/>
          </p:nvPr>
        </p:nvSpPr>
        <p:spPr>
          <a:xfrm>
            <a:off x="381000" y="1428750"/>
            <a:ext cx="2743200" cy="3352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smtClean="0"/>
              <a:t>It can be observed that the average call duration peaks at the end of day, suggesting the need for higher number of agents during the period. It is also a little high between 10am and 11am.</a:t>
            </a:r>
            <a:endParaRPr sz="1600" dirty="0"/>
          </a:p>
        </p:txBody>
      </p:sp>
      <p:graphicFrame>
        <p:nvGraphicFramePr>
          <p:cNvPr id="5" name="Chart 4"/>
          <p:cNvGraphicFramePr>
            <a:graphicFrameLocks/>
          </p:cNvGraphicFramePr>
          <p:nvPr>
            <p:extLst>
              <p:ext uri="{D42A27DB-BD31-4B8C-83A1-F6EECF244321}">
                <p14:modId xmlns:p14="http://schemas.microsoft.com/office/powerpoint/2010/main" val="1688734887"/>
              </p:ext>
            </p:extLst>
          </p:nvPr>
        </p:nvGraphicFramePr>
        <p:xfrm>
          <a:off x="3276600" y="1200150"/>
          <a:ext cx="51816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56"/>
                                        </p:tgtEl>
                                        <p:attrNameLst>
                                          <p:attrName>style.visibility</p:attrName>
                                        </p:attrNameLst>
                                      </p:cBhvr>
                                      <p:to>
                                        <p:strVal val="visible"/>
                                      </p:to>
                                    </p:set>
                                    <p:anim calcmode="lin" valueType="num">
                                      <p:cBhvr additive="base">
                                        <p:cTn id="7" dur="1000"/>
                                        <p:tgtEl>
                                          <p:spTgt spid="6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65"/>
          <p:cNvSpPr txBox="1">
            <a:spLocks noGrp="1"/>
          </p:cNvSpPr>
          <p:nvPr>
            <p:ph type="title"/>
          </p:nvPr>
        </p:nvSpPr>
        <p:spPr>
          <a:xfrm>
            <a:off x="533400" y="133350"/>
            <a:ext cx="6324600" cy="91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smtClean="0">
                <a:solidFill>
                  <a:schemeClr val="tx1"/>
                </a:solidFill>
              </a:rPr>
              <a:t>Average Call Volume</a:t>
            </a:r>
            <a:endParaRPr sz="3600" dirty="0">
              <a:solidFill>
                <a:schemeClr val="tx1"/>
              </a:solidFill>
            </a:endParaRPr>
          </a:p>
        </p:txBody>
      </p:sp>
      <p:graphicFrame>
        <p:nvGraphicFramePr>
          <p:cNvPr id="5" name="Chart 4"/>
          <p:cNvGraphicFramePr>
            <a:graphicFrameLocks/>
          </p:cNvGraphicFramePr>
          <p:nvPr>
            <p:extLst>
              <p:ext uri="{D42A27DB-BD31-4B8C-83A1-F6EECF244321}">
                <p14:modId xmlns:p14="http://schemas.microsoft.com/office/powerpoint/2010/main" val="1108501335"/>
              </p:ext>
            </p:extLst>
          </p:nvPr>
        </p:nvGraphicFramePr>
        <p:xfrm>
          <a:off x="76200" y="1200150"/>
          <a:ext cx="5915026" cy="3352800"/>
        </p:xfrm>
        <a:graphic>
          <a:graphicData uri="http://schemas.openxmlformats.org/drawingml/2006/chart">
            <c:chart xmlns:c="http://schemas.openxmlformats.org/drawingml/2006/chart" xmlns:r="http://schemas.openxmlformats.org/officeDocument/2006/relationships" r:id="rId3"/>
          </a:graphicData>
        </a:graphic>
      </p:graphicFrame>
      <p:sp>
        <p:nvSpPr>
          <p:cNvPr id="7" name="Google Shape;657;p65"/>
          <p:cNvSpPr txBox="1">
            <a:spLocks noGrp="1"/>
          </p:cNvSpPr>
          <p:nvPr>
            <p:ph type="subTitle" idx="1"/>
          </p:nvPr>
        </p:nvSpPr>
        <p:spPr>
          <a:xfrm>
            <a:off x="6248400" y="1428750"/>
            <a:ext cx="2362200" cy="3352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smtClean="0"/>
              <a:t>The maximum number of calls are received between 10 am and 12 pm, accounting to about 24% of the calls for whole day. The number of calls tend to reduce with the end of day.</a:t>
            </a:r>
            <a:endParaRPr sz="1600" dirty="0"/>
          </a:p>
        </p:txBody>
      </p:sp>
    </p:spTree>
    <p:extLst>
      <p:ext uri="{BB962C8B-B14F-4D97-AF65-F5344CB8AC3E}">
        <p14:creationId xmlns:p14="http://schemas.microsoft.com/office/powerpoint/2010/main" val="83255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56"/>
                                        </p:tgtEl>
                                        <p:attrNameLst>
                                          <p:attrName>style.visibility</p:attrName>
                                        </p:attrNameLst>
                                      </p:cBhvr>
                                      <p:to>
                                        <p:strVal val="visible"/>
                                      </p:to>
                                    </p:set>
                                    <p:anim calcmode="lin" valueType="num">
                                      <p:cBhvr additive="base">
                                        <p:cTn id="7" dur="1000"/>
                                        <p:tgtEl>
                                          <p:spTgt spid="6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65"/>
          <p:cNvSpPr txBox="1">
            <a:spLocks noGrp="1"/>
          </p:cNvSpPr>
          <p:nvPr>
            <p:ph type="title"/>
          </p:nvPr>
        </p:nvSpPr>
        <p:spPr>
          <a:xfrm>
            <a:off x="533400" y="-1404"/>
            <a:ext cx="7620000" cy="91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smtClean="0">
                <a:solidFill>
                  <a:schemeClr val="tx1"/>
                </a:solidFill>
              </a:rPr>
              <a:t>Answered vs Abandoned Calls</a:t>
            </a:r>
            <a:endParaRPr sz="3600" dirty="0">
              <a:solidFill>
                <a:schemeClr val="tx1"/>
              </a:solidFill>
            </a:endParaRPr>
          </a:p>
        </p:txBody>
      </p:sp>
      <p:sp>
        <p:nvSpPr>
          <p:cNvPr id="657" name="Google Shape;657;p65"/>
          <p:cNvSpPr txBox="1">
            <a:spLocks noGrp="1"/>
          </p:cNvSpPr>
          <p:nvPr>
            <p:ph type="subTitle" idx="1"/>
          </p:nvPr>
        </p:nvSpPr>
        <p:spPr>
          <a:xfrm>
            <a:off x="381000" y="1428750"/>
            <a:ext cx="2209800" cy="3352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smtClean="0"/>
              <a:t>The call abandon rate is high in the beginning as well as at the end of day. The average call abandon rate comes out to be about 30%, which is rather high. </a:t>
            </a:r>
            <a:endParaRPr sz="1600" dirty="0"/>
          </a:p>
        </p:txBody>
      </p:sp>
      <p:graphicFrame>
        <p:nvGraphicFramePr>
          <p:cNvPr id="5" name="Chart 4"/>
          <p:cNvGraphicFramePr>
            <a:graphicFrameLocks/>
          </p:cNvGraphicFramePr>
          <p:nvPr>
            <p:extLst>
              <p:ext uri="{D42A27DB-BD31-4B8C-83A1-F6EECF244321}">
                <p14:modId xmlns:p14="http://schemas.microsoft.com/office/powerpoint/2010/main" val="1312687197"/>
              </p:ext>
            </p:extLst>
          </p:nvPr>
        </p:nvGraphicFramePr>
        <p:xfrm>
          <a:off x="2514600" y="819150"/>
          <a:ext cx="5676900" cy="38290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3255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56"/>
                                        </p:tgtEl>
                                        <p:attrNameLst>
                                          <p:attrName>style.visibility</p:attrName>
                                        </p:attrNameLst>
                                      </p:cBhvr>
                                      <p:to>
                                        <p:strVal val="visible"/>
                                      </p:to>
                                    </p:set>
                                    <p:anim calcmode="lin" valueType="num">
                                      <p:cBhvr additive="base">
                                        <p:cTn id="7" dur="1000"/>
                                        <p:tgtEl>
                                          <p:spTgt spid="6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65"/>
          <p:cNvSpPr txBox="1">
            <a:spLocks noGrp="1"/>
          </p:cNvSpPr>
          <p:nvPr>
            <p:ph type="title"/>
          </p:nvPr>
        </p:nvSpPr>
        <p:spPr>
          <a:xfrm>
            <a:off x="533400" y="133350"/>
            <a:ext cx="6324600" cy="91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smtClean="0">
                <a:solidFill>
                  <a:schemeClr val="tx1"/>
                </a:solidFill>
              </a:rPr>
              <a:t>Manpower Per Day Hour</a:t>
            </a:r>
            <a:endParaRPr sz="3600" dirty="0">
              <a:solidFill>
                <a:schemeClr val="tx1"/>
              </a:solidFill>
            </a:endParaRPr>
          </a:p>
        </p:txBody>
      </p:sp>
      <p:sp>
        <p:nvSpPr>
          <p:cNvPr id="7" name="Google Shape;657;p65"/>
          <p:cNvSpPr txBox="1">
            <a:spLocks noGrp="1"/>
          </p:cNvSpPr>
          <p:nvPr>
            <p:ph type="subTitle" idx="1"/>
          </p:nvPr>
        </p:nvSpPr>
        <p:spPr>
          <a:xfrm>
            <a:off x="6477000" y="1428750"/>
            <a:ext cx="2209800" cy="3352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smtClean="0"/>
              <a:t>Based on the number of calls and average call duration for each time bucket, the number of agents required to reduce abandon rate to 10% is as shown in the graph.</a:t>
            </a:r>
            <a:endParaRPr sz="1600" dirty="0"/>
          </a:p>
        </p:txBody>
      </p:sp>
      <p:graphicFrame>
        <p:nvGraphicFramePr>
          <p:cNvPr id="6" name="Chart 5"/>
          <p:cNvGraphicFramePr>
            <a:graphicFrameLocks/>
          </p:cNvGraphicFramePr>
          <p:nvPr>
            <p:extLst>
              <p:ext uri="{D42A27DB-BD31-4B8C-83A1-F6EECF244321}">
                <p14:modId xmlns:p14="http://schemas.microsoft.com/office/powerpoint/2010/main" val="4230911491"/>
              </p:ext>
            </p:extLst>
          </p:nvPr>
        </p:nvGraphicFramePr>
        <p:xfrm>
          <a:off x="457200" y="1428750"/>
          <a:ext cx="5915025" cy="2552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3255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56"/>
                                        </p:tgtEl>
                                        <p:attrNameLst>
                                          <p:attrName>style.visibility</p:attrName>
                                        </p:attrNameLst>
                                      </p:cBhvr>
                                      <p:to>
                                        <p:strVal val="visible"/>
                                      </p:to>
                                    </p:set>
                                    <p:anim calcmode="lin" valueType="num">
                                      <p:cBhvr additive="base">
                                        <p:cTn id="7" dur="1000"/>
                                        <p:tgtEl>
                                          <p:spTgt spid="6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65"/>
          <p:cNvSpPr txBox="1">
            <a:spLocks noGrp="1"/>
          </p:cNvSpPr>
          <p:nvPr>
            <p:ph type="title"/>
          </p:nvPr>
        </p:nvSpPr>
        <p:spPr>
          <a:xfrm>
            <a:off x="533400" y="133350"/>
            <a:ext cx="7315200" cy="91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solidFill>
                  <a:schemeClr val="tx1"/>
                </a:solidFill>
              </a:rPr>
              <a:t>M</a:t>
            </a:r>
            <a:r>
              <a:rPr lang="en-US" sz="3600" dirty="0" smtClean="0">
                <a:solidFill>
                  <a:schemeClr val="tx1"/>
                </a:solidFill>
              </a:rPr>
              <a:t>anpower Per Night </a:t>
            </a:r>
            <a:r>
              <a:rPr lang="en-US" sz="3600" dirty="0">
                <a:solidFill>
                  <a:schemeClr val="tx1"/>
                </a:solidFill>
              </a:rPr>
              <a:t>H</a:t>
            </a:r>
            <a:r>
              <a:rPr lang="en-US" sz="3600" dirty="0" smtClean="0">
                <a:solidFill>
                  <a:schemeClr val="tx1"/>
                </a:solidFill>
              </a:rPr>
              <a:t>our</a:t>
            </a:r>
            <a:endParaRPr sz="3600" dirty="0">
              <a:solidFill>
                <a:schemeClr val="tx1"/>
              </a:solidFill>
            </a:endParaRPr>
          </a:p>
        </p:txBody>
      </p:sp>
      <p:sp>
        <p:nvSpPr>
          <p:cNvPr id="657" name="Google Shape;657;p65"/>
          <p:cNvSpPr txBox="1">
            <a:spLocks noGrp="1"/>
          </p:cNvSpPr>
          <p:nvPr>
            <p:ph type="subTitle" idx="1"/>
          </p:nvPr>
        </p:nvSpPr>
        <p:spPr>
          <a:xfrm>
            <a:off x="381000" y="1428750"/>
            <a:ext cx="2209800" cy="3352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smtClean="0"/>
              <a:t>If 30% of the day calls are received between 9 pm and 9am, the number of agents required to handle calls while minimizing abandon rate to 10% is as per the given chart.</a:t>
            </a:r>
            <a:endParaRPr sz="1600" dirty="0"/>
          </a:p>
        </p:txBody>
      </p:sp>
      <p:graphicFrame>
        <p:nvGraphicFramePr>
          <p:cNvPr id="5" name="Chart 4"/>
          <p:cNvGraphicFramePr>
            <a:graphicFrameLocks/>
          </p:cNvGraphicFramePr>
          <p:nvPr>
            <p:extLst>
              <p:ext uri="{D42A27DB-BD31-4B8C-83A1-F6EECF244321}">
                <p14:modId xmlns:p14="http://schemas.microsoft.com/office/powerpoint/2010/main" val="3129392845"/>
              </p:ext>
            </p:extLst>
          </p:nvPr>
        </p:nvGraphicFramePr>
        <p:xfrm>
          <a:off x="2667000" y="1166812"/>
          <a:ext cx="5791200" cy="28098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3255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56"/>
                                        </p:tgtEl>
                                        <p:attrNameLst>
                                          <p:attrName>style.visibility</p:attrName>
                                        </p:attrNameLst>
                                      </p:cBhvr>
                                      <p:to>
                                        <p:strVal val="visible"/>
                                      </p:to>
                                    </p:set>
                                    <p:anim calcmode="lin" valueType="num">
                                      <p:cBhvr additive="base">
                                        <p:cTn id="7" dur="1000"/>
                                        <p:tgtEl>
                                          <p:spTgt spid="6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TotalTime>
  <Words>567</Words>
  <Application>Microsoft Office PowerPoint</Application>
  <PresentationFormat>On-screen Show (16:9)</PresentationFormat>
  <Paragraphs>53</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ABC CALL VOLUME TREND ANALYSIS</vt:lpstr>
      <vt:lpstr>PowerPoint Presentation</vt:lpstr>
      <vt:lpstr>About Project</vt:lpstr>
      <vt:lpstr>Aim Of The Project</vt:lpstr>
      <vt:lpstr>Average Call Duration</vt:lpstr>
      <vt:lpstr>Average Call Volume</vt:lpstr>
      <vt:lpstr>Answered vs Abandoned Calls</vt:lpstr>
      <vt:lpstr>Manpower Per Day Hour</vt:lpstr>
      <vt:lpstr>Manpower Per Night Hour</vt:lpstr>
      <vt:lpstr>Manpower Plan</vt:lpstr>
      <vt:lpstr>INSIGHTS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KOREAN AESTHETIC PITCH DECK</dc:title>
  <dc:creator>Ramana Bansal</dc:creator>
  <cp:lastModifiedBy>RB</cp:lastModifiedBy>
  <cp:revision>42</cp:revision>
  <dcterms:modified xsi:type="dcterms:W3CDTF">2023-08-18T20:10:05Z</dcterms:modified>
</cp:coreProperties>
</file>