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2D54DC-B48D-41B8-BFBD-C429E64CFC31}" type="datetimeFigureOut">
              <a:rPr lang="en-IN" smtClean="0"/>
              <a:t>23-08-2024</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0458CF6-2CCA-46ED-BE0E-66B53C283F8D}"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641457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D54DC-B48D-41B8-BFBD-C429E64CFC31}"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458CF6-2CCA-46ED-BE0E-66B53C283F8D}"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356305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D54DC-B48D-41B8-BFBD-C429E64CFC31}"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458CF6-2CCA-46ED-BE0E-66B53C283F8D}"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387807"/>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D54DC-B48D-41B8-BFBD-C429E64CFC31}"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458CF6-2CCA-46ED-BE0E-66B53C283F8D}"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4744897"/>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D54DC-B48D-41B8-BFBD-C429E64CFC31}"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458CF6-2CCA-46ED-BE0E-66B53C283F8D}"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366326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2D54DC-B48D-41B8-BFBD-C429E64CFC31}"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458CF6-2CCA-46ED-BE0E-66B53C283F8D}"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25092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2D54DC-B48D-41B8-BFBD-C429E64CFC31}" type="datetimeFigureOut">
              <a:rPr lang="en-IN" smtClean="0"/>
              <a:t>23-08-2024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458CF6-2CCA-46ED-BE0E-66B53C283F8D}"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368462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2D54DC-B48D-41B8-BFBD-C429E64CFC31}" type="datetimeFigureOut">
              <a:rPr lang="en-IN" smtClean="0"/>
              <a:t>23-08-2024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458CF6-2CCA-46ED-BE0E-66B53C283F8D}"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84869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D54DC-B48D-41B8-BFBD-C429E64CFC31}" type="datetimeFigureOut">
              <a:rPr lang="en-IN" smtClean="0"/>
              <a:t>23-08-2024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458CF6-2CCA-46ED-BE0E-66B53C283F8D}" type="slidenum">
              <a:rPr lang="en-IN" smtClean="0"/>
              <a:t>‹#›</a:t>
            </a:fld>
            <a:endParaRPr lang="en-IN"/>
          </a:p>
        </p:txBody>
      </p:sp>
    </p:spTree>
    <p:extLst>
      <p:ext uri="{BB962C8B-B14F-4D97-AF65-F5344CB8AC3E}">
        <p14:creationId xmlns:p14="http://schemas.microsoft.com/office/powerpoint/2010/main" val="300841447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2D54DC-B48D-41B8-BFBD-C429E64CFC31}"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458CF6-2CCA-46ED-BE0E-66B53C283F8D}"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50577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552D54DC-B48D-41B8-BFBD-C429E64CFC31}" type="datetimeFigureOut">
              <a:rPr lang="en-IN" smtClean="0"/>
              <a:t>23-08-2024</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90458CF6-2CCA-46ED-BE0E-66B53C283F8D}"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147674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52D54DC-B48D-41B8-BFBD-C429E64CFC31}" type="datetimeFigureOut">
              <a:rPr lang="en-IN" smtClean="0"/>
              <a:t>23-08-2024</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458CF6-2CCA-46ED-BE0E-66B53C283F8D}"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39644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D072-0B70-ECD5-2D4D-22C8B50A653D}"/>
              </a:ext>
            </a:extLst>
          </p:cNvPr>
          <p:cNvSpPr>
            <a:spLocks noGrp="1"/>
          </p:cNvSpPr>
          <p:nvPr>
            <p:ph type="ctrTitle"/>
          </p:nvPr>
        </p:nvSpPr>
        <p:spPr>
          <a:xfrm>
            <a:off x="2692398" y="1779104"/>
            <a:ext cx="6815669" cy="1607560"/>
          </a:xfrm>
        </p:spPr>
        <p:txBody>
          <a:bodyPr>
            <a:normAutofit/>
          </a:bodyPr>
          <a:lstStyle/>
          <a:p>
            <a:r>
              <a:rPr lang="en-US" sz="4400" b="1" dirty="0"/>
              <a:t>Project</a:t>
            </a:r>
            <a:endParaRPr lang="en-IN" sz="4400" b="1" dirty="0"/>
          </a:p>
        </p:txBody>
      </p:sp>
      <p:sp>
        <p:nvSpPr>
          <p:cNvPr id="3" name="Subtitle 2">
            <a:extLst>
              <a:ext uri="{FF2B5EF4-FFF2-40B4-BE49-F238E27FC236}">
                <a16:creationId xmlns:a16="http://schemas.microsoft.com/office/drawing/2014/main" id="{07A8C457-49A4-3DA1-9C37-7B6EC083BC75}"/>
              </a:ext>
            </a:extLst>
          </p:cNvPr>
          <p:cNvSpPr>
            <a:spLocks noGrp="1"/>
          </p:cNvSpPr>
          <p:nvPr>
            <p:ph type="subTitle" idx="1"/>
          </p:nvPr>
        </p:nvSpPr>
        <p:spPr/>
        <p:txBody>
          <a:bodyPr>
            <a:normAutofit fontScale="70000" lnSpcReduction="20000"/>
            <a:scene3d>
              <a:camera prst="orthographicFront"/>
              <a:lightRig rig="threePt" dir="t"/>
            </a:scene3d>
            <a:sp3d extrusionH="57150" prstMaterial="dkEdge">
              <a:bevelT w="38100" h="38100" prst="relaxedInset"/>
              <a:bevelB w="38100" h="38100" prst="angle"/>
            </a:sp3d>
          </a:bodyPr>
          <a:lstStyle/>
          <a:p>
            <a:r>
              <a:rPr lang="en-US" sz="2800" i="1" dirty="0"/>
              <a:t>Flight fare prediction system using machine learning.</a:t>
            </a:r>
          </a:p>
          <a:p>
            <a:r>
              <a:rPr lang="en-US" sz="2800" i="1" dirty="0"/>
              <a:t>By Radharaman Sharma</a:t>
            </a:r>
            <a:endParaRPr lang="en-IN" sz="2800" i="1" dirty="0"/>
          </a:p>
        </p:txBody>
      </p:sp>
      <p:pic>
        <p:nvPicPr>
          <p:cNvPr id="5" name="Picture 4">
            <a:extLst>
              <a:ext uri="{FF2B5EF4-FFF2-40B4-BE49-F238E27FC236}">
                <a16:creationId xmlns:a16="http://schemas.microsoft.com/office/drawing/2014/main" id="{7112FBF1-8097-CB18-4C90-CB3A1C90A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7409" y="0"/>
            <a:ext cx="3604591" cy="2011865"/>
          </a:xfrm>
          <a:prstGeom prst="rect">
            <a:avLst/>
          </a:prstGeom>
        </p:spPr>
      </p:pic>
    </p:spTree>
    <p:extLst>
      <p:ext uri="{BB962C8B-B14F-4D97-AF65-F5344CB8AC3E}">
        <p14:creationId xmlns:p14="http://schemas.microsoft.com/office/powerpoint/2010/main" val="295885098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BB60-0DB5-CCC4-3680-4ED98D8E34DE}"/>
              </a:ext>
            </a:extLst>
          </p:cNvPr>
          <p:cNvSpPr>
            <a:spLocks noGrp="1"/>
          </p:cNvSpPr>
          <p:nvPr>
            <p:ph type="title"/>
          </p:nvPr>
        </p:nvSpPr>
        <p:spPr/>
        <p:txBody>
          <a:bodyPr/>
          <a:lstStyle/>
          <a:p>
            <a:r>
              <a:rPr lang="en-US" b="1" dirty="0"/>
              <a:t>Insights</a:t>
            </a:r>
            <a:endParaRPr lang="en-IN" b="1" dirty="0"/>
          </a:p>
        </p:txBody>
      </p:sp>
      <p:sp>
        <p:nvSpPr>
          <p:cNvPr id="3" name="Content Placeholder 2">
            <a:extLst>
              <a:ext uri="{FF2B5EF4-FFF2-40B4-BE49-F238E27FC236}">
                <a16:creationId xmlns:a16="http://schemas.microsoft.com/office/drawing/2014/main" id="{53467479-5F27-3071-8258-084B81ED3A39}"/>
              </a:ext>
            </a:extLst>
          </p:cNvPr>
          <p:cNvSpPr>
            <a:spLocks noGrp="1"/>
          </p:cNvSpPr>
          <p:nvPr>
            <p:ph idx="1"/>
          </p:nvPr>
        </p:nvSpPr>
        <p:spPr>
          <a:xfrm>
            <a:off x="1534696" y="2015732"/>
            <a:ext cx="5353121" cy="3450613"/>
          </a:xfrm>
        </p:spPr>
        <p:txBody>
          <a:bodyPr>
            <a:normAutofit lnSpcReduction="10000"/>
          </a:bodyPr>
          <a:lstStyle/>
          <a:p>
            <a:r>
              <a:rPr lang="en-US" dirty="0"/>
              <a:t>While performing data pre-processing the dataset contained multiple columns.</a:t>
            </a:r>
          </a:p>
          <a:p>
            <a:r>
              <a:rPr lang="en-US" dirty="0"/>
              <a:t>In the model fitting the </a:t>
            </a:r>
            <a:r>
              <a:rPr lang="en-US" b="1" dirty="0"/>
              <a:t>arrival time</a:t>
            </a:r>
            <a:r>
              <a:rPr lang="en-US" dirty="0"/>
              <a:t> and </a:t>
            </a:r>
            <a:r>
              <a:rPr lang="en-US" b="1" dirty="0"/>
              <a:t>departure time </a:t>
            </a:r>
            <a:r>
              <a:rPr lang="en-US" dirty="0"/>
              <a:t>played an important role in the change of fare in the flights.</a:t>
            </a:r>
          </a:p>
          <a:p>
            <a:r>
              <a:rPr lang="en-US" b="1" dirty="0"/>
              <a:t>Source</a:t>
            </a:r>
            <a:r>
              <a:rPr lang="en-US" dirty="0"/>
              <a:t> and </a:t>
            </a:r>
            <a:r>
              <a:rPr lang="en-US" b="1" dirty="0"/>
              <a:t>destination</a:t>
            </a:r>
            <a:r>
              <a:rPr lang="en-US" dirty="0"/>
              <a:t> showed how many people or traffic is generating from which source so that prices are increasing in those sources.</a:t>
            </a:r>
            <a:endParaRPr lang="en-IN" dirty="0"/>
          </a:p>
        </p:txBody>
      </p:sp>
      <p:pic>
        <p:nvPicPr>
          <p:cNvPr id="7" name="Picture 6">
            <a:extLst>
              <a:ext uri="{FF2B5EF4-FFF2-40B4-BE49-F238E27FC236}">
                <a16:creationId xmlns:a16="http://schemas.microsoft.com/office/drawing/2014/main" id="{443135A1-4442-803B-B0C9-F9CEEA013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750" y="2251108"/>
            <a:ext cx="3957284" cy="275313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9" name="Graphic 8" descr="Presentation with bar chart">
            <a:extLst>
              <a:ext uri="{FF2B5EF4-FFF2-40B4-BE49-F238E27FC236}">
                <a16:creationId xmlns:a16="http://schemas.microsoft.com/office/drawing/2014/main" id="{D5A9D41E-03D6-4E6A-004A-18FEC9DB24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5694" y="939354"/>
            <a:ext cx="914400" cy="914400"/>
          </a:xfrm>
          <a:prstGeom prst="rect">
            <a:avLst/>
          </a:prstGeom>
        </p:spPr>
      </p:pic>
    </p:spTree>
    <p:extLst>
      <p:ext uri="{BB962C8B-B14F-4D97-AF65-F5344CB8AC3E}">
        <p14:creationId xmlns:p14="http://schemas.microsoft.com/office/powerpoint/2010/main" val="103243113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3B21-E708-94C3-6505-7C3EBD7293F6}"/>
              </a:ext>
            </a:extLst>
          </p:cNvPr>
          <p:cNvSpPr>
            <a:spLocks noGrp="1"/>
          </p:cNvSpPr>
          <p:nvPr>
            <p:ph type="title"/>
          </p:nvPr>
        </p:nvSpPr>
        <p:spPr/>
        <p:txBody>
          <a:bodyPr/>
          <a:lstStyle/>
          <a:p>
            <a:r>
              <a:rPr lang="en-US" b="1" dirty="0"/>
              <a:t>Learning Outcomes and Possible Optimizations</a:t>
            </a:r>
            <a:r>
              <a:rPr lang="en-US" dirty="0"/>
              <a:t>.</a:t>
            </a:r>
            <a:endParaRPr lang="en-IN" dirty="0"/>
          </a:p>
        </p:txBody>
      </p:sp>
      <p:sp>
        <p:nvSpPr>
          <p:cNvPr id="3" name="Content Placeholder 2">
            <a:extLst>
              <a:ext uri="{FF2B5EF4-FFF2-40B4-BE49-F238E27FC236}">
                <a16:creationId xmlns:a16="http://schemas.microsoft.com/office/drawing/2014/main" id="{DD8EBFFD-4E39-13C6-0DF3-313128B370CE}"/>
              </a:ext>
            </a:extLst>
          </p:cNvPr>
          <p:cNvSpPr>
            <a:spLocks noGrp="1"/>
          </p:cNvSpPr>
          <p:nvPr>
            <p:ph idx="1"/>
          </p:nvPr>
        </p:nvSpPr>
        <p:spPr>
          <a:xfrm>
            <a:off x="1534696" y="2015732"/>
            <a:ext cx="6356974" cy="3450613"/>
          </a:xfrm>
        </p:spPr>
        <p:txBody>
          <a:bodyPr>
            <a:normAutofit fontScale="92500" lnSpcReduction="10000"/>
          </a:bodyPr>
          <a:lstStyle/>
          <a:p>
            <a:r>
              <a:rPr lang="en-US" dirty="0"/>
              <a:t>We can use boosting techniques such as </a:t>
            </a:r>
            <a:r>
              <a:rPr lang="en-US" b="1" dirty="0"/>
              <a:t>XG-Boost</a:t>
            </a:r>
            <a:r>
              <a:rPr lang="en-US" dirty="0"/>
              <a:t> and </a:t>
            </a:r>
            <a:r>
              <a:rPr lang="en-US" b="1" dirty="0"/>
              <a:t>Gradient boosting </a:t>
            </a:r>
            <a:r>
              <a:rPr lang="en-US" dirty="0"/>
              <a:t>techniques to improve the prediction capacity of our model.</a:t>
            </a:r>
          </a:p>
          <a:p>
            <a:r>
              <a:rPr lang="en-US" b="1" dirty="0"/>
              <a:t>Loss functions </a:t>
            </a:r>
            <a:r>
              <a:rPr lang="en-US" dirty="0"/>
              <a:t>plays an important role in deciding the model quality.</a:t>
            </a:r>
          </a:p>
          <a:p>
            <a:r>
              <a:rPr lang="en-US" dirty="0"/>
              <a:t>This model was a balanced model with r2 score nearing 80 and 85 in training and testing respectively.</a:t>
            </a:r>
          </a:p>
          <a:p>
            <a:r>
              <a:rPr lang="en-US" dirty="0"/>
              <a:t>Hyperparameter training improves the model accuracy drastically.</a:t>
            </a:r>
            <a:endParaRPr lang="en-IN" dirty="0"/>
          </a:p>
        </p:txBody>
      </p:sp>
      <p:pic>
        <p:nvPicPr>
          <p:cNvPr id="5" name="Picture 4">
            <a:extLst>
              <a:ext uri="{FF2B5EF4-FFF2-40B4-BE49-F238E27FC236}">
                <a16:creationId xmlns:a16="http://schemas.microsoft.com/office/drawing/2014/main" id="{BFA7F793-FE70-2FAD-3F87-751531967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8068" y="2583239"/>
            <a:ext cx="2459464" cy="24925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Graphic 6" descr="Classroom">
            <a:extLst>
              <a:ext uri="{FF2B5EF4-FFF2-40B4-BE49-F238E27FC236}">
                <a16:creationId xmlns:a16="http://schemas.microsoft.com/office/drawing/2014/main" id="{77F58D33-C231-9187-156B-6F48B194EA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000" y="939354"/>
            <a:ext cx="914400" cy="914400"/>
          </a:xfrm>
          <a:prstGeom prst="rect">
            <a:avLst/>
          </a:prstGeom>
        </p:spPr>
      </p:pic>
    </p:spTree>
    <p:extLst>
      <p:ext uri="{BB962C8B-B14F-4D97-AF65-F5344CB8AC3E}">
        <p14:creationId xmlns:p14="http://schemas.microsoft.com/office/powerpoint/2010/main" val="180299609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D4D6-1742-1938-D261-EF14F2A6B3E9}"/>
              </a:ext>
            </a:extLst>
          </p:cNvPr>
          <p:cNvSpPr>
            <a:spLocks noGrp="1"/>
          </p:cNvSpPr>
          <p:nvPr>
            <p:ph type="title"/>
          </p:nvPr>
        </p:nvSpPr>
        <p:spPr/>
        <p:txBody>
          <a:bodyPr/>
          <a:lstStyle/>
          <a:p>
            <a:r>
              <a:rPr lang="en-US" b="1" dirty="0"/>
              <a:t>Possible Errors and Problems Faced.</a:t>
            </a:r>
            <a:endParaRPr lang="en-IN" b="1" dirty="0"/>
          </a:p>
        </p:txBody>
      </p:sp>
      <p:sp>
        <p:nvSpPr>
          <p:cNvPr id="3" name="Content Placeholder 2">
            <a:extLst>
              <a:ext uri="{FF2B5EF4-FFF2-40B4-BE49-F238E27FC236}">
                <a16:creationId xmlns:a16="http://schemas.microsoft.com/office/drawing/2014/main" id="{0D1CB2AD-8D62-4BBB-24BE-6703A102EB91}"/>
              </a:ext>
            </a:extLst>
          </p:cNvPr>
          <p:cNvSpPr>
            <a:spLocks noGrp="1"/>
          </p:cNvSpPr>
          <p:nvPr>
            <p:ph idx="1"/>
          </p:nvPr>
        </p:nvSpPr>
        <p:spPr>
          <a:xfrm>
            <a:off x="1296157" y="2035610"/>
            <a:ext cx="6386791" cy="3748964"/>
          </a:xfrm>
        </p:spPr>
        <p:txBody>
          <a:bodyPr/>
          <a:lstStyle/>
          <a:p>
            <a:r>
              <a:rPr lang="en-US" dirty="0"/>
              <a:t>Not able to plot the heatmap of categorical data due to problem in matplotlib and seaborn, able to plot once but afterwards failed.</a:t>
            </a:r>
          </a:p>
          <a:p>
            <a:r>
              <a:rPr lang="en-US" b="1" dirty="0"/>
              <a:t>%matplotlib inline </a:t>
            </a:r>
            <a:r>
              <a:rPr lang="en-US" dirty="0"/>
              <a:t>was not working in the system.</a:t>
            </a:r>
          </a:p>
          <a:p>
            <a:r>
              <a:rPr lang="en-US" b="1" dirty="0"/>
              <a:t>Cross-validation</a:t>
            </a:r>
            <a:r>
              <a:rPr lang="en-US" dirty="0"/>
              <a:t> method was taking so much time to complete and after few attempts it gives 40 values but not able to give the remaining 10 data points.</a:t>
            </a:r>
          </a:p>
          <a:p>
            <a:r>
              <a:rPr lang="en-US" dirty="0"/>
              <a:t>Environment was causing problem due to which few problems occurred.</a:t>
            </a:r>
            <a:endParaRPr lang="en-IN" dirty="0"/>
          </a:p>
        </p:txBody>
      </p:sp>
      <p:pic>
        <p:nvPicPr>
          <p:cNvPr id="5" name="Picture 4">
            <a:extLst>
              <a:ext uri="{FF2B5EF4-FFF2-40B4-BE49-F238E27FC236}">
                <a16:creationId xmlns:a16="http://schemas.microsoft.com/office/drawing/2014/main" id="{D8FFABB4-D51A-94E8-1C61-DF4093C5D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0269" y="2385391"/>
            <a:ext cx="3599622" cy="290785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Graphic 6" descr="Robot">
            <a:extLst>
              <a:ext uri="{FF2B5EF4-FFF2-40B4-BE49-F238E27FC236}">
                <a16:creationId xmlns:a16="http://schemas.microsoft.com/office/drawing/2014/main" id="{B72E1384-86B8-3796-AA8E-6028D8AE5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209" y="939354"/>
            <a:ext cx="914400" cy="914400"/>
          </a:xfrm>
          <a:prstGeom prst="rect">
            <a:avLst/>
          </a:prstGeom>
        </p:spPr>
      </p:pic>
    </p:spTree>
    <p:extLst>
      <p:ext uri="{BB962C8B-B14F-4D97-AF65-F5344CB8AC3E}">
        <p14:creationId xmlns:p14="http://schemas.microsoft.com/office/powerpoint/2010/main" val="313912785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EC00-D3A4-B641-4E5F-A939DF5A999A}"/>
              </a:ext>
            </a:extLst>
          </p:cNvPr>
          <p:cNvSpPr>
            <a:spLocks noGrp="1"/>
          </p:cNvSpPr>
          <p:nvPr>
            <p:ph type="title"/>
          </p:nvPr>
        </p:nvSpPr>
        <p:spPr/>
        <p:txBody>
          <a:bodyPr>
            <a:normAutofit/>
          </a:bodyPr>
          <a:lstStyle/>
          <a:p>
            <a:r>
              <a:rPr lang="en-US" b="1" dirty="0"/>
              <a:t>Introduction</a:t>
            </a:r>
            <a:br>
              <a:rPr lang="en-US" dirty="0"/>
            </a:br>
            <a:endParaRPr lang="en-IN" dirty="0"/>
          </a:p>
        </p:txBody>
      </p:sp>
      <p:sp>
        <p:nvSpPr>
          <p:cNvPr id="3" name="Content Placeholder 2">
            <a:extLst>
              <a:ext uri="{FF2B5EF4-FFF2-40B4-BE49-F238E27FC236}">
                <a16:creationId xmlns:a16="http://schemas.microsoft.com/office/drawing/2014/main" id="{E64B3CD7-B874-1148-A0E5-FA576D8571B6}"/>
              </a:ext>
            </a:extLst>
          </p:cNvPr>
          <p:cNvSpPr>
            <a:spLocks noGrp="1"/>
          </p:cNvSpPr>
          <p:nvPr>
            <p:ph idx="1"/>
          </p:nvPr>
        </p:nvSpPr>
        <p:spPr>
          <a:xfrm>
            <a:off x="1451579" y="2015732"/>
            <a:ext cx="7284917" cy="3748964"/>
          </a:xfrm>
        </p:spPr>
        <p:txBody>
          <a:bodyPr>
            <a:normAutofit fontScale="92500" lnSpcReduction="10000"/>
          </a:bodyPr>
          <a:lstStyle/>
          <a:p>
            <a:pPr algn="just"/>
            <a:r>
              <a:rPr lang="en-US" dirty="0"/>
              <a:t>In the present aviation space, we have seen how traffic has been raised significantly. Nowadays the price fares of flights  even domestic as well as international are quite unpredictable. The prices does not have any pattern which can be seen by our naked eyes but its so hard to predict what will be the price of a flight next month even after following up the prices it changes drastically in a single day or two.</a:t>
            </a:r>
          </a:p>
          <a:p>
            <a:pPr algn="just"/>
            <a:r>
              <a:rPr lang="en-US" dirty="0"/>
              <a:t>This project is all about resolving this issue and finding insights and patterns in the dataset provided so that we can see a pattern and find out a suitable way to predict the flight fares and create machine learning model based on that.</a:t>
            </a:r>
            <a:endParaRPr lang="en-IN" dirty="0"/>
          </a:p>
        </p:txBody>
      </p:sp>
      <p:pic>
        <p:nvPicPr>
          <p:cNvPr id="7" name="Picture 6">
            <a:extLst>
              <a:ext uri="{FF2B5EF4-FFF2-40B4-BE49-F238E27FC236}">
                <a16:creationId xmlns:a16="http://schemas.microsoft.com/office/drawing/2014/main" id="{2131FCE2-A045-CE14-BE05-4F72146A0259}"/>
              </a:ext>
            </a:extLst>
          </p:cNvPr>
          <p:cNvPicPr>
            <a:picLocks noChangeAspect="1"/>
          </p:cNvPicPr>
          <p:nvPr/>
        </p:nvPicPr>
        <p:blipFill rotWithShape="1">
          <a:blip r:embed="rId2">
            <a:extLst>
              <a:ext uri="{28A0092B-C50C-407E-A947-70E740481C1C}">
                <a14:useLocalDpi xmlns:a14="http://schemas.microsoft.com/office/drawing/2010/main" val="0"/>
              </a:ext>
            </a:extLst>
          </a:blip>
          <a:srcRect b="11054"/>
          <a:stretch/>
        </p:blipFill>
        <p:spPr>
          <a:xfrm>
            <a:off x="9064487" y="2412364"/>
            <a:ext cx="2773017" cy="266653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Graphic 10" descr="Office worker">
            <a:extLst>
              <a:ext uri="{FF2B5EF4-FFF2-40B4-BE49-F238E27FC236}">
                <a16:creationId xmlns:a16="http://schemas.microsoft.com/office/drawing/2014/main" id="{8598744D-4649-22D5-502F-9EAEED5CEE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000" y="586408"/>
            <a:ext cx="914400" cy="914400"/>
          </a:xfrm>
          <a:prstGeom prst="rect">
            <a:avLst/>
          </a:prstGeom>
        </p:spPr>
      </p:pic>
    </p:spTree>
    <p:extLst>
      <p:ext uri="{BB962C8B-B14F-4D97-AF65-F5344CB8AC3E}">
        <p14:creationId xmlns:p14="http://schemas.microsoft.com/office/powerpoint/2010/main" val="294283419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5125-6578-2EA2-2C74-71D42998891A}"/>
              </a:ext>
            </a:extLst>
          </p:cNvPr>
          <p:cNvSpPr>
            <a:spLocks noGrp="1"/>
          </p:cNvSpPr>
          <p:nvPr>
            <p:ph type="title"/>
          </p:nvPr>
        </p:nvSpPr>
        <p:spPr/>
        <p:txBody>
          <a:bodyPr/>
          <a:lstStyle/>
          <a:p>
            <a:r>
              <a:rPr lang="en-US" b="1" dirty="0"/>
              <a:t>Understanding the problem and its primary solution.</a:t>
            </a:r>
            <a:endParaRPr lang="en-IN" b="1" dirty="0"/>
          </a:p>
        </p:txBody>
      </p:sp>
      <p:sp>
        <p:nvSpPr>
          <p:cNvPr id="3" name="Content Placeholder 2">
            <a:extLst>
              <a:ext uri="{FF2B5EF4-FFF2-40B4-BE49-F238E27FC236}">
                <a16:creationId xmlns:a16="http://schemas.microsoft.com/office/drawing/2014/main" id="{8DEA1580-7CD6-75D5-FF73-8F9FAAC75907}"/>
              </a:ext>
            </a:extLst>
          </p:cNvPr>
          <p:cNvSpPr>
            <a:spLocks noGrp="1"/>
          </p:cNvSpPr>
          <p:nvPr>
            <p:ph idx="1"/>
          </p:nvPr>
        </p:nvSpPr>
        <p:spPr>
          <a:xfrm>
            <a:off x="1534696" y="2015732"/>
            <a:ext cx="5879895" cy="3838416"/>
          </a:xfrm>
        </p:spPr>
        <p:txBody>
          <a:bodyPr/>
          <a:lstStyle/>
          <a:p>
            <a:pPr algn="just"/>
            <a:r>
              <a:rPr lang="en-US" b="1" dirty="0"/>
              <a:t>Problem</a:t>
            </a:r>
            <a:r>
              <a:rPr lang="en-US" dirty="0"/>
              <a:t>: we need to create a machine learning model which can predict the fare of flights according to certain parameters which our model will learn and optimize.</a:t>
            </a:r>
          </a:p>
          <a:p>
            <a:pPr algn="just"/>
            <a:r>
              <a:rPr lang="en-US" dirty="0"/>
              <a:t>What kind of problem is this model is ?</a:t>
            </a:r>
          </a:p>
          <a:p>
            <a:pPr marL="0" indent="0" algn="just">
              <a:buNone/>
            </a:pPr>
            <a:r>
              <a:rPr lang="en-US" b="1" dirty="0"/>
              <a:t>Answe</a:t>
            </a:r>
            <a:r>
              <a:rPr lang="en-US" dirty="0"/>
              <a:t>r : This is based on supervised machine learning model and problem which we are solving is a regression problem statement  which hold continuous dataset.</a:t>
            </a:r>
          </a:p>
          <a:p>
            <a:endParaRPr lang="en-IN" dirty="0"/>
          </a:p>
        </p:txBody>
      </p:sp>
      <p:pic>
        <p:nvPicPr>
          <p:cNvPr id="5" name="Picture 4">
            <a:extLst>
              <a:ext uri="{FF2B5EF4-FFF2-40B4-BE49-F238E27FC236}">
                <a16:creationId xmlns:a16="http://schemas.microsoft.com/office/drawing/2014/main" id="{FF7EDFB1-A1E0-0BF9-2296-8B465A705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0855" y="2588889"/>
            <a:ext cx="3543300" cy="1882764"/>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Graphic 6" descr="Head with gears">
            <a:extLst>
              <a:ext uri="{FF2B5EF4-FFF2-40B4-BE49-F238E27FC236}">
                <a16:creationId xmlns:a16="http://schemas.microsoft.com/office/drawing/2014/main" id="{9F666515-730E-5D2E-2030-EB55BF1391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0818" y="804519"/>
            <a:ext cx="914400" cy="914400"/>
          </a:xfrm>
          <a:prstGeom prst="rect">
            <a:avLst/>
          </a:prstGeom>
        </p:spPr>
      </p:pic>
    </p:spTree>
    <p:extLst>
      <p:ext uri="{BB962C8B-B14F-4D97-AF65-F5344CB8AC3E}">
        <p14:creationId xmlns:p14="http://schemas.microsoft.com/office/powerpoint/2010/main" val="305345398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89EA-62A2-F509-8C78-0E9518AD904E}"/>
              </a:ext>
            </a:extLst>
          </p:cNvPr>
          <p:cNvSpPr>
            <a:spLocks noGrp="1"/>
          </p:cNvSpPr>
          <p:nvPr>
            <p:ph type="title"/>
          </p:nvPr>
        </p:nvSpPr>
        <p:spPr/>
        <p:txBody>
          <a:bodyPr/>
          <a:lstStyle/>
          <a:p>
            <a:r>
              <a:rPr lang="en-US" b="1" dirty="0"/>
              <a:t>Solving this problem statement</a:t>
            </a:r>
            <a:endParaRPr lang="en-IN" b="1" dirty="0"/>
          </a:p>
        </p:txBody>
      </p:sp>
      <p:sp>
        <p:nvSpPr>
          <p:cNvPr id="3" name="Content Placeholder 2">
            <a:extLst>
              <a:ext uri="{FF2B5EF4-FFF2-40B4-BE49-F238E27FC236}">
                <a16:creationId xmlns:a16="http://schemas.microsoft.com/office/drawing/2014/main" id="{9ECFD500-3A94-66F5-B700-8DA761C47B8E}"/>
              </a:ext>
            </a:extLst>
          </p:cNvPr>
          <p:cNvSpPr>
            <a:spLocks noGrp="1"/>
          </p:cNvSpPr>
          <p:nvPr>
            <p:ph idx="1"/>
          </p:nvPr>
        </p:nvSpPr>
        <p:spPr/>
        <p:txBody>
          <a:bodyPr/>
          <a:lstStyle/>
          <a:p>
            <a:pPr marL="0" indent="0">
              <a:buNone/>
            </a:pPr>
            <a:r>
              <a:rPr lang="en-US" dirty="0"/>
              <a:t>First step towards solving this problem was to find the dataset which will help us give the details required so that we can apply different methods and approaches to gain data insights and use it further.</a:t>
            </a:r>
            <a:endParaRPr lang="en-IN" dirty="0"/>
          </a:p>
        </p:txBody>
      </p:sp>
      <p:pic>
        <p:nvPicPr>
          <p:cNvPr id="5" name="Picture 4">
            <a:extLst>
              <a:ext uri="{FF2B5EF4-FFF2-40B4-BE49-F238E27FC236}">
                <a16:creationId xmlns:a16="http://schemas.microsoft.com/office/drawing/2014/main" id="{3BD7C7D2-4BFB-1AF9-6173-7BEF107037A7}"/>
              </a:ext>
            </a:extLst>
          </p:cNvPr>
          <p:cNvPicPr>
            <a:picLocks noChangeAspect="1"/>
          </p:cNvPicPr>
          <p:nvPr/>
        </p:nvPicPr>
        <p:blipFill rotWithShape="1">
          <a:blip r:embed="rId2">
            <a:extLst>
              <a:ext uri="{28A0092B-C50C-407E-A947-70E740481C1C}">
                <a14:useLocalDpi xmlns:a14="http://schemas.microsoft.com/office/drawing/2010/main" val="0"/>
              </a:ext>
            </a:extLst>
          </a:blip>
          <a:srcRect l="7121" t="9421" r="8667" b="8695"/>
          <a:stretch/>
        </p:blipFill>
        <p:spPr>
          <a:xfrm>
            <a:off x="1534696" y="2931226"/>
            <a:ext cx="5174218" cy="2595218"/>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6" name="TextBox 5">
            <a:extLst>
              <a:ext uri="{FF2B5EF4-FFF2-40B4-BE49-F238E27FC236}">
                <a16:creationId xmlns:a16="http://schemas.microsoft.com/office/drawing/2014/main" id="{B5D9CC69-899A-8626-4004-16FD210E80C2}"/>
              </a:ext>
            </a:extLst>
          </p:cNvPr>
          <p:cNvSpPr txBox="1"/>
          <p:nvPr/>
        </p:nvSpPr>
        <p:spPr>
          <a:xfrm>
            <a:off x="7021994" y="3741038"/>
            <a:ext cx="4137220" cy="646331"/>
          </a:xfrm>
          <a:prstGeom prst="rect">
            <a:avLst/>
          </a:prstGeom>
          <a:noFill/>
        </p:spPr>
        <p:txBody>
          <a:bodyPr wrap="square" rtlCol="0">
            <a:spAutoFit/>
          </a:bodyPr>
          <a:lstStyle/>
          <a:p>
            <a:r>
              <a:rPr lang="en-US" dirty="0"/>
              <a:t>A small glimpse of dataset which is used in this project.</a:t>
            </a:r>
            <a:endParaRPr lang="en-IN" dirty="0"/>
          </a:p>
        </p:txBody>
      </p:sp>
      <p:pic>
        <p:nvPicPr>
          <p:cNvPr id="8" name="Graphic 7" descr="Pencil">
            <a:extLst>
              <a:ext uri="{FF2B5EF4-FFF2-40B4-BE49-F238E27FC236}">
                <a16:creationId xmlns:a16="http://schemas.microsoft.com/office/drawing/2014/main" id="{985E0D61-2054-0170-38FF-82A0D3D3DA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8175" y="944517"/>
            <a:ext cx="769238" cy="769238"/>
          </a:xfrm>
          <a:prstGeom prst="rect">
            <a:avLst/>
          </a:prstGeom>
        </p:spPr>
      </p:pic>
    </p:spTree>
    <p:extLst>
      <p:ext uri="{BB962C8B-B14F-4D97-AF65-F5344CB8AC3E}">
        <p14:creationId xmlns:p14="http://schemas.microsoft.com/office/powerpoint/2010/main" val="246657509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B5450-E7E4-9E67-E593-098B757C0A65}"/>
              </a:ext>
            </a:extLst>
          </p:cNvPr>
          <p:cNvSpPr>
            <a:spLocks noGrp="1"/>
          </p:cNvSpPr>
          <p:nvPr>
            <p:ph type="title"/>
          </p:nvPr>
        </p:nvSpPr>
        <p:spPr/>
        <p:txBody>
          <a:bodyPr/>
          <a:lstStyle/>
          <a:p>
            <a:r>
              <a:rPr lang="en-US" b="1" dirty="0"/>
              <a:t>Approach to Solve.</a:t>
            </a:r>
            <a:endParaRPr lang="en-IN" b="1" dirty="0"/>
          </a:p>
        </p:txBody>
      </p:sp>
      <p:sp>
        <p:nvSpPr>
          <p:cNvPr id="3" name="Content Placeholder 2">
            <a:extLst>
              <a:ext uri="{FF2B5EF4-FFF2-40B4-BE49-F238E27FC236}">
                <a16:creationId xmlns:a16="http://schemas.microsoft.com/office/drawing/2014/main" id="{EDE3C6FC-C52C-77C9-634C-C86E1C2B36AB}"/>
              </a:ext>
            </a:extLst>
          </p:cNvPr>
          <p:cNvSpPr>
            <a:spLocks noGrp="1"/>
          </p:cNvSpPr>
          <p:nvPr>
            <p:ph idx="1"/>
          </p:nvPr>
        </p:nvSpPr>
        <p:spPr>
          <a:xfrm>
            <a:off x="1534696" y="2015732"/>
            <a:ext cx="6535878" cy="3828477"/>
          </a:xfrm>
        </p:spPr>
        <p:txBody>
          <a:bodyPr/>
          <a:lstStyle/>
          <a:p>
            <a:r>
              <a:rPr lang="en-US" b="1" dirty="0"/>
              <a:t>Objective</a:t>
            </a:r>
            <a:r>
              <a:rPr lang="en-US" dirty="0"/>
              <a:t> : Predict the fares based on airline, source, destination, arrival time and departure time.</a:t>
            </a:r>
          </a:p>
          <a:p>
            <a:r>
              <a:rPr lang="en-US" b="1" dirty="0"/>
              <a:t>Data collection</a:t>
            </a:r>
            <a:r>
              <a:rPr lang="en-US" dirty="0"/>
              <a:t>: We have a dataset with all the data required.</a:t>
            </a:r>
          </a:p>
          <a:p>
            <a:r>
              <a:rPr lang="en-US" b="1" dirty="0"/>
              <a:t>Data pre-processing</a:t>
            </a:r>
            <a:r>
              <a:rPr lang="en-US" dirty="0"/>
              <a:t>: This is the first and most import part to solve any problem in data science.</a:t>
            </a:r>
          </a:p>
          <a:p>
            <a:r>
              <a:rPr lang="en-IN" dirty="0"/>
              <a:t>In this project I have handled missing data values, null values, and converted the data columns in the required format so we can work on them.</a:t>
            </a:r>
          </a:p>
        </p:txBody>
      </p:sp>
      <p:pic>
        <p:nvPicPr>
          <p:cNvPr id="5" name="Picture 4">
            <a:extLst>
              <a:ext uri="{FF2B5EF4-FFF2-40B4-BE49-F238E27FC236}">
                <a16:creationId xmlns:a16="http://schemas.microsoft.com/office/drawing/2014/main" id="{0591C121-DD30-07CF-DC40-BD982311A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0574" y="1853754"/>
            <a:ext cx="3707296" cy="3907214"/>
          </a:xfrm>
          <a:prstGeom prst="ellipse">
            <a:avLst/>
          </a:prstGeom>
          <a:ln>
            <a:noFill/>
          </a:ln>
          <a:effectLst>
            <a:softEdge rad="112500"/>
          </a:effectLst>
        </p:spPr>
      </p:pic>
      <p:pic>
        <p:nvPicPr>
          <p:cNvPr id="7" name="Graphic 6" descr="Playbook">
            <a:extLst>
              <a:ext uri="{FF2B5EF4-FFF2-40B4-BE49-F238E27FC236}">
                <a16:creationId xmlns:a16="http://schemas.microsoft.com/office/drawing/2014/main" id="{260F703E-293D-6D85-2D84-A1515DF20B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480" y="939354"/>
            <a:ext cx="914400" cy="914400"/>
          </a:xfrm>
          <a:prstGeom prst="rect">
            <a:avLst/>
          </a:prstGeom>
        </p:spPr>
      </p:pic>
    </p:spTree>
    <p:extLst>
      <p:ext uri="{BB962C8B-B14F-4D97-AF65-F5344CB8AC3E}">
        <p14:creationId xmlns:p14="http://schemas.microsoft.com/office/powerpoint/2010/main" val="128378200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B2E7-3850-9073-7A00-8F88FE13E831}"/>
              </a:ext>
            </a:extLst>
          </p:cNvPr>
          <p:cNvSpPr>
            <a:spLocks noGrp="1"/>
          </p:cNvSpPr>
          <p:nvPr>
            <p:ph type="title"/>
          </p:nvPr>
        </p:nvSpPr>
        <p:spPr/>
        <p:txBody>
          <a:bodyPr/>
          <a:lstStyle/>
          <a:p>
            <a:r>
              <a:rPr lang="en-US" b="1" dirty="0"/>
              <a:t>Handling Categorical Data and Visualizations </a:t>
            </a:r>
            <a:endParaRPr lang="en-IN" b="1" dirty="0"/>
          </a:p>
        </p:txBody>
      </p:sp>
      <p:sp>
        <p:nvSpPr>
          <p:cNvPr id="3" name="Content Placeholder 2">
            <a:extLst>
              <a:ext uri="{FF2B5EF4-FFF2-40B4-BE49-F238E27FC236}">
                <a16:creationId xmlns:a16="http://schemas.microsoft.com/office/drawing/2014/main" id="{2EE94BD5-4F56-2AFD-697F-B938138C4B5B}"/>
              </a:ext>
            </a:extLst>
          </p:cNvPr>
          <p:cNvSpPr>
            <a:spLocks noGrp="1"/>
          </p:cNvSpPr>
          <p:nvPr>
            <p:ph idx="1"/>
          </p:nvPr>
        </p:nvSpPr>
        <p:spPr>
          <a:xfrm>
            <a:off x="1534696" y="2015732"/>
            <a:ext cx="7301191" cy="3450613"/>
          </a:xfrm>
        </p:spPr>
        <p:txBody>
          <a:bodyPr>
            <a:normAutofit fontScale="92500" lnSpcReduction="20000"/>
          </a:bodyPr>
          <a:lstStyle/>
          <a:p>
            <a:r>
              <a:rPr lang="en-US" dirty="0"/>
              <a:t> </a:t>
            </a:r>
            <a:r>
              <a:rPr lang="en-US" b="1" dirty="0"/>
              <a:t>Categorical Data</a:t>
            </a:r>
            <a:r>
              <a:rPr lang="en-US" dirty="0"/>
              <a:t> is information that can be grouped into categories, but doesn't have an inherent order or hierarchy. Categorical data can include things like colors, age groups, food cuisines, sports, genders, shapes, and more.</a:t>
            </a:r>
          </a:p>
          <a:p>
            <a:r>
              <a:rPr lang="en-US" dirty="0"/>
              <a:t>We have used one-hot encoding for the categorical data present in the dataset using scikit-learn.</a:t>
            </a:r>
          </a:p>
          <a:p>
            <a:r>
              <a:rPr lang="en-US" b="1" dirty="0"/>
              <a:t>One-hot encoding</a:t>
            </a:r>
            <a:r>
              <a:rPr lang="en-US" dirty="0"/>
              <a:t>: One-hot encoding is a technique that we use to represent categorical variables as numerical values in a machine learning model.</a:t>
            </a:r>
          </a:p>
          <a:p>
            <a:r>
              <a:rPr lang="en-US" dirty="0"/>
              <a:t>We have plotted the data using seaborn.</a:t>
            </a:r>
            <a:endParaRPr lang="en-IN" dirty="0"/>
          </a:p>
        </p:txBody>
      </p:sp>
      <p:pic>
        <p:nvPicPr>
          <p:cNvPr id="5" name="Picture 4">
            <a:extLst>
              <a:ext uri="{FF2B5EF4-FFF2-40B4-BE49-F238E27FC236}">
                <a16:creationId xmlns:a16="http://schemas.microsoft.com/office/drawing/2014/main" id="{4899C847-CE73-E523-EA34-8B2590106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552" y="3741038"/>
            <a:ext cx="2971800" cy="16097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Graphic 6" descr="Pie chart">
            <a:extLst>
              <a:ext uri="{FF2B5EF4-FFF2-40B4-BE49-F238E27FC236}">
                <a16:creationId xmlns:a16="http://schemas.microsoft.com/office/drawing/2014/main" id="{D4D9ED1B-3BC3-AA24-5C8C-475CF391ED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0635" y="939354"/>
            <a:ext cx="914400" cy="914400"/>
          </a:xfrm>
          <a:prstGeom prst="rect">
            <a:avLst/>
          </a:prstGeom>
        </p:spPr>
      </p:pic>
    </p:spTree>
    <p:extLst>
      <p:ext uri="{BB962C8B-B14F-4D97-AF65-F5344CB8AC3E}">
        <p14:creationId xmlns:p14="http://schemas.microsoft.com/office/powerpoint/2010/main" val="610809750"/>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F88B-2A96-99FE-0D27-58CAD424CCE7}"/>
              </a:ext>
            </a:extLst>
          </p:cNvPr>
          <p:cNvSpPr>
            <a:spLocks noGrp="1"/>
          </p:cNvSpPr>
          <p:nvPr>
            <p:ph type="title"/>
          </p:nvPr>
        </p:nvSpPr>
        <p:spPr/>
        <p:txBody>
          <a:bodyPr/>
          <a:lstStyle/>
          <a:p>
            <a:r>
              <a:rPr lang="en-US" b="1" dirty="0"/>
              <a:t>Heatmap and graphs using seaborn</a:t>
            </a:r>
            <a:endParaRPr lang="en-IN" b="1" dirty="0"/>
          </a:p>
        </p:txBody>
      </p:sp>
      <p:pic>
        <p:nvPicPr>
          <p:cNvPr id="5" name="Content Placeholder 4">
            <a:extLst>
              <a:ext uri="{FF2B5EF4-FFF2-40B4-BE49-F238E27FC236}">
                <a16:creationId xmlns:a16="http://schemas.microsoft.com/office/drawing/2014/main" id="{D78F56CC-6CE5-B197-2661-3462D1BAE5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132" t="24822" r="6616" b="17265"/>
          <a:stretch/>
        </p:blipFill>
        <p:spPr>
          <a:xfrm>
            <a:off x="1238764" y="2017642"/>
            <a:ext cx="5724940" cy="3647660"/>
          </a:xfrm>
        </p:spPr>
      </p:pic>
      <p:pic>
        <p:nvPicPr>
          <p:cNvPr id="7" name="Picture 6">
            <a:extLst>
              <a:ext uri="{FF2B5EF4-FFF2-40B4-BE49-F238E27FC236}">
                <a16:creationId xmlns:a16="http://schemas.microsoft.com/office/drawing/2014/main" id="{BB35E508-74A5-A3A4-EC99-AF0542105A4F}"/>
              </a:ext>
            </a:extLst>
          </p:cNvPr>
          <p:cNvPicPr>
            <a:picLocks noChangeAspect="1"/>
          </p:cNvPicPr>
          <p:nvPr/>
        </p:nvPicPr>
        <p:blipFill rotWithShape="1">
          <a:blip r:embed="rId3">
            <a:extLst>
              <a:ext uri="{28A0092B-C50C-407E-A947-70E740481C1C}">
                <a14:useLocalDpi xmlns:a14="http://schemas.microsoft.com/office/drawing/2010/main" val="0"/>
              </a:ext>
            </a:extLst>
          </a:blip>
          <a:srcRect l="32200" t="22753" r="6740" b="7247"/>
          <a:stretch/>
        </p:blipFill>
        <p:spPr>
          <a:xfrm>
            <a:off x="7294695" y="2017643"/>
            <a:ext cx="3760160" cy="3647659"/>
          </a:xfrm>
          <a:prstGeom prst="rect">
            <a:avLst/>
          </a:prstGeom>
        </p:spPr>
      </p:pic>
      <p:pic>
        <p:nvPicPr>
          <p:cNvPr id="9" name="Graphic 8" descr="Bar chart RTL">
            <a:extLst>
              <a:ext uri="{FF2B5EF4-FFF2-40B4-BE49-F238E27FC236}">
                <a16:creationId xmlns:a16="http://schemas.microsoft.com/office/drawing/2014/main" id="{B5B085F5-9150-C6F2-117B-5433DBA86A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2746" y="909537"/>
            <a:ext cx="914400" cy="914400"/>
          </a:xfrm>
          <a:prstGeom prst="rect">
            <a:avLst/>
          </a:prstGeom>
        </p:spPr>
      </p:pic>
    </p:spTree>
    <p:extLst>
      <p:ext uri="{BB962C8B-B14F-4D97-AF65-F5344CB8AC3E}">
        <p14:creationId xmlns:p14="http://schemas.microsoft.com/office/powerpoint/2010/main" val="3841678920"/>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5C25-DD7B-034E-9E3D-224D989A204F}"/>
              </a:ext>
            </a:extLst>
          </p:cNvPr>
          <p:cNvSpPr>
            <a:spLocks noGrp="1"/>
          </p:cNvSpPr>
          <p:nvPr>
            <p:ph type="title"/>
          </p:nvPr>
        </p:nvSpPr>
        <p:spPr/>
        <p:txBody>
          <a:bodyPr/>
          <a:lstStyle/>
          <a:p>
            <a:r>
              <a:rPr lang="en-US" b="1" dirty="0"/>
              <a:t>Feature engineering and model fitting</a:t>
            </a:r>
            <a:endParaRPr lang="en-IN" b="1" dirty="0"/>
          </a:p>
        </p:txBody>
      </p:sp>
      <p:sp>
        <p:nvSpPr>
          <p:cNvPr id="3" name="Content Placeholder 2">
            <a:extLst>
              <a:ext uri="{FF2B5EF4-FFF2-40B4-BE49-F238E27FC236}">
                <a16:creationId xmlns:a16="http://schemas.microsoft.com/office/drawing/2014/main" id="{87C7CDC6-8A9E-CF9A-6AB0-D9AEBDFA7D70}"/>
              </a:ext>
            </a:extLst>
          </p:cNvPr>
          <p:cNvSpPr>
            <a:spLocks noGrp="1"/>
          </p:cNvSpPr>
          <p:nvPr>
            <p:ph idx="1"/>
          </p:nvPr>
        </p:nvSpPr>
        <p:spPr>
          <a:xfrm>
            <a:off x="1534696" y="2015732"/>
            <a:ext cx="6535878" cy="3450613"/>
          </a:xfrm>
        </p:spPr>
        <p:txBody>
          <a:bodyPr>
            <a:normAutofit fontScale="85000" lnSpcReduction="10000"/>
          </a:bodyPr>
          <a:lstStyle/>
          <a:p>
            <a:r>
              <a:rPr lang="en-US" b="1" dirty="0"/>
              <a:t>Feature engineering</a:t>
            </a:r>
            <a:r>
              <a:rPr lang="en-US" dirty="0"/>
              <a:t> is the process of selecting, manipulating and transforming raw data into features that can be used in supervised learning. It can tell which feature we can select so that our model can predict in a better way.</a:t>
            </a:r>
          </a:p>
          <a:p>
            <a:r>
              <a:rPr lang="en-US" dirty="0"/>
              <a:t>we pre-processed the test dataset with the similar methods which we have done previously using EDA to transform </a:t>
            </a:r>
            <a:r>
              <a:rPr lang="en-US" dirty="0" err="1"/>
              <a:t>dataframes</a:t>
            </a:r>
            <a:r>
              <a:rPr lang="en-US" dirty="0"/>
              <a:t>.</a:t>
            </a:r>
          </a:p>
          <a:p>
            <a:r>
              <a:rPr lang="en-US" dirty="0"/>
              <a:t>We used </a:t>
            </a:r>
            <a:r>
              <a:rPr lang="en-US" b="1" dirty="0" err="1"/>
              <a:t>ExtraTreesRegressor</a:t>
            </a:r>
            <a:r>
              <a:rPr lang="en-US" b="1" dirty="0"/>
              <a:t>()</a:t>
            </a:r>
            <a:r>
              <a:rPr lang="en-US" dirty="0"/>
              <a:t> which is a ensemble learning method of decision trees where each tree is trained on a random subset of training data.</a:t>
            </a:r>
            <a:endParaRPr lang="en-IN" dirty="0"/>
          </a:p>
        </p:txBody>
      </p:sp>
      <p:pic>
        <p:nvPicPr>
          <p:cNvPr id="5" name="Picture 4">
            <a:extLst>
              <a:ext uri="{FF2B5EF4-FFF2-40B4-BE49-F238E27FC236}">
                <a16:creationId xmlns:a16="http://schemas.microsoft.com/office/drawing/2014/main" id="{D3D36905-18FC-607F-CC57-3FEFC7335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829" y="2343150"/>
            <a:ext cx="2105025" cy="2171700"/>
          </a:xfrm>
          <a:prstGeom prst="rect">
            <a:avLst/>
          </a:prstGeom>
        </p:spPr>
      </p:pic>
      <p:pic>
        <p:nvPicPr>
          <p:cNvPr id="7" name="Graphic 6" descr="Document">
            <a:extLst>
              <a:ext uri="{FF2B5EF4-FFF2-40B4-BE49-F238E27FC236}">
                <a16:creationId xmlns:a16="http://schemas.microsoft.com/office/drawing/2014/main" id="{8FF34466-3B4F-4CA2-4B2D-EB226949EE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1426" y="939354"/>
            <a:ext cx="914400" cy="914400"/>
          </a:xfrm>
          <a:prstGeom prst="rect">
            <a:avLst/>
          </a:prstGeom>
        </p:spPr>
      </p:pic>
    </p:spTree>
    <p:extLst>
      <p:ext uri="{BB962C8B-B14F-4D97-AF65-F5344CB8AC3E}">
        <p14:creationId xmlns:p14="http://schemas.microsoft.com/office/powerpoint/2010/main" val="232706978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C6B5-1AC5-CBD0-B1D7-DDDA8F807C90}"/>
              </a:ext>
            </a:extLst>
          </p:cNvPr>
          <p:cNvSpPr>
            <a:spLocks noGrp="1"/>
          </p:cNvSpPr>
          <p:nvPr>
            <p:ph type="title"/>
          </p:nvPr>
        </p:nvSpPr>
        <p:spPr/>
        <p:txBody>
          <a:bodyPr/>
          <a:lstStyle/>
          <a:p>
            <a:r>
              <a:rPr lang="en-US" b="1" dirty="0"/>
              <a:t>Algorithms</a:t>
            </a:r>
            <a:r>
              <a:rPr lang="en-US" dirty="0"/>
              <a:t> </a:t>
            </a:r>
            <a:endParaRPr lang="en-IN" dirty="0"/>
          </a:p>
        </p:txBody>
      </p:sp>
      <p:sp>
        <p:nvSpPr>
          <p:cNvPr id="3" name="Content Placeholder 2">
            <a:extLst>
              <a:ext uri="{FF2B5EF4-FFF2-40B4-BE49-F238E27FC236}">
                <a16:creationId xmlns:a16="http://schemas.microsoft.com/office/drawing/2014/main" id="{A34BF2DF-133C-C86E-D3D2-EB15796FC7CB}"/>
              </a:ext>
            </a:extLst>
          </p:cNvPr>
          <p:cNvSpPr>
            <a:spLocks noGrp="1"/>
          </p:cNvSpPr>
          <p:nvPr>
            <p:ph idx="1"/>
          </p:nvPr>
        </p:nvSpPr>
        <p:spPr>
          <a:xfrm>
            <a:off x="1534696" y="2015732"/>
            <a:ext cx="6068739" cy="3450613"/>
          </a:xfrm>
        </p:spPr>
        <p:txBody>
          <a:bodyPr/>
          <a:lstStyle/>
          <a:p>
            <a:r>
              <a:rPr lang="en-US" b="1" dirty="0"/>
              <a:t>Random Forest Regressor </a:t>
            </a:r>
            <a:r>
              <a:rPr lang="en-US" dirty="0"/>
              <a:t>is used in the model fitting.</a:t>
            </a:r>
          </a:p>
          <a:p>
            <a:r>
              <a:rPr lang="en-US" dirty="0"/>
              <a:t>After that I used </a:t>
            </a:r>
            <a:r>
              <a:rPr lang="en-US" b="1" dirty="0" err="1"/>
              <a:t>RandomSearchCV</a:t>
            </a:r>
            <a:r>
              <a:rPr lang="en-US" dirty="0"/>
              <a:t> and </a:t>
            </a:r>
            <a:r>
              <a:rPr lang="en-US" b="1" dirty="0" err="1"/>
              <a:t>GridSearchCV</a:t>
            </a:r>
            <a:r>
              <a:rPr lang="en-US" dirty="0"/>
              <a:t> as the hyper-parameter tuning of the model and to test the r2_score and prediction of the model.</a:t>
            </a:r>
          </a:p>
          <a:p>
            <a:r>
              <a:rPr lang="en-US" dirty="0"/>
              <a:t>Loss function used are </a:t>
            </a:r>
            <a:r>
              <a:rPr lang="en-US" b="1" dirty="0"/>
              <a:t>MSE,RMSE,MAE</a:t>
            </a:r>
            <a:r>
              <a:rPr lang="en-US" dirty="0"/>
              <a:t>.</a:t>
            </a:r>
            <a:endParaRPr lang="en-IN" dirty="0"/>
          </a:p>
        </p:txBody>
      </p:sp>
      <p:pic>
        <p:nvPicPr>
          <p:cNvPr id="5" name="Picture 4">
            <a:extLst>
              <a:ext uri="{FF2B5EF4-FFF2-40B4-BE49-F238E27FC236}">
                <a16:creationId xmlns:a16="http://schemas.microsoft.com/office/drawing/2014/main" id="{6CD4C254-A6CE-A880-600B-2DCD38105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2522" y="1699308"/>
            <a:ext cx="4120940" cy="2996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Graphic 6" descr="Programmer">
            <a:extLst>
              <a:ext uri="{FF2B5EF4-FFF2-40B4-BE49-F238E27FC236}">
                <a16:creationId xmlns:a16="http://schemas.microsoft.com/office/drawing/2014/main" id="{81CDC220-34AE-EF8C-2D50-80E93E6CC4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2912" y="939354"/>
            <a:ext cx="914400" cy="914400"/>
          </a:xfrm>
          <a:prstGeom prst="rect">
            <a:avLst/>
          </a:prstGeom>
        </p:spPr>
      </p:pic>
    </p:spTree>
    <p:extLst>
      <p:ext uri="{BB962C8B-B14F-4D97-AF65-F5344CB8AC3E}">
        <p14:creationId xmlns:p14="http://schemas.microsoft.com/office/powerpoint/2010/main" val="118932153"/>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100</TotalTime>
  <Words>792</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Palatino Linotype</vt:lpstr>
      <vt:lpstr>Gallery</vt:lpstr>
      <vt:lpstr>Project</vt:lpstr>
      <vt:lpstr>Introduction </vt:lpstr>
      <vt:lpstr>Understanding the problem and its primary solution.</vt:lpstr>
      <vt:lpstr>Solving this problem statement</vt:lpstr>
      <vt:lpstr>Approach to Solve.</vt:lpstr>
      <vt:lpstr>Handling Categorical Data and Visualizations </vt:lpstr>
      <vt:lpstr>Heatmap and graphs using seaborn</vt:lpstr>
      <vt:lpstr>Feature engineering and model fitting</vt:lpstr>
      <vt:lpstr>Algorithms </vt:lpstr>
      <vt:lpstr>Insights</vt:lpstr>
      <vt:lpstr>Learning Outcomes and Possible Optimizations.</vt:lpstr>
      <vt:lpstr>Possible Errors and Problems Faced.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Radharaman sharma_11910481</dc:creator>
  <cp:lastModifiedBy>Radharaman sharma_11910481</cp:lastModifiedBy>
  <cp:revision>28</cp:revision>
  <dcterms:created xsi:type="dcterms:W3CDTF">2024-08-21T04:51:37Z</dcterms:created>
  <dcterms:modified xsi:type="dcterms:W3CDTF">2024-08-23T06:18:32Z</dcterms:modified>
</cp:coreProperties>
</file>