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70" r:id="rId2"/>
    <p:sldId id="269" r:id="rId3"/>
    <p:sldId id="274" r:id="rId4"/>
    <p:sldId id="275" r:id="rId5"/>
    <p:sldId id="257" r:id="rId6"/>
    <p:sldId id="276" r:id="rId7"/>
    <p:sldId id="259" r:id="rId8"/>
    <p:sldId id="258" r:id="rId9"/>
    <p:sldId id="26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615D2-38B6-4511-B231-2F32B9EF8C7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098D0FF6-0C0F-4440-8563-D17F1A91BEF6}">
      <dgm:prSet phldrT="[Text]" custT="1"/>
      <dgm:spPr/>
      <dgm:t>
        <a:bodyPr/>
        <a:lstStyle/>
        <a:p>
          <a:r>
            <a:rPr lang="en-IN" sz="2000" dirty="0"/>
            <a:t>My role was of full stack developer</a:t>
          </a:r>
        </a:p>
      </dgm:t>
    </dgm:pt>
    <dgm:pt modelId="{FBDE7836-313F-4A4D-B5D3-6CDC1328284A}" type="parTrans" cxnId="{6D180951-2756-4397-A4BA-F28CEF49912A}">
      <dgm:prSet/>
      <dgm:spPr/>
      <dgm:t>
        <a:bodyPr/>
        <a:lstStyle/>
        <a:p>
          <a:endParaRPr lang="en-IN"/>
        </a:p>
      </dgm:t>
    </dgm:pt>
    <dgm:pt modelId="{6AA4D043-F5C0-4DC5-82BD-A2FD5DA83755}" type="sibTrans" cxnId="{6D180951-2756-4397-A4BA-F28CEF49912A}">
      <dgm:prSet/>
      <dgm:spPr/>
      <dgm:t>
        <a:bodyPr/>
        <a:lstStyle/>
        <a:p>
          <a:endParaRPr lang="en-IN"/>
        </a:p>
      </dgm:t>
    </dgm:pt>
    <dgm:pt modelId="{1E9C2E60-9D90-430B-BDDD-DFA9B255E8A1}">
      <dgm:prSet phldrT="[Text]" custT="1"/>
      <dgm:spPr/>
      <dgm:t>
        <a:bodyPr/>
        <a:lstStyle/>
        <a:p>
          <a:r>
            <a:rPr lang="en-IN" sz="1800" dirty="0"/>
            <a:t>Designing Backend API </a:t>
          </a:r>
        </a:p>
      </dgm:t>
    </dgm:pt>
    <dgm:pt modelId="{B2AAC18F-C9F0-46CD-A6D6-059AC53CF1D5}" type="parTrans" cxnId="{F10293B4-54DE-474F-8072-7B3DE6B302E1}">
      <dgm:prSet/>
      <dgm:spPr/>
      <dgm:t>
        <a:bodyPr/>
        <a:lstStyle/>
        <a:p>
          <a:endParaRPr lang="en-IN"/>
        </a:p>
      </dgm:t>
    </dgm:pt>
    <dgm:pt modelId="{2CC6DF94-886E-4D6E-9CC4-210986A5A16F}" type="sibTrans" cxnId="{F10293B4-54DE-474F-8072-7B3DE6B302E1}">
      <dgm:prSet/>
      <dgm:spPr/>
      <dgm:t>
        <a:bodyPr/>
        <a:lstStyle/>
        <a:p>
          <a:endParaRPr lang="en-IN"/>
        </a:p>
      </dgm:t>
    </dgm:pt>
    <dgm:pt modelId="{C2A00A09-CA52-4ECB-AE7E-E0C6A54E144A}">
      <dgm:prSet phldrT="[Text]" custT="1"/>
      <dgm:spPr/>
      <dgm:t>
        <a:bodyPr/>
        <a:lstStyle/>
        <a:p>
          <a:r>
            <a:rPr lang="en-IN" sz="1800" dirty="0"/>
            <a:t>Designing ML Model for prediction clear date of invoices</a:t>
          </a:r>
        </a:p>
      </dgm:t>
    </dgm:pt>
    <dgm:pt modelId="{5F4AF6B6-085B-4FAC-A135-070BCCBA28B0}" type="parTrans" cxnId="{9C166F8D-6939-4FC6-92BC-1D7B66B3BD40}">
      <dgm:prSet/>
      <dgm:spPr/>
      <dgm:t>
        <a:bodyPr/>
        <a:lstStyle/>
        <a:p>
          <a:endParaRPr lang="en-IN"/>
        </a:p>
      </dgm:t>
    </dgm:pt>
    <dgm:pt modelId="{62EC390B-FDEE-480B-AF9A-69C6569AD9A0}" type="sibTrans" cxnId="{9C166F8D-6939-4FC6-92BC-1D7B66B3BD40}">
      <dgm:prSet/>
      <dgm:spPr/>
      <dgm:t>
        <a:bodyPr/>
        <a:lstStyle/>
        <a:p>
          <a:endParaRPr lang="en-IN"/>
        </a:p>
      </dgm:t>
    </dgm:pt>
    <dgm:pt modelId="{F5C1E582-DED2-4ABF-9D2C-F4B1F79183C3}">
      <dgm:prSet phldrT="[Text]" custT="1"/>
      <dgm:spPr/>
      <dgm:t>
        <a:bodyPr/>
        <a:lstStyle/>
        <a:p>
          <a:r>
            <a:rPr lang="en-IN" sz="1800" dirty="0"/>
            <a:t>Designing Web UI using react</a:t>
          </a:r>
        </a:p>
      </dgm:t>
    </dgm:pt>
    <dgm:pt modelId="{513EF102-ADE1-414C-9E93-F3C60123D960}" type="parTrans" cxnId="{34E64432-3C32-446D-903A-02607F317283}">
      <dgm:prSet/>
      <dgm:spPr/>
      <dgm:t>
        <a:bodyPr/>
        <a:lstStyle/>
        <a:p>
          <a:endParaRPr lang="en-IN"/>
        </a:p>
      </dgm:t>
    </dgm:pt>
    <dgm:pt modelId="{8671DD1A-A5A1-422D-8BF1-B2E449657DB0}" type="sibTrans" cxnId="{34E64432-3C32-446D-903A-02607F317283}">
      <dgm:prSet/>
      <dgm:spPr/>
      <dgm:t>
        <a:bodyPr/>
        <a:lstStyle/>
        <a:p>
          <a:endParaRPr lang="en-IN"/>
        </a:p>
      </dgm:t>
    </dgm:pt>
    <dgm:pt modelId="{B021D834-9922-4D90-88BF-282A1632785E}" type="pres">
      <dgm:prSet presAssocID="{D53615D2-38B6-4511-B231-2F32B9EF8C78}" presName="hierChild1" presStyleCnt="0">
        <dgm:presLayoutVars>
          <dgm:orgChart val="1"/>
          <dgm:chPref val="1"/>
          <dgm:dir/>
          <dgm:animOne val="branch"/>
          <dgm:animLvl val="lvl"/>
          <dgm:resizeHandles/>
        </dgm:presLayoutVars>
      </dgm:prSet>
      <dgm:spPr/>
    </dgm:pt>
    <dgm:pt modelId="{37F338A3-C149-408E-A033-85CB1138C5AC}" type="pres">
      <dgm:prSet presAssocID="{098D0FF6-0C0F-4440-8563-D17F1A91BEF6}" presName="hierRoot1" presStyleCnt="0">
        <dgm:presLayoutVars>
          <dgm:hierBranch val="init"/>
        </dgm:presLayoutVars>
      </dgm:prSet>
      <dgm:spPr/>
    </dgm:pt>
    <dgm:pt modelId="{8B53360F-B002-48F2-866C-206A2A201FFD}" type="pres">
      <dgm:prSet presAssocID="{098D0FF6-0C0F-4440-8563-D17F1A91BEF6}" presName="rootComposite1" presStyleCnt="0"/>
      <dgm:spPr/>
    </dgm:pt>
    <dgm:pt modelId="{4AA221D9-FCD6-4328-AA6C-A74AF53F6B67}" type="pres">
      <dgm:prSet presAssocID="{098D0FF6-0C0F-4440-8563-D17F1A91BEF6}" presName="rootText1" presStyleLbl="node0" presStyleIdx="0" presStyleCnt="1" custLinFactNeighborY="-17354">
        <dgm:presLayoutVars>
          <dgm:chPref val="3"/>
        </dgm:presLayoutVars>
      </dgm:prSet>
      <dgm:spPr/>
    </dgm:pt>
    <dgm:pt modelId="{B5AC5029-8FBE-4615-9C4D-35C6E9796C8F}" type="pres">
      <dgm:prSet presAssocID="{098D0FF6-0C0F-4440-8563-D17F1A91BEF6}" presName="rootConnector1" presStyleLbl="node1" presStyleIdx="0" presStyleCnt="0"/>
      <dgm:spPr/>
    </dgm:pt>
    <dgm:pt modelId="{6EA1B41E-AC60-48F0-810F-74458C010E88}" type="pres">
      <dgm:prSet presAssocID="{098D0FF6-0C0F-4440-8563-D17F1A91BEF6}" presName="hierChild2" presStyleCnt="0"/>
      <dgm:spPr/>
    </dgm:pt>
    <dgm:pt modelId="{00A520EE-B2B8-4576-93DC-16954DF6E584}" type="pres">
      <dgm:prSet presAssocID="{B2AAC18F-C9F0-46CD-A6D6-059AC53CF1D5}" presName="Name37" presStyleLbl="parChTrans1D2" presStyleIdx="0" presStyleCnt="3"/>
      <dgm:spPr/>
    </dgm:pt>
    <dgm:pt modelId="{A9A8DDE4-1378-4CF2-9774-ED8AB027D2AD}" type="pres">
      <dgm:prSet presAssocID="{1E9C2E60-9D90-430B-BDDD-DFA9B255E8A1}" presName="hierRoot2" presStyleCnt="0">
        <dgm:presLayoutVars>
          <dgm:hierBranch val="init"/>
        </dgm:presLayoutVars>
      </dgm:prSet>
      <dgm:spPr/>
    </dgm:pt>
    <dgm:pt modelId="{63D64C7E-5091-4E5F-AD15-DF00057A3EE2}" type="pres">
      <dgm:prSet presAssocID="{1E9C2E60-9D90-430B-BDDD-DFA9B255E8A1}" presName="rootComposite" presStyleCnt="0"/>
      <dgm:spPr/>
    </dgm:pt>
    <dgm:pt modelId="{91EE5C66-FFEF-4167-8F66-3DCB5DFB5A42}" type="pres">
      <dgm:prSet presAssocID="{1E9C2E60-9D90-430B-BDDD-DFA9B255E8A1}" presName="rootText" presStyleLbl="node2" presStyleIdx="0" presStyleCnt="3">
        <dgm:presLayoutVars>
          <dgm:chPref val="3"/>
        </dgm:presLayoutVars>
      </dgm:prSet>
      <dgm:spPr/>
    </dgm:pt>
    <dgm:pt modelId="{4076024B-FB1F-4E15-8A8D-939871CC9417}" type="pres">
      <dgm:prSet presAssocID="{1E9C2E60-9D90-430B-BDDD-DFA9B255E8A1}" presName="rootConnector" presStyleLbl="node2" presStyleIdx="0" presStyleCnt="3"/>
      <dgm:spPr/>
    </dgm:pt>
    <dgm:pt modelId="{ADDD9863-959F-46BF-9790-58E5C9D76FC2}" type="pres">
      <dgm:prSet presAssocID="{1E9C2E60-9D90-430B-BDDD-DFA9B255E8A1}" presName="hierChild4" presStyleCnt="0"/>
      <dgm:spPr/>
    </dgm:pt>
    <dgm:pt modelId="{3E718B5D-17CD-42DD-BCFF-719FF2D61F11}" type="pres">
      <dgm:prSet presAssocID="{1E9C2E60-9D90-430B-BDDD-DFA9B255E8A1}" presName="hierChild5" presStyleCnt="0"/>
      <dgm:spPr/>
    </dgm:pt>
    <dgm:pt modelId="{6B74EEC7-26F7-477F-BDA7-9BB9310DDAE4}" type="pres">
      <dgm:prSet presAssocID="{5F4AF6B6-085B-4FAC-A135-070BCCBA28B0}" presName="Name37" presStyleLbl="parChTrans1D2" presStyleIdx="1" presStyleCnt="3"/>
      <dgm:spPr/>
    </dgm:pt>
    <dgm:pt modelId="{29F9621E-1F8C-42D2-91C1-FF641BDD6284}" type="pres">
      <dgm:prSet presAssocID="{C2A00A09-CA52-4ECB-AE7E-E0C6A54E144A}" presName="hierRoot2" presStyleCnt="0">
        <dgm:presLayoutVars>
          <dgm:hierBranch val="init"/>
        </dgm:presLayoutVars>
      </dgm:prSet>
      <dgm:spPr/>
    </dgm:pt>
    <dgm:pt modelId="{11C61127-A238-4D31-8BE9-5EF239E71357}" type="pres">
      <dgm:prSet presAssocID="{C2A00A09-CA52-4ECB-AE7E-E0C6A54E144A}" presName="rootComposite" presStyleCnt="0"/>
      <dgm:spPr/>
    </dgm:pt>
    <dgm:pt modelId="{499AD65D-97CF-4F4C-B62E-4858A4C34754}" type="pres">
      <dgm:prSet presAssocID="{C2A00A09-CA52-4ECB-AE7E-E0C6A54E144A}" presName="rootText" presStyleLbl="node2" presStyleIdx="1" presStyleCnt="3">
        <dgm:presLayoutVars>
          <dgm:chPref val="3"/>
        </dgm:presLayoutVars>
      </dgm:prSet>
      <dgm:spPr/>
    </dgm:pt>
    <dgm:pt modelId="{69C1003B-B101-4FE5-9A87-B661786F6DF9}" type="pres">
      <dgm:prSet presAssocID="{C2A00A09-CA52-4ECB-AE7E-E0C6A54E144A}" presName="rootConnector" presStyleLbl="node2" presStyleIdx="1" presStyleCnt="3"/>
      <dgm:spPr/>
    </dgm:pt>
    <dgm:pt modelId="{B9EDBD43-37AB-4AE1-B4EF-4DF32533E8AA}" type="pres">
      <dgm:prSet presAssocID="{C2A00A09-CA52-4ECB-AE7E-E0C6A54E144A}" presName="hierChild4" presStyleCnt="0"/>
      <dgm:spPr/>
    </dgm:pt>
    <dgm:pt modelId="{273E10E8-96D1-4130-84BE-E5EE62C95B47}" type="pres">
      <dgm:prSet presAssocID="{C2A00A09-CA52-4ECB-AE7E-E0C6A54E144A}" presName="hierChild5" presStyleCnt="0"/>
      <dgm:spPr/>
    </dgm:pt>
    <dgm:pt modelId="{E6E3CB08-430F-4A6F-B0C3-75B0A1FE2676}" type="pres">
      <dgm:prSet presAssocID="{513EF102-ADE1-414C-9E93-F3C60123D960}" presName="Name37" presStyleLbl="parChTrans1D2" presStyleIdx="2" presStyleCnt="3"/>
      <dgm:spPr/>
    </dgm:pt>
    <dgm:pt modelId="{AFAD6926-E94F-479A-8C35-17EC0DDCFFA7}" type="pres">
      <dgm:prSet presAssocID="{F5C1E582-DED2-4ABF-9D2C-F4B1F79183C3}" presName="hierRoot2" presStyleCnt="0">
        <dgm:presLayoutVars>
          <dgm:hierBranch val="init"/>
        </dgm:presLayoutVars>
      </dgm:prSet>
      <dgm:spPr/>
    </dgm:pt>
    <dgm:pt modelId="{25929D21-B01A-478A-ACF2-807C5FEC76F9}" type="pres">
      <dgm:prSet presAssocID="{F5C1E582-DED2-4ABF-9D2C-F4B1F79183C3}" presName="rootComposite" presStyleCnt="0"/>
      <dgm:spPr/>
    </dgm:pt>
    <dgm:pt modelId="{65DE6D58-EB5E-485A-9F9B-8BAC39E5914F}" type="pres">
      <dgm:prSet presAssocID="{F5C1E582-DED2-4ABF-9D2C-F4B1F79183C3}" presName="rootText" presStyleLbl="node2" presStyleIdx="2" presStyleCnt="3">
        <dgm:presLayoutVars>
          <dgm:chPref val="3"/>
        </dgm:presLayoutVars>
      </dgm:prSet>
      <dgm:spPr/>
    </dgm:pt>
    <dgm:pt modelId="{34CB9C2B-EFAB-45A0-A77B-73341EA15081}" type="pres">
      <dgm:prSet presAssocID="{F5C1E582-DED2-4ABF-9D2C-F4B1F79183C3}" presName="rootConnector" presStyleLbl="node2" presStyleIdx="2" presStyleCnt="3"/>
      <dgm:spPr/>
    </dgm:pt>
    <dgm:pt modelId="{B3267070-8984-4344-8E3E-300B83A6F5D1}" type="pres">
      <dgm:prSet presAssocID="{F5C1E582-DED2-4ABF-9D2C-F4B1F79183C3}" presName="hierChild4" presStyleCnt="0"/>
      <dgm:spPr/>
    </dgm:pt>
    <dgm:pt modelId="{F08B6EAA-6B5E-4902-9A01-F865847D082D}" type="pres">
      <dgm:prSet presAssocID="{F5C1E582-DED2-4ABF-9D2C-F4B1F79183C3}" presName="hierChild5" presStyleCnt="0"/>
      <dgm:spPr/>
    </dgm:pt>
    <dgm:pt modelId="{8D7990A6-3A7B-4CC8-A3AC-665A4E8361E4}" type="pres">
      <dgm:prSet presAssocID="{098D0FF6-0C0F-4440-8563-D17F1A91BEF6}" presName="hierChild3" presStyleCnt="0"/>
      <dgm:spPr/>
    </dgm:pt>
  </dgm:ptLst>
  <dgm:cxnLst>
    <dgm:cxn modelId="{5BE2671C-3C16-4084-A569-CD8A2ABC5DF7}" type="presOf" srcId="{513EF102-ADE1-414C-9E93-F3C60123D960}" destId="{E6E3CB08-430F-4A6F-B0C3-75B0A1FE2676}" srcOrd="0" destOrd="0" presId="urn:microsoft.com/office/officeart/2005/8/layout/orgChart1"/>
    <dgm:cxn modelId="{34E64432-3C32-446D-903A-02607F317283}" srcId="{098D0FF6-0C0F-4440-8563-D17F1A91BEF6}" destId="{F5C1E582-DED2-4ABF-9D2C-F4B1F79183C3}" srcOrd="2" destOrd="0" parTransId="{513EF102-ADE1-414C-9E93-F3C60123D960}" sibTransId="{8671DD1A-A5A1-422D-8BF1-B2E449657DB0}"/>
    <dgm:cxn modelId="{FA01325E-B11B-40B1-A466-A04E6558CE12}" type="presOf" srcId="{098D0FF6-0C0F-4440-8563-D17F1A91BEF6}" destId="{B5AC5029-8FBE-4615-9C4D-35C6E9796C8F}" srcOrd="1" destOrd="0" presId="urn:microsoft.com/office/officeart/2005/8/layout/orgChart1"/>
    <dgm:cxn modelId="{63D70447-929B-4C7B-AEDB-C48BFCF7C7F6}" type="presOf" srcId="{B2AAC18F-C9F0-46CD-A6D6-059AC53CF1D5}" destId="{00A520EE-B2B8-4576-93DC-16954DF6E584}" srcOrd="0" destOrd="0" presId="urn:microsoft.com/office/officeart/2005/8/layout/orgChart1"/>
    <dgm:cxn modelId="{7EF0094E-6526-4305-9431-C4D2F3D88C17}" type="presOf" srcId="{F5C1E582-DED2-4ABF-9D2C-F4B1F79183C3}" destId="{34CB9C2B-EFAB-45A0-A77B-73341EA15081}" srcOrd="1" destOrd="0" presId="urn:microsoft.com/office/officeart/2005/8/layout/orgChart1"/>
    <dgm:cxn modelId="{866D1C70-FD7E-419F-9F11-BD87E1F49EE4}" type="presOf" srcId="{1E9C2E60-9D90-430B-BDDD-DFA9B255E8A1}" destId="{4076024B-FB1F-4E15-8A8D-939871CC9417}" srcOrd="1" destOrd="0" presId="urn:microsoft.com/office/officeart/2005/8/layout/orgChart1"/>
    <dgm:cxn modelId="{6D180951-2756-4397-A4BA-F28CEF49912A}" srcId="{D53615D2-38B6-4511-B231-2F32B9EF8C78}" destId="{098D0FF6-0C0F-4440-8563-D17F1A91BEF6}" srcOrd="0" destOrd="0" parTransId="{FBDE7836-313F-4A4D-B5D3-6CDC1328284A}" sibTransId="{6AA4D043-F5C0-4DC5-82BD-A2FD5DA83755}"/>
    <dgm:cxn modelId="{64C71D57-FD3C-445E-8220-029B6EB6787D}" type="presOf" srcId="{D53615D2-38B6-4511-B231-2F32B9EF8C78}" destId="{B021D834-9922-4D90-88BF-282A1632785E}" srcOrd="0" destOrd="0" presId="urn:microsoft.com/office/officeart/2005/8/layout/orgChart1"/>
    <dgm:cxn modelId="{9C166F8D-6939-4FC6-92BC-1D7B66B3BD40}" srcId="{098D0FF6-0C0F-4440-8563-D17F1A91BEF6}" destId="{C2A00A09-CA52-4ECB-AE7E-E0C6A54E144A}" srcOrd="1" destOrd="0" parTransId="{5F4AF6B6-085B-4FAC-A135-070BCCBA28B0}" sibTransId="{62EC390B-FDEE-480B-AF9A-69C6569AD9A0}"/>
    <dgm:cxn modelId="{FFD45E8E-65D9-4544-A164-107A312D50BF}" type="presOf" srcId="{C2A00A09-CA52-4ECB-AE7E-E0C6A54E144A}" destId="{499AD65D-97CF-4F4C-B62E-4858A4C34754}" srcOrd="0" destOrd="0" presId="urn:microsoft.com/office/officeart/2005/8/layout/orgChart1"/>
    <dgm:cxn modelId="{1892FA9C-F43E-4ABA-95E8-EE058F4A286F}" type="presOf" srcId="{1E9C2E60-9D90-430B-BDDD-DFA9B255E8A1}" destId="{91EE5C66-FFEF-4167-8F66-3DCB5DFB5A42}" srcOrd="0" destOrd="0" presId="urn:microsoft.com/office/officeart/2005/8/layout/orgChart1"/>
    <dgm:cxn modelId="{8633FFAB-D92C-45C9-A8B4-6037A60AB81A}" type="presOf" srcId="{098D0FF6-0C0F-4440-8563-D17F1A91BEF6}" destId="{4AA221D9-FCD6-4328-AA6C-A74AF53F6B67}" srcOrd="0" destOrd="0" presId="urn:microsoft.com/office/officeart/2005/8/layout/orgChart1"/>
    <dgm:cxn modelId="{F10293B4-54DE-474F-8072-7B3DE6B302E1}" srcId="{098D0FF6-0C0F-4440-8563-D17F1A91BEF6}" destId="{1E9C2E60-9D90-430B-BDDD-DFA9B255E8A1}" srcOrd="0" destOrd="0" parTransId="{B2AAC18F-C9F0-46CD-A6D6-059AC53CF1D5}" sibTransId="{2CC6DF94-886E-4D6E-9CC4-210986A5A16F}"/>
    <dgm:cxn modelId="{89AEC7D0-B54F-4C8D-891D-73B248ABE25B}" type="presOf" srcId="{F5C1E582-DED2-4ABF-9D2C-F4B1F79183C3}" destId="{65DE6D58-EB5E-485A-9F9B-8BAC39E5914F}" srcOrd="0" destOrd="0" presId="urn:microsoft.com/office/officeart/2005/8/layout/orgChart1"/>
    <dgm:cxn modelId="{56F481E0-69E3-4BB2-A7F1-B6BBBC90A7BB}" type="presOf" srcId="{5F4AF6B6-085B-4FAC-A135-070BCCBA28B0}" destId="{6B74EEC7-26F7-477F-BDA7-9BB9310DDAE4}" srcOrd="0" destOrd="0" presId="urn:microsoft.com/office/officeart/2005/8/layout/orgChart1"/>
    <dgm:cxn modelId="{137BEAF9-A045-4E8F-AB12-3B1AC6692083}" type="presOf" srcId="{C2A00A09-CA52-4ECB-AE7E-E0C6A54E144A}" destId="{69C1003B-B101-4FE5-9A87-B661786F6DF9}" srcOrd="1" destOrd="0" presId="urn:microsoft.com/office/officeart/2005/8/layout/orgChart1"/>
    <dgm:cxn modelId="{381F6E5C-E10D-49F4-9964-291484F3D721}" type="presParOf" srcId="{B021D834-9922-4D90-88BF-282A1632785E}" destId="{37F338A3-C149-408E-A033-85CB1138C5AC}" srcOrd="0" destOrd="0" presId="urn:microsoft.com/office/officeart/2005/8/layout/orgChart1"/>
    <dgm:cxn modelId="{D51D2BA9-EF5F-4202-9DD0-F95BB28760FC}" type="presParOf" srcId="{37F338A3-C149-408E-A033-85CB1138C5AC}" destId="{8B53360F-B002-48F2-866C-206A2A201FFD}" srcOrd="0" destOrd="0" presId="urn:microsoft.com/office/officeart/2005/8/layout/orgChart1"/>
    <dgm:cxn modelId="{08C35B1E-8FE0-49A4-BB30-67C98D8E14A8}" type="presParOf" srcId="{8B53360F-B002-48F2-866C-206A2A201FFD}" destId="{4AA221D9-FCD6-4328-AA6C-A74AF53F6B67}" srcOrd="0" destOrd="0" presId="urn:microsoft.com/office/officeart/2005/8/layout/orgChart1"/>
    <dgm:cxn modelId="{A81452EE-67F6-4587-A698-1D8FD96829E6}" type="presParOf" srcId="{8B53360F-B002-48F2-866C-206A2A201FFD}" destId="{B5AC5029-8FBE-4615-9C4D-35C6E9796C8F}" srcOrd="1" destOrd="0" presId="urn:microsoft.com/office/officeart/2005/8/layout/orgChart1"/>
    <dgm:cxn modelId="{70312C2F-BE71-4671-92ED-E48DA3A54947}" type="presParOf" srcId="{37F338A3-C149-408E-A033-85CB1138C5AC}" destId="{6EA1B41E-AC60-48F0-810F-74458C010E88}" srcOrd="1" destOrd="0" presId="urn:microsoft.com/office/officeart/2005/8/layout/orgChart1"/>
    <dgm:cxn modelId="{3295AE07-D492-4BB5-A987-98AA893DBCF3}" type="presParOf" srcId="{6EA1B41E-AC60-48F0-810F-74458C010E88}" destId="{00A520EE-B2B8-4576-93DC-16954DF6E584}" srcOrd="0" destOrd="0" presId="urn:microsoft.com/office/officeart/2005/8/layout/orgChart1"/>
    <dgm:cxn modelId="{72E25803-CCDF-4A3D-A4FC-74F0A84576DD}" type="presParOf" srcId="{6EA1B41E-AC60-48F0-810F-74458C010E88}" destId="{A9A8DDE4-1378-4CF2-9774-ED8AB027D2AD}" srcOrd="1" destOrd="0" presId="urn:microsoft.com/office/officeart/2005/8/layout/orgChart1"/>
    <dgm:cxn modelId="{625DB688-FD8A-4C48-8160-B073799766A1}" type="presParOf" srcId="{A9A8DDE4-1378-4CF2-9774-ED8AB027D2AD}" destId="{63D64C7E-5091-4E5F-AD15-DF00057A3EE2}" srcOrd="0" destOrd="0" presId="urn:microsoft.com/office/officeart/2005/8/layout/orgChart1"/>
    <dgm:cxn modelId="{734E068F-550C-4618-BD10-1FA11CAF50B5}" type="presParOf" srcId="{63D64C7E-5091-4E5F-AD15-DF00057A3EE2}" destId="{91EE5C66-FFEF-4167-8F66-3DCB5DFB5A42}" srcOrd="0" destOrd="0" presId="urn:microsoft.com/office/officeart/2005/8/layout/orgChart1"/>
    <dgm:cxn modelId="{5DC92DE7-8447-4F17-B212-5CCC05AA379D}" type="presParOf" srcId="{63D64C7E-5091-4E5F-AD15-DF00057A3EE2}" destId="{4076024B-FB1F-4E15-8A8D-939871CC9417}" srcOrd="1" destOrd="0" presId="urn:microsoft.com/office/officeart/2005/8/layout/orgChart1"/>
    <dgm:cxn modelId="{5549E980-75B9-42D4-865E-FCF73DDE0B06}" type="presParOf" srcId="{A9A8DDE4-1378-4CF2-9774-ED8AB027D2AD}" destId="{ADDD9863-959F-46BF-9790-58E5C9D76FC2}" srcOrd="1" destOrd="0" presId="urn:microsoft.com/office/officeart/2005/8/layout/orgChart1"/>
    <dgm:cxn modelId="{E7D26336-186B-42AD-BB48-9BEFCFD1E180}" type="presParOf" srcId="{A9A8DDE4-1378-4CF2-9774-ED8AB027D2AD}" destId="{3E718B5D-17CD-42DD-BCFF-719FF2D61F11}" srcOrd="2" destOrd="0" presId="urn:microsoft.com/office/officeart/2005/8/layout/orgChart1"/>
    <dgm:cxn modelId="{B33B712D-397F-46B1-A119-E4B3A5139AAE}" type="presParOf" srcId="{6EA1B41E-AC60-48F0-810F-74458C010E88}" destId="{6B74EEC7-26F7-477F-BDA7-9BB9310DDAE4}" srcOrd="2" destOrd="0" presId="urn:microsoft.com/office/officeart/2005/8/layout/orgChart1"/>
    <dgm:cxn modelId="{8E30B6E6-CA94-4D9A-B85D-A4770DEC4B2E}" type="presParOf" srcId="{6EA1B41E-AC60-48F0-810F-74458C010E88}" destId="{29F9621E-1F8C-42D2-91C1-FF641BDD6284}" srcOrd="3" destOrd="0" presId="urn:microsoft.com/office/officeart/2005/8/layout/orgChart1"/>
    <dgm:cxn modelId="{F9BB090D-1629-4ED1-97A5-D6ED7939E3A6}" type="presParOf" srcId="{29F9621E-1F8C-42D2-91C1-FF641BDD6284}" destId="{11C61127-A238-4D31-8BE9-5EF239E71357}" srcOrd="0" destOrd="0" presId="urn:microsoft.com/office/officeart/2005/8/layout/orgChart1"/>
    <dgm:cxn modelId="{1944FD0A-17A6-4205-9923-E3792C9F5EDC}" type="presParOf" srcId="{11C61127-A238-4D31-8BE9-5EF239E71357}" destId="{499AD65D-97CF-4F4C-B62E-4858A4C34754}" srcOrd="0" destOrd="0" presId="urn:microsoft.com/office/officeart/2005/8/layout/orgChart1"/>
    <dgm:cxn modelId="{3591F664-99F8-4847-8F72-A9C760E2964A}" type="presParOf" srcId="{11C61127-A238-4D31-8BE9-5EF239E71357}" destId="{69C1003B-B101-4FE5-9A87-B661786F6DF9}" srcOrd="1" destOrd="0" presId="urn:microsoft.com/office/officeart/2005/8/layout/orgChart1"/>
    <dgm:cxn modelId="{7AAEF250-85C8-4ED2-A715-88DE2620ADB5}" type="presParOf" srcId="{29F9621E-1F8C-42D2-91C1-FF641BDD6284}" destId="{B9EDBD43-37AB-4AE1-B4EF-4DF32533E8AA}" srcOrd="1" destOrd="0" presId="urn:microsoft.com/office/officeart/2005/8/layout/orgChart1"/>
    <dgm:cxn modelId="{C1972572-E4A2-4A64-AA8C-B78C1F22999C}" type="presParOf" srcId="{29F9621E-1F8C-42D2-91C1-FF641BDD6284}" destId="{273E10E8-96D1-4130-84BE-E5EE62C95B47}" srcOrd="2" destOrd="0" presId="urn:microsoft.com/office/officeart/2005/8/layout/orgChart1"/>
    <dgm:cxn modelId="{E3FE3EDD-BA62-4782-BA6C-40AF9B8B3465}" type="presParOf" srcId="{6EA1B41E-AC60-48F0-810F-74458C010E88}" destId="{E6E3CB08-430F-4A6F-B0C3-75B0A1FE2676}" srcOrd="4" destOrd="0" presId="urn:microsoft.com/office/officeart/2005/8/layout/orgChart1"/>
    <dgm:cxn modelId="{D9BA4D26-A42B-42B8-85A8-BB3CF892C9C4}" type="presParOf" srcId="{6EA1B41E-AC60-48F0-810F-74458C010E88}" destId="{AFAD6926-E94F-479A-8C35-17EC0DDCFFA7}" srcOrd="5" destOrd="0" presId="urn:microsoft.com/office/officeart/2005/8/layout/orgChart1"/>
    <dgm:cxn modelId="{5F9D4D98-5CEC-4A2E-AFE3-A9BC78616625}" type="presParOf" srcId="{AFAD6926-E94F-479A-8C35-17EC0DDCFFA7}" destId="{25929D21-B01A-478A-ACF2-807C5FEC76F9}" srcOrd="0" destOrd="0" presId="urn:microsoft.com/office/officeart/2005/8/layout/orgChart1"/>
    <dgm:cxn modelId="{E4A4792C-FEEC-4889-9812-A51B02DDC197}" type="presParOf" srcId="{25929D21-B01A-478A-ACF2-807C5FEC76F9}" destId="{65DE6D58-EB5E-485A-9F9B-8BAC39E5914F}" srcOrd="0" destOrd="0" presId="urn:microsoft.com/office/officeart/2005/8/layout/orgChart1"/>
    <dgm:cxn modelId="{9710E866-B7A7-455A-AC10-E3C5F01378A0}" type="presParOf" srcId="{25929D21-B01A-478A-ACF2-807C5FEC76F9}" destId="{34CB9C2B-EFAB-45A0-A77B-73341EA15081}" srcOrd="1" destOrd="0" presId="urn:microsoft.com/office/officeart/2005/8/layout/orgChart1"/>
    <dgm:cxn modelId="{46480101-12A4-4E8E-BDC5-9F8D0A739D82}" type="presParOf" srcId="{AFAD6926-E94F-479A-8C35-17EC0DDCFFA7}" destId="{B3267070-8984-4344-8E3E-300B83A6F5D1}" srcOrd="1" destOrd="0" presId="urn:microsoft.com/office/officeart/2005/8/layout/orgChart1"/>
    <dgm:cxn modelId="{EAEBE86B-DAAC-4DE3-9F12-0E619C147C0C}" type="presParOf" srcId="{AFAD6926-E94F-479A-8C35-17EC0DDCFFA7}" destId="{F08B6EAA-6B5E-4902-9A01-F865847D082D}" srcOrd="2" destOrd="0" presId="urn:microsoft.com/office/officeart/2005/8/layout/orgChart1"/>
    <dgm:cxn modelId="{B7B86347-DA28-4FB2-82C0-533413455CFE}" type="presParOf" srcId="{37F338A3-C149-408E-A033-85CB1138C5AC}" destId="{8D7990A6-3A7B-4CC8-A3AC-665A4E8361E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3CB08-430F-4A6F-B0C3-75B0A1FE2676}">
      <dsp:nvSpPr>
        <dsp:cNvPr id="0" name=""/>
        <dsp:cNvSpPr/>
      </dsp:nvSpPr>
      <dsp:spPr>
        <a:xfrm>
          <a:off x="4064000" y="2253632"/>
          <a:ext cx="2875309" cy="705211"/>
        </a:xfrm>
        <a:custGeom>
          <a:avLst/>
          <a:gdLst/>
          <a:ahLst/>
          <a:cxnLst/>
          <a:rect l="0" t="0" r="0" b="0"/>
          <a:pathLst>
            <a:path>
              <a:moveTo>
                <a:pt x="0" y="0"/>
              </a:moveTo>
              <a:lnTo>
                <a:pt x="0" y="455700"/>
              </a:lnTo>
              <a:lnTo>
                <a:pt x="2875309" y="455700"/>
              </a:lnTo>
              <a:lnTo>
                <a:pt x="2875309" y="7052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4EEC7-26F7-477F-BDA7-9BB9310DDAE4}">
      <dsp:nvSpPr>
        <dsp:cNvPr id="0" name=""/>
        <dsp:cNvSpPr/>
      </dsp:nvSpPr>
      <dsp:spPr>
        <a:xfrm>
          <a:off x="4018280" y="2253632"/>
          <a:ext cx="91440" cy="705211"/>
        </a:xfrm>
        <a:custGeom>
          <a:avLst/>
          <a:gdLst/>
          <a:ahLst/>
          <a:cxnLst/>
          <a:rect l="0" t="0" r="0" b="0"/>
          <a:pathLst>
            <a:path>
              <a:moveTo>
                <a:pt x="45720" y="0"/>
              </a:moveTo>
              <a:lnTo>
                <a:pt x="45720" y="7052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A520EE-B2B8-4576-93DC-16954DF6E584}">
      <dsp:nvSpPr>
        <dsp:cNvPr id="0" name=""/>
        <dsp:cNvSpPr/>
      </dsp:nvSpPr>
      <dsp:spPr>
        <a:xfrm>
          <a:off x="1188690" y="2253632"/>
          <a:ext cx="2875309" cy="705211"/>
        </a:xfrm>
        <a:custGeom>
          <a:avLst/>
          <a:gdLst/>
          <a:ahLst/>
          <a:cxnLst/>
          <a:rect l="0" t="0" r="0" b="0"/>
          <a:pathLst>
            <a:path>
              <a:moveTo>
                <a:pt x="2875309" y="0"/>
              </a:moveTo>
              <a:lnTo>
                <a:pt x="2875309" y="455700"/>
              </a:lnTo>
              <a:lnTo>
                <a:pt x="0" y="455700"/>
              </a:lnTo>
              <a:lnTo>
                <a:pt x="0" y="7052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A221D9-FCD6-4328-AA6C-A74AF53F6B67}">
      <dsp:nvSpPr>
        <dsp:cNvPr id="0" name=""/>
        <dsp:cNvSpPr/>
      </dsp:nvSpPr>
      <dsp:spPr>
        <a:xfrm>
          <a:off x="2875855" y="1065488"/>
          <a:ext cx="2376289" cy="118814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My role was of full stack developer</a:t>
          </a:r>
        </a:p>
      </dsp:txBody>
      <dsp:txXfrm>
        <a:off x="2875855" y="1065488"/>
        <a:ext cx="2376289" cy="1188144"/>
      </dsp:txXfrm>
    </dsp:sp>
    <dsp:sp modelId="{91EE5C66-FFEF-4167-8F66-3DCB5DFB5A42}">
      <dsp:nvSpPr>
        <dsp:cNvPr id="0" name=""/>
        <dsp:cNvSpPr/>
      </dsp:nvSpPr>
      <dsp:spPr>
        <a:xfrm>
          <a:off x="545" y="2958843"/>
          <a:ext cx="2376289" cy="118814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Designing Backend API </a:t>
          </a:r>
        </a:p>
      </dsp:txBody>
      <dsp:txXfrm>
        <a:off x="545" y="2958843"/>
        <a:ext cx="2376289" cy="1188144"/>
      </dsp:txXfrm>
    </dsp:sp>
    <dsp:sp modelId="{499AD65D-97CF-4F4C-B62E-4858A4C34754}">
      <dsp:nvSpPr>
        <dsp:cNvPr id="0" name=""/>
        <dsp:cNvSpPr/>
      </dsp:nvSpPr>
      <dsp:spPr>
        <a:xfrm>
          <a:off x="2875855" y="2958843"/>
          <a:ext cx="2376289" cy="118814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Designing ML Model for prediction clear date of invoices</a:t>
          </a:r>
        </a:p>
      </dsp:txBody>
      <dsp:txXfrm>
        <a:off x="2875855" y="2958843"/>
        <a:ext cx="2376289" cy="1188144"/>
      </dsp:txXfrm>
    </dsp:sp>
    <dsp:sp modelId="{65DE6D58-EB5E-485A-9F9B-8BAC39E5914F}">
      <dsp:nvSpPr>
        <dsp:cNvPr id="0" name=""/>
        <dsp:cNvSpPr/>
      </dsp:nvSpPr>
      <dsp:spPr>
        <a:xfrm>
          <a:off x="5751165" y="2958843"/>
          <a:ext cx="2376289" cy="118814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Designing Web UI using react</a:t>
          </a:r>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8674D-2D90-49EC-BEE1-8DFFDB740C60}"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305272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278863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1610218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1740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218700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38674D-2D90-49EC-BEE1-8DFFDB740C60}"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234834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38674D-2D90-49EC-BEE1-8DFFDB740C60}"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1659690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8674D-2D90-49EC-BEE1-8DFFDB740C60}"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17209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8674D-2D90-49EC-BEE1-8DFFDB740C60}"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1226745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175435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8674D-2D90-49EC-BEE1-8DFFDB740C60}"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326571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8674D-2D90-49EC-BEE1-8DFFDB740C60}"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10685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384525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8674D-2D90-49EC-BEE1-8DFFDB740C60}"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273966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8674D-2D90-49EC-BEE1-8DFFDB740C60}"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356900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8674D-2D90-49EC-BEE1-8DFFDB740C60}"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295372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301884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38674D-2D90-49EC-BEE1-8DFFDB740C60}"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8B26-B128-4A68-92F7-F0142CD7E0D7}" type="slidenum">
              <a:rPr lang="en-US" smtClean="0"/>
              <a:t>‹#›</a:t>
            </a:fld>
            <a:endParaRPr lang="en-US"/>
          </a:p>
        </p:txBody>
      </p:sp>
    </p:spTree>
    <p:extLst>
      <p:ext uri="{BB962C8B-B14F-4D97-AF65-F5344CB8AC3E}">
        <p14:creationId xmlns:p14="http://schemas.microsoft.com/office/powerpoint/2010/main" val="232891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538674D-2D90-49EC-BEE1-8DFFDB740C60}" type="datetimeFigureOut">
              <a:rPr lang="en-US" smtClean="0"/>
              <a:t>6/27/2022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4D8B26-B128-4A68-92F7-F0142CD7E0D7}" type="slidenum">
              <a:rPr lang="en-US" smtClean="0"/>
              <a:t>‹#›</a:t>
            </a:fld>
            <a:endParaRPr lang="en-US"/>
          </a:p>
        </p:txBody>
      </p:sp>
    </p:spTree>
    <p:extLst>
      <p:ext uri="{BB962C8B-B14F-4D97-AF65-F5344CB8AC3E}">
        <p14:creationId xmlns:p14="http://schemas.microsoft.com/office/powerpoint/2010/main" val="14589089"/>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6F98D-12F8-28A5-B359-DBFD908C66B6}"/>
              </a:ext>
            </a:extLst>
          </p:cNvPr>
          <p:cNvSpPr txBox="1"/>
          <p:nvPr/>
        </p:nvSpPr>
        <p:spPr>
          <a:xfrm>
            <a:off x="1171694" y="1829470"/>
            <a:ext cx="7114465" cy="1754326"/>
          </a:xfrm>
          <a:prstGeom prst="rect">
            <a:avLst/>
          </a:prstGeom>
          <a:noFill/>
        </p:spPr>
        <p:txBody>
          <a:bodyPr wrap="square" rtlCol="0">
            <a:spAutoFit/>
          </a:bodyPr>
          <a:lstStyle/>
          <a:p>
            <a:r>
              <a:rPr lang="en-IN" sz="2800" b="1" dirty="0">
                <a:latin typeface="Gotham" panose="02000504050000020004" pitchFamily="2" charset="0"/>
              </a:rPr>
              <a:t>Highradius (Highway to Highradius) Internship Program</a:t>
            </a:r>
          </a:p>
          <a:p>
            <a:endParaRPr lang="en-IN" sz="2800" b="1" dirty="0">
              <a:latin typeface="Gotham" panose="02000504050000020004" pitchFamily="2" charset="0"/>
            </a:endParaRPr>
          </a:p>
          <a:p>
            <a:r>
              <a:rPr lang="en-IN" sz="2400" dirty="0">
                <a:latin typeface="Gotham" panose="02000504050000020004" pitchFamily="2" charset="0"/>
              </a:rPr>
              <a:t>ETP CSH301</a:t>
            </a:r>
          </a:p>
        </p:txBody>
      </p:sp>
      <p:sp>
        <p:nvSpPr>
          <p:cNvPr id="5" name="TextBox 4">
            <a:extLst>
              <a:ext uri="{FF2B5EF4-FFF2-40B4-BE49-F238E27FC236}">
                <a16:creationId xmlns:a16="http://schemas.microsoft.com/office/drawing/2014/main" id="{9D139D9A-0609-D030-169C-1F3FC4524667}"/>
              </a:ext>
            </a:extLst>
          </p:cNvPr>
          <p:cNvSpPr txBox="1"/>
          <p:nvPr/>
        </p:nvSpPr>
        <p:spPr>
          <a:xfrm>
            <a:off x="3657599" y="5278199"/>
            <a:ext cx="7611036" cy="523220"/>
          </a:xfrm>
          <a:prstGeom prst="rect">
            <a:avLst/>
          </a:prstGeom>
          <a:noFill/>
        </p:spPr>
        <p:txBody>
          <a:bodyPr wrap="square" rtlCol="0">
            <a:spAutoFit/>
          </a:bodyPr>
          <a:lstStyle/>
          <a:p>
            <a:pPr algn="r"/>
            <a:r>
              <a:rPr lang="en-US" sz="2800" b="1" dirty="0">
                <a:latin typeface="Gotham" panose="02000504050000020004" pitchFamily="2" charset="0"/>
              </a:rPr>
              <a:t>R</a:t>
            </a:r>
            <a:r>
              <a:rPr lang="en-IN" sz="2800" b="1" dirty="0" err="1">
                <a:latin typeface="Gotham" panose="02000504050000020004" pitchFamily="2" charset="0"/>
              </a:rPr>
              <a:t>adharaman</a:t>
            </a:r>
            <a:r>
              <a:rPr lang="en-IN" sz="2800" b="1" dirty="0">
                <a:latin typeface="Gotham" panose="02000504050000020004" pitchFamily="2" charset="0"/>
              </a:rPr>
              <a:t> sharma(HRC70686W)</a:t>
            </a:r>
          </a:p>
        </p:txBody>
      </p:sp>
      <p:pic>
        <p:nvPicPr>
          <p:cNvPr id="4" name="Picture 3">
            <a:extLst>
              <a:ext uri="{FF2B5EF4-FFF2-40B4-BE49-F238E27FC236}">
                <a16:creationId xmlns:a16="http://schemas.microsoft.com/office/drawing/2014/main" id="{29583A48-25DF-0F6B-EC9A-834DCCB81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237" y="3248208"/>
            <a:ext cx="3115526" cy="671176"/>
          </a:xfrm>
          <a:prstGeom prst="rect">
            <a:avLst/>
          </a:prstGeom>
        </p:spPr>
      </p:pic>
    </p:spTree>
    <p:extLst>
      <p:ext uri="{BB962C8B-B14F-4D97-AF65-F5344CB8AC3E}">
        <p14:creationId xmlns:p14="http://schemas.microsoft.com/office/powerpoint/2010/main" val="1909388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365F-503F-1913-5B0D-74333E1E26C5}"/>
              </a:ext>
            </a:extLst>
          </p:cNvPr>
          <p:cNvSpPr>
            <a:spLocks noGrp="1"/>
          </p:cNvSpPr>
          <p:nvPr>
            <p:ph type="title"/>
          </p:nvPr>
        </p:nvSpPr>
        <p:spPr>
          <a:xfrm>
            <a:off x="1154952" y="793376"/>
            <a:ext cx="8825659" cy="1981200"/>
          </a:xfrm>
        </p:spPr>
        <p:txBody>
          <a:bodyPr/>
          <a:lstStyle/>
          <a:p>
            <a:r>
              <a:rPr lang="en-IN" dirty="0"/>
              <a:t>Learning Outcomes</a:t>
            </a:r>
          </a:p>
        </p:txBody>
      </p:sp>
      <p:sp>
        <p:nvSpPr>
          <p:cNvPr id="3" name="Text Placeholder 2">
            <a:extLst>
              <a:ext uri="{FF2B5EF4-FFF2-40B4-BE49-F238E27FC236}">
                <a16:creationId xmlns:a16="http://schemas.microsoft.com/office/drawing/2014/main" id="{7C8E51B2-D876-C694-4BD6-EE313BE1BBE6}"/>
              </a:ext>
            </a:extLst>
          </p:cNvPr>
          <p:cNvSpPr>
            <a:spLocks noGrp="1"/>
          </p:cNvSpPr>
          <p:nvPr>
            <p:ph type="body" sz="half" idx="2"/>
          </p:nvPr>
        </p:nvSpPr>
        <p:spPr>
          <a:xfrm>
            <a:off x="1154952" y="1721222"/>
            <a:ext cx="8825659" cy="3818965"/>
          </a:xfrm>
        </p:spPr>
        <p:txBody>
          <a:bodyPr/>
          <a:lstStyle/>
          <a:p>
            <a:pPr marL="285750" indent="-285750">
              <a:buFont typeface="Arial" panose="020B0604020202020204" pitchFamily="34" charset="0"/>
              <a:buChar char="•"/>
            </a:pPr>
            <a:r>
              <a:rPr lang="en-US" dirty="0"/>
              <a:t>Learned to Build ML Model Using Real World Dataset</a:t>
            </a:r>
          </a:p>
          <a:p>
            <a:pPr marL="285750" indent="-285750">
              <a:buFont typeface="Arial" panose="020B0604020202020204" pitchFamily="34" charset="0"/>
              <a:buChar char="•"/>
            </a:pPr>
            <a:r>
              <a:rPr lang="en-US" dirty="0"/>
              <a:t>Learned To Work With Frontend And Backend Technologies </a:t>
            </a:r>
          </a:p>
          <a:p>
            <a:pPr marL="285750" indent="-285750">
              <a:buFont typeface="Arial" panose="020B0604020202020204" pitchFamily="34" charset="0"/>
              <a:buChar char="•"/>
            </a:pPr>
            <a:r>
              <a:rPr lang="en-US" dirty="0"/>
              <a:t>Learned To Understand Dataset• Learned To Build API</a:t>
            </a:r>
          </a:p>
          <a:p>
            <a:endParaRPr lang="en-US" dirty="0"/>
          </a:p>
        </p:txBody>
      </p:sp>
    </p:spTree>
    <p:extLst>
      <p:ext uri="{BB962C8B-B14F-4D97-AF65-F5344CB8AC3E}">
        <p14:creationId xmlns:p14="http://schemas.microsoft.com/office/powerpoint/2010/main" val="316433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3A8F-7F1A-DE94-3A0D-2F98BA88500D}"/>
              </a:ext>
            </a:extLst>
          </p:cNvPr>
          <p:cNvSpPr>
            <a:spLocks noGrp="1"/>
          </p:cNvSpPr>
          <p:nvPr>
            <p:ph type="title"/>
          </p:nvPr>
        </p:nvSpPr>
        <p:spPr>
          <a:xfrm>
            <a:off x="1393638" y="3027320"/>
            <a:ext cx="9404723" cy="803359"/>
          </a:xfrm>
        </p:spPr>
        <p:txBody>
          <a:bodyPr/>
          <a:lstStyle/>
          <a:p>
            <a:pPr algn="ctr"/>
            <a:r>
              <a:rPr lang="en-IN" dirty="0"/>
              <a:t>Thank YOU!</a:t>
            </a:r>
          </a:p>
        </p:txBody>
      </p:sp>
    </p:spTree>
    <p:extLst>
      <p:ext uri="{BB962C8B-B14F-4D97-AF65-F5344CB8AC3E}">
        <p14:creationId xmlns:p14="http://schemas.microsoft.com/office/powerpoint/2010/main" val="128705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8946-D2B9-5B17-E67D-AF543FB4831F}"/>
              </a:ext>
            </a:extLst>
          </p:cNvPr>
          <p:cNvSpPr>
            <a:spLocks noGrp="1"/>
          </p:cNvSpPr>
          <p:nvPr>
            <p:ph type="ctrTitle"/>
          </p:nvPr>
        </p:nvSpPr>
        <p:spPr>
          <a:xfrm>
            <a:off x="1524000" y="1503364"/>
            <a:ext cx="9144000" cy="696912"/>
          </a:xfrm>
        </p:spPr>
        <p:txBody>
          <a:bodyPr>
            <a:normAutofit fontScale="90000"/>
          </a:bodyPr>
          <a:lstStyle/>
          <a:p>
            <a:r>
              <a:rPr lang="en-US" dirty="0">
                <a:solidFill>
                  <a:srgbClr val="F37521"/>
                </a:solidFill>
                <a:latin typeface="Bahnschrift Light SemiCondensed" panose="020B0502040204020203" pitchFamily="34" charset="0"/>
              </a:rPr>
              <a:t>CERTIFICATE</a:t>
            </a:r>
          </a:p>
        </p:txBody>
      </p:sp>
      <p:sp>
        <p:nvSpPr>
          <p:cNvPr id="3" name="Subtitle 2">
            <a:extLst>
              <a:ext uri="{FF2B5EF4-FFF2-40B4-BE49-F238E27FC236}">
                <a16:creationId xmlns:a16="http://schemas.microsoft.com/office/drawing/2014/main" id="{AEDC6F5B-403C-0A79-7650-AD91842BDD3A}"/>
              </a:ext>
            </a:extLst>
          </p:cNvPr>
          <p:cNvSpPr>
            <a:spLocks noGrp="1"/>
          </p:cNvSpPr>
          <p:nvPr>
            <p:ph type="subTitle" idx="1"/>
          </p:nvPr>
        </p:nvSpPr>
        <p:spPr>
          <a:xfrm>
            <a:off x="1524000" y="2044979"/>
            <a:ext cx="9144000" cy="3838575"/>
          </a:xfrm>
        </p:spPr>
        <p:txBody>
          <a:bodyPr/>
          <a:lstStyle/>
          <a:p>
            <a:endParaRPr lang="en-US" dirty="0"/>
          </a:p>
        </p:txBody>
      </p:sp>
      <p:pic>
        <p:nvPicPr>
          <p:cNvPr id="5" name="Picture 4">
            <a:extLst>
              <a:ext uri="{FF2B5EF4-FFF2-40B4-BE49-F238E27FC236}">
                <a16:creationId xmlns:a16="http://schemas.microsoft.com/office/drawing/2014/main" id="{CA5ED18E-DA8A-D292-99CA-B02D91F35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164" y="2044979"/>
            <a:ext cx="7026979" cy="3838575"/>
          </a:xfrm>
          <a:prstGeom prst="rect">
            <a:avLst/>
          </a:prstGeom>
        </p:spPr>
      </p:pic>
    </p:spTree>
    <p:extLst>
      <p:ext uri="{BB962C8B-B14F-4D97-AF65-F5344CB8AC3E}">
        <p14:creationId xmlns:p14="http://schemas.microsoft.com/office/powerpoint/2010/main" val="141385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FCF3-BA2D-2C4C-E525-E773CBF01E16}"/>
              </a:ext>
            </a:extLst>
          </p:cNvPr>
          <p:cNvSpPr>
            <a:spLocks noGrp="1"/>
          </p:cNvSpPr>
          <p:nvPr>
            <p:ph type="ctrTitle"/>
          </p:nvPr>
        </p:nvSpPr>
        <p:spPr>
          <a:xfrm>
            <a:off x="1595269" y="2070847"/>
            <a:ext cx="9001462" cy="2519082"/>
          </a:xfrm>
        </p:spPr>
        <p:txBody>
          <a:bodyPr>
            <a:noAutofit/>
          </a:bodyPr>
          <a:lstStyle/>
          <a:p>
            <a:br>
              <a:rPr lang="en-US" sz="2400" dirty="0"/>
            </a:br>
            <a:br>
              <a:rPr lang="en-US" sz="2400" dirty="0"/>
            </a:br>
            <a:br>
              <a:rPr lang="en-US" sz="2400" dirty="0"/>
            </a:br>
            <a:br>
              <a:rPr lang="en-US" sz="2400" dirty="0"/>
            </a:br>
            <a:br>
              <a:rPr lang="en-US" sz="2400" dirty="0"/>
            </a:br>
            <a:r>
              <a:rPr lang="en-US" sz="2400" dirty="0" err="1"/>
              <a:t>Highradius</a:t>
            </a:r>
            <a:r>
              <a:rPr lang="en-US" sz="2400" dirty="0"/>
              <a:t> is a Fintech enterprise Software-as-a-Service (SaaS) company that leverages Artificial Intelligence-based Autonomous Systems to help companies automate Accounts Receivable and Treasury processes.</a:t>
            </a:r>
            <a:endParaRPr lang="en-IN" sz="2400" dirty="0"/>
          </a:p>
        </p:txBody>
      </p:sp>
      <p:sp>
        <p:nvSpPr>
          <p:cNvPr id="3" name="Subtitle 2">
            <a:extLst>
              <a:ext uri="{FF2B5EF4-FFF2-40B4-BE49-F238E27FC236}">
                <a16:creationId xmlns:a16="http://schemas.microsoft.com/office/drawing/2014/main" id="{904F3428-0C9F-901D-25D7-8C985BA14E21}"/>
              </a:ext>
            </a:extLst>
          </p:cNvPr>
          <p:cNvSpPr>
            <a:spLocks noGrp="1"/>
          </p:cNvSpPr>
          <p:nvPr>
            <p:ph type="subTitle" idx="1"/>
          </p:nvPr>
        </p:nvSpPr>
        <p:spPr>
          <a:xfrm>
            <a:off x="4966446" y="1533557"/>
            <a:ext cx="6089932" cy="861420"/>
          </a:xfrm>
        </p:spPr>
        <p:txBody>
          <a:bodyPr>
            <a:normAutofit/>
          </a:bodyPr>
          <a:lstStyle/>
          <a:p>
            <a:r>
              <a:rPr lang="en-IN" sz="3200" dirty="0"/>
              <a:t>About the organization</a:t>
            </a:r>
          </a:p>
        </p:txBody>
      </p:sp>
    </p:spTree>
    <p:extLst>
      <p:ext uri="{BB962C8B-B14F-4D97-AF65-F5344CB8AC3E}">
        <p14:creationId xmlns:p14="http://schemas.microsoft.com/office/powerpoint/2010/main" val="279826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7049-6551-4082-C0BB-B39222332B41}"/>
              </a:ext>
            </a:extLst>
          </p:cNvPr>
          <p:cNvSpPr>
            <a:spLocks noGrp="1"/>
          </p:cNvSpPr>
          <p:nvPr>
            <p:ph type="title"/>
          </p:nvPr>
        </p:nvSpPr>
        <p:spPr>
          <a:xfrm>
            <a:off x="766484" y="302808"/>
            <a:ext cx="10131425" cy="1456267"/>
          </a:xfrm>
        </p:spPr>
        <p:txBody>
          <a:bodyPr/>
          <a:lstStyle/>
          <a:p>
            <a:r>
              <a:rPr lang="en-IN" dirty="0"/>
              <a:t>Roles and responsibility</a:t>
            </a:r>
          </a:p>
        </p:txBody>
      </p:sp>
      <p:graphicFrame>
        <p:nvGraphicFramePr>
          <p:cNvPr id="8" name="Diagram 7">
            <a:extLst>
              <a:ext uri="{FF2B5EF4-FFF2-40B4-BE49-F238E27FC236}">
                <a16:creationId xmlns:a16="http://schemas.microsoft.com/office/drawing/2014/main" id="{D828012B-DB9E-7963-1F0A-4255A9CBF01B}"/>
              </a:ext>
            </a:extLst>
          </p:cNvPr>
          <p:cNvGraphicFramePr/>
          <p:nvPr>
            <p:extLst>
              <p:ext uri="{D42A27DB-BD31-4B8C-83A1-F6EECF244321}">
                <p14:modId xmlns:p14="http://schemas.microsoft.com/office/powerpoint/2010/main" val="2486387195"/>
              </p:ext>
            </p:extLst>
          </p:nvPr>
        </p:nvGraphicFramePr>
        <p:xfrm>
          <a:off x="1768196" y="103094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30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9D65-A3B4-C50E-0070-ED4C6703C3E8}"/>
              </a:ext>
            </a:extLst>
          </p:cNvPr>
          <p:cNvSpPr>
            <a:spLocks noGrp="1"/>
          </p:cNvSpPr>
          <p:nvPr>
            <p:ph type="title"/>
          </p:nvPr>
        </p:nvSpPr>
        <p:spPr>
          <a:xfrm>
            <a:off x="981635" y="1216772"/>
            <a:ext cx="10515600" cy="691515"/>
          </a:xfrm>
        </p:spPr>
        <p:txBody>
          <a:bodyPr>
            <a:normAutofit fontScale="90000"/>
          </a:bodyPr>
          <a:lstStyle/>
          <a:p>
            <a:r>
              <a:rPr lang="en-US" sz="3600" i="0" u="none" strike="noStrike" baseline="0" dirty="0">
                <a:solidFill>
                  <a:schemeClr val="tx1"/>
                </a:solidFill>
              </a:rPr>
              <a:t>AI-Enabled FinTech B2B Invoice Management Application. </a:t>
            </a:r>
            <a:br>
              <a:rPr lang="en-US" dirty="0">
                <a:solidFill>
                  <a:schemeClr val="tx1"/>
                </a:solidFill>
              </a:rPr>
            </a:br>
            <a:endParaRPr lang="en-US" b="1" dirty="0">
              <a:solidFill>
                <a:srgbClr val="F37521"/>
              </a:solidFill>
            </a:endParaRPr>
          </a:p>
        </p:txBody>
      </p:sp>
      <p:sp>
        <p:nvSpPr>
          <p:cNvPr id="3" name="Content Placeholder 2">
            <a:extLst>
              <a:ext uri="{FF2B5EF4-FFF2-40B4-BE49-F238E27FC236}">
                <a16:creationId xmlns:a16="http://schemas.microsoft.com/office/drawing/2014/main" id="{E632F681-3B48-F024-2755-FD4D59D557AE}"/>
              </a:ext>
            </a:extLst>
          </p:cNvPr>
          <p:cNvSpPr>
            <a:spLocks noGrp="1"/>
          </p:cNvSpPr>
          <p:nvPr>
            <p:ph idx="1"/>
          </p:nvPr>
        </p:nvSpPr>
        <p:spPr>
          <a:xfrm>
            <a:off x="838200" y="2146225"/>
            <a:ext cx="10515600" cy="3343275"/>
          </a:xfrm>
        </p:spPr>
        <p:txBody>
          <a:bodyPr>
            <a:normAutofit/>
          </a:bodyPr>
          <a:lstStyle/>
          <a:p>
            <a:r>
              <a:rPr lang="en-US" dirty="0"/>
              <a:t>The Web Application Development internship project's goal was to create a full-stack invoice management application using Reacts, JDBC, Java, and Servlets. </a:t>
            </a:r>
          </a:p>
          <a:p>
            <a:r>
              <a:rPr lang="en-US" dirty="0"/>
              <a:t>In predefined templates, user should be able to delete data from chosen rows, add and edit data in the grid's editable fields.</a:t>
            </a:r>
          </a:p>
          <a:p>
            <a:r>
              <a:rPr lang="en-US" dirty="0"/>
              <a:t>On the bills, user should be able to perform searching operations. Receivables Dashboard should friendly. Grids can be used to visualize data. </a:t>
            </a:r>
          </a:p>
        </p:txBody>
      </p:sp>
      <p:sp>
        <p:nvSpPr>
          <p:cNvPr id="4" name="Title 1">
            <a:extLst>
              <a:ext uri="{FF2B5EF4-FFF2-40B4-BE49-F238E27FC236}">
                <a16:creationId xmlns:a16="http://schemas.microsoft.com/office/drawing/2014/main" id="{C2379F38-AEDE-0EB1-FAA0-059F888F3816}"/>
              </a:ext>
            </a:extLst>
          </p:cNvPr>
          <p:cNvSpPr txBox="1">
            <a:spLocks/>
          </p:cNvSpPr>
          <p:nvPr/>
        </p:nvSpPr>
        <p:spPr>
          <a:xfrm>
            <a:off x="838200" y="978834"/>
            <a:ext cx="10515600" cy="691515"/>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37521"/>
              </a:solidFill>
              <a:latin typeface="Bahnschrift Light SemiCondensed" panose="020B0502040204020203" pitchFamily="34" charset="0"/>
            </a:endParaRPr>
          </a:p>
        </p:txBody>
      </p:sp>
      <p:sp>
        <p:nvSpPr>
          <p:cNvPr id="5" name="Title 1">
            <a:extLst>
              <a:ext uri="{FF2B5EF4-FFF2-40B4-BE49-F238E27FC236}">
                <a16:creationId xmlns:a16="http://schemas.microsoft.com/office/drawing/2014/main" id="{AC05EFF3-006A-4280-AB19-C9787713EF36}"/>
              </a:ext>
            </a:extLst>
          </p:cNvPr>
          <p:cNvSpPr txBox="1">
            <a:spLocks/>
          </p:cNvSpPr>
          <p:nvPr/>
        </p:nvSpPr>
        <p:spPr>
          <a:xfrm>
            <a:off x="838200" y="1050223"/>
            <a:ext cx="10515600" cy="691515"/>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tx1"/>
              </a:solidFill>
            </a:endParaRPr>
          </a:p>
        </p:txBody>
      </p:sp>
    </p:spTree>
    <p:extLst>
      <p:ext uri="{BB962C8B-B14F-4D97-AF65-F5344CB8AC3E}">
        <p14:creationId xmlns:p14="http://schemas.microsoft.com/office/powerpoint/2010/main" val="212173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B22A-8483-6F3E-A832-79E37632B97C}"/>
              </a:ext>
            </a:extLst>
          </p:cNvPr>
          <p:cNvSpPr>
            <a:spLocks noGrp="1"/>
          </p:cNvSpPr>
          <p:nvPr>
            <p:ph type="title"/>
          </p:nvPr>
        </p:nvSpPr>
        <p:spPr/>
        <p:txBody>
          <a:bodyPr/>
          <a:lstStyle/>
          <a:p>
            <a:r>
              <a:rPr lang="en-IN" dirty="0"/>
              <a:t>Model used in our project</a:t>
            </a:r>
          </a:p>
        </p:txBody>
      </p:sp>
      <p:sp>
        <p:nvSpPr>
          <p:cNvPr id="3" name="TextBox 2">
            <a:extLst>
              <a:ext uri="{FF2B5EF4-FFF2-40B4-BE49-F238E27FC236}">
                <a16:creationId xmlns:a16="http://schemas.microsoft.com/office/drawing/2014/main" id="{EDF1D42A-6B13-2660-7C03-5A59B3C2CD49}"/>
              </a:ext>
            </a:extLst>
          </p:cNvPr>
          <p:cNvSpPr txBox="1"/>
          <p:nvPr/>
        </p:nvSpPr>
        <p:spPr>
          <a:xfrm>
            <a:off x="685801" y="2599765"/>
            <a:ext cx="7956175" cy="1938992"/>
          </a:xfrm>
          <a:prstGeom prst="rect">
            <a:avLst/>
          </a:prstGeom>
          <a:noFill/>
        </p:spPr>
        <p:txBody>
          <a:bodyPr wrap="square" rtlCol="0">
            <a:spAutoFit/>
          </a:bodyPr>
          <a:lstStyle/>
          <a:p>
            <a:r>
              <a:rPr lang="en-US" sz="2400" dirty="0" err="1"/>
              <a:t>XGBoost</a:t>
            </a:r>
            <a:r>
              <a:rPr lang="en-US" sz="2400" dirty="0"/>
              <a:t>, which stands for Extreme Gradient Boosting, is a scalable, distributed gradient-boosted decision tree (GBDT) machine learning library. It provides parallel tree boosting and is the leading machine learning library for regression, classification, and ranking problems.</a:t>
            </a:r>
            <a:endParaRPr lang="en-IN" sz="2400" dirty="0"/>
          </a:p>
        </p:txBody>
      </p:sp>
    </p:spTree>
    <p:extLst>
      <p:ext uri="{BB962C8B-B14F-4D97-AF65-F5344CB8AC3E}">
        <p14:creationId xmlns:p14="http://schemas.microsoft.com/office/powerpoint/2010/main" val="181304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F9E2-CEDD-C28B-A78D-DB6B83489C83}"/>
              </a:ext>
            </a:extLst>
          </p:cNvPr>
          <p:cNvSpPr>
            <a:spLocks noGrp="1"/>
          </p:cNvSpPr>
          <p:nvPr>
            <p:ph type="title"/>
          </p:nvPr>
        </p:nvSpPr>
        <p:spPr>
          <a:xfrm>
            <a:off x="458321" y="735012"/>
            <a:ext cx="11029950" cy="549275"/>
          </a:xfrm>
        </p:spPr>
        <p:txBody>
          <a:bodyPr>
            <a:noAutofit/>
          </a:bodyPr>
          <a:lstStyle/>
          <a:p>
            <a:r>
              <a:rPr lang="en-US" sz="4000" b="1" dirty="0"/>
              <a:t>PANDAS</a:t>
            </a:r>
            <a:endParaRPr lang="en-US" sz="4000" b="1" dirty="0">
              <a:solidFill>
                <a:srgbClr val="F37521"/>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F33D5416-A805-5AD7-6629-21FC73A5B9CE}"/>
              </a:ext>
            </a:extLst>
          </p:cNvPr>
          <p:cNvSpPr>
            <a:spLocks noGrp="1"/>
          </p:cNvSpPr>
          <p:nvPr>
            <p:ph idx="1"/>
          </p:nvPr>
        </p:nvSpPr>
        <p:spPr>
          <a:xfrm>
            <a:off x="725020" y="1448921"/>
            <a:ext cx="10131237" cy="4790515"/>
          </a:xfrm>
        </p:spPr>
        <p:txBody>
          <a:bodyPr>
            <a:normAutofit/>
          </a:bodyPr>
          <a:lstStyle/>
          <a:p>
            <a:r>
              <a:rPr lang="en-US" sz="2800" dirty="0"/>
              <a:t>Pandas is an open-</a:t>
            </a:r>
            <a:r>
              <a:rPr lang="en-US" sz="2800" dirty="0" err="1"/>
              <a:t>source,Python</a:t>
            </a:r>
            <a:r>
              <a:rPr lang="en-US" sz="2800" dirty="0"/>
              <a:t> library providing high-performance, easy-to-use data structures and data analysis tools for the Python programming language. </a:t>
            </a:r>
            <a:br>
              <a:rPr lang="en-US" sz="2800" dirty="0"/>
            </a:br>
            <a:endParaRPr lang="en-US" sz="2800" dirty="0"/>
          </a:p>
          <a:p>
            <a:r>
              <a:rPr lang="en-US" sz="2800" dirty="0"/>
              <a:t>Based on the features available in pandas we can say pandas is best for handling data. It can handle missing data, cleaning up the data and it supports multiple file formats. This means it can read or load data in many formats like CSV, Excel, SQL, etc.,</a:t>
            </a:r>
          </a:p>
        </p:txBody>
      </p:sp>
    </p:spTree>
    <p:extLst>
      <p:ext uri="{BB962C8B-B14F-4D97-AF65-F5344CB8AC3E}">
        <p14:creationId xmlns:p14="http://schemas.microsoft.com/office/powerpoint/2010/main" val="336514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73CF-F243-3523-93F0-320F3E64A4AA}"/>
              </a:ext>
            </a:extLst>
          </p:cNvPr>
          <p:cNvSpPr>
            <a:spLocks noGrp="1"/>
          </p:cNvSpPr>
          <p:nvPr>
            <p:ph type="title"/>
          </p:nvPr>
        </p:nvSpPr>
        <p:spPr>
          <a:xfrm>
            <a:off x="838200" y="184151"/>
            <a:ext cx="10515600" cy="615950"/>
          </a:xfrm>
        </p:spPr>
        <p:txBody>
          <a:bodyPr>
            <a:normAutofit/>
          </a:bodyPr>
          <a:lstStyle/>
          <a:p>
            <a:r>
              <a:rPr lang="en-US" dirty="0"/>
              <a:t>Feature Engineering</a:t>
            </a:r>
          </a:p>
        </p:txBody>
      </p:sp>
      <p:sp>
        <p:nvSpPr>
          <p:cNvPr id="3" name="Content Placeholder 2">
            <a:extLst>
              <a:ext uri="{FF2B5EF4-FFF2-40B4-BE49-F238E27FC236}">
                <a16:creationId xmlns:a16="http://schemas.microsoft.com/office/drawing/2014/main" id="{9056EF74-5A6B-A324-04CC-8FD1067D9A1C}"/>
              </a:ext>
            </a:extLst>
          </p:cNvPr>
          <p:cNvSpPr>
            <a:spLocks noGrp="1"/>
          </p:cNvSpPr>
          <p:nvPr>
            <p:ph idx="1"/>
          </p:nvPr>
        </p:nvSpPr>
        <p:spPr>
          <a:xfrm>
            <a:off x="85725" y="1352550"/>
            <a:ext cx="5305425" cy="4824413"/>
          </a:xfrm>
        </p:spPr>
        <p:txBody>
          <a:bodyPr/>
          <a:lstStyle/>
          <a:p>
            <a:r>
              <a:rPr lang="en-US" dirty="0"/>
              <a:t>Feature engineering is the pre-processing step of machine learning, which is used to transform raw data into features that can be used for creating a predictive model using Machine.</a:t>
            </a:r>
          </a:p>
          <a:p>
            <a:r>
              <a:rPr lang="en-US" dirty="0"/>
              <a:t>Higher efficiency of the model.</a:t>
            </a:r>
          </a:p>
          <a:p>
            <a:r>
              <a:rPr lang="en-US" dirty="0"/>
              <a:t> Easier for Algorithms to detect patterns in the data. </a:t>
            </a:r>
          </a:p>
        </p:txBody>
      </p:sp>
      <p:pic>
        <p:nvPicPr>
          <p:cNvPr id="5" name="Picture 4">
            <a:extLst>
              <a:ext uri="{FF2B5EF4-FFF2-40B4-BE49-F238E27FC236}">
                <a16:creationId xmlns:a16="http://schemas.microsoft.com/office/drawing/2014/main" id="{EA148B28-A154-6ABC-515A-A6DC0B03076A}"/>
              </a:ext>
            </a:extLst>
          </p:cNvPr>
          <p:cNvPicPr>
            <a:picLocks noChangeAspect="1"/>
          </p:cNvPicPr>
          <p:nvPr/>
        </p:nvPicPr>
        <p:blipFill rotWithShape="1">
          <a:blip r:embed="rId2">
            <a:extLst>
              <a:ext uri="{28A0092B-C50C-407E-A947-70E740481C1C}">
                <a14:useLocalDpi xmlns:a14="http://schemas.microsoft.com/office/drawing/2010/main" val="0"/>
              </a:ext>
            </a:extLst>
          </a:blip>
          <a:srcRect l="13751" t="30554" r="38515" b="60465"/>
          <a:stretch/>
        </p:blipFill>
        <p:spPr>
          <a:xfrm>
            <a:off x="5524500" y="1806574"/>
            <a:ext cx="5819777" cy="615950"/>
          </a:xfrm>
          <a:prstGeom prst="rect">
            <a:avLst/>
          </a:prstGeom>
        </p:spPr>
      </p:pic>
      <p:pic>
        <p:nvPicPr>
          <p:cNvPr id="7" name="Picture 6">
            <a:extLst>
              <a:ext uri="{FF2B5EF4-FFF2-40B4-BE49-F238E27FC236}">
                <a16:creationId xmlns:a16="http://schemas.microsoft.com/office/drawing/2014/main" id="{97CFD2DA-6A95-56F5-B254-9B7A1F55BDEA}"/>
              </a:ext>
            </a:extLst>
          </p:cNvPr>
          <p:cNvPicPr>
            <a:picLocks noChangeAspect="1"/>
          </p:cNvPicPr>
          <p:nvPr/>
        </p:nvPicPr>
        <p:blipFill rotWithShape="1">
          <a:blip r:embed="rId2">
            <a:extLst>
              <a:ext uri="{28A0092B-C50C-407E-A947-70E740481C1C}">
                <a14:useLocalDpi xmlns:a14="http://schemas.microsoft.com/office/drawing/2010/main" val="0"/>
              </a:ext>
            </a:extLst>
          </a:blip>
          <a:srcRect l="14452" t="69028" r="27110" b="25139"/>
          <a:stretch/>
        </p:blipFill>
        <p:spPr>
          <a:xfrm>
            <a:off x="5638800" y="2679699"/>
            <a:ext cx="6581775" cy="400051"/>
          </a:xfrm>
          <a:prstGeom prst="rect">
            <a:avLst/>
          </a:prstGeom>
        </p:spPr>
      </p:pic>
      <p:pic>
        <p:nvPicPr>
          <p:cNvPr id="9" name="Picture 8">
            <a:extLst>
              <a:ext uri="{FF2B5EF4-FFF2-40B4-BE49-F238E27FC236}">
                <a16:creationId xmlns:a16="http://schemas.microsoft.com/office/drawing/2014/main" id="{A47CCED5-6F8A-EA64-B7A1-F62A11E968DB}"/>
              </a:ext>
            </a:extLst>
          </p:cNvPr>
          <p:cNvPicPr>
            <a:picLocks noChangeAspect="1"/>
          </p:cNvPicPr>
          <p:nvPr/>
        </p:nvPicPr>
        <p:blipFill rotWithShape="1">
          <a:blip r:embed="rId2">
            <a:extLst>
              <a:ext uri="{28A0092B-C50C-407E-A947-70E740481C1C}">
                <a14:useLocalDpi xmlns:a14="http://schemas.microsoft.com/office/drawing/2010/main" val="0"/>
              </a:ext>
            </a:extLst>
          </a:blip>
          <a:srcRect l="13749" t="74861" r="35938" b="17223"/>
          <a:stretch/>
        </p:blipFill>
        <p:spPr>
          <a:xfrm>
            <a:off x="5524499" y="3428998"/>
            <a:ext cx="6134101" cy="542925"/>
          </a:xfrm>
          <a:prstGeom prst="rect">
            <a:avLst/>
          </a:prstGeom>
        </p:spPr>
      </p:pic>
    </p:spTree>
    <p:extLst>
      <p:ext uri="{BB962C8B-B14F-4D97-AF65-F5344CB8AC3E}">
        <p14:creationId xmlns:p14="http://schemas.microsoft.com/office/powerpoint/2010/main" val="316891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5ABE-0442-ED87-99C2-4A882AB87A11}"/>
              </a:ext>
            </a:extLst>
          </p:cNvPr>
          <p:cNvSpPr>
            <a:spLocks noGrp="1"/>
          </p:cNvSpPr>
          <p:nvPr>
            <p:ph type="title"/>
          </p:nvPr>
        </p:nvSpPr>
        <p:spPr>
          <a:xfrm>
            <a:off x="838200" y="365125"/>
            <a:ext cx="10515600" cy="568325"/>
          </a:xfrm>
        </p:spPr>
        <p:txBody>
          <a:bodyPr>
            <a:normAutofit/>
          </a:bodyPr>
          <a:lstStyle/>
          <a:p>
            <a:r>
              <a:rPr lang="en-US" dirty="0"/>
              <a:t>Modelling</a:t>
            </a:r>
          </a:p>
        </p:txBody>
      </p:sp>
      <p:graphicFrame>
        <p:nvGraphicFramePr>
          <p:cNvPr id="4" name="Table 4">
            <a:extLst>
              <a:ext uri="{FF2B5EF4-FFF2-40B4-BE49-F238E27FC236}">
                <a16:creationId xmlns:a16="http://schemas.microsoft.com/office/drawing/2014/main" id="{FA3F6C82-2AF3-0F34-47C5-186CE35632ED}"/>
              </a:ext>
            </a:extLst>
          </p:cNvPr>
          <p:cNvGraphicFramePr>
            <a:graphicFrameLocks noGrp="1"/>
          </p:cNvGraphicFramePr>
          <p:nvPr>
            <p:extLst>
              <p:ext uri="{D42A27DB-BD31-4B8C-83A1-F6EECF244321}">
                <p14:modId xmlns:p14="http://schemas.microsoft.com/office/powerpoint/2010/main" val="2648261636"/>
              </p:ext>
            </p:extLst>
          </p:nvPr>
        </p:nvGraphicFramePr>
        <p:xfrm>
          <a:off x="908050" y="1367365"/>
          <a:ext cx="10798176" cy="4185708"/>
        </p:xfrm>
        <a:graphic>
          <a:graphicData uri="http://schemas.openxmlformats.org/drawingml/2006/table">
            <a:tbl>
              <a:tblPr firstRow="1" bandRow="1">
                <a:tableStyleId>{5C22544A-7EE6-4342-B048-85BDC9FD1C3A}</a:tableStyleId>
              </a:tblPr>
              <a:tblGrid>
                <a:gridCol w="3599392">
                  <a:extLst>
                    <a:ext uri="{9D8B030D-6E8A-4147-A177-3AD203B41FA5}">
                      <a16:colId xmlns:a16="http://schemas.microsoft.com/office/drawing/2014/main" val="3855678747"/>
                    </a:ext>
                  </a:extLst>
                </a:gridCol>
                <a:gridCol w="3599392">
                  <a:extLst>
                    <a:ext uri="{9D8B030D-6E8A-4147-A177-3AD203B41FA5}">
                      <a16:colId xmlns:a16="http://schemas.microsoft.com/office/drawing/2014/main" val="44948382"/>
                    </a:ext>
                  </a:extLst>
                </a:gridCol>
                <a:gridCol w="3599392">
                  <a:extLst>
                    <a:ext uri="{9D8B030D-6E8A-4147-A177-3AD203B41FA5}">
                      <a16:colId xmlns:a16="http://schemas.microsoft.com/office/drawing/2014/main" val="47436378"/>
                    </a:ext>
                  </a:extLst>
                </a:gridCol>
              </a:tblGrid>
              <a:tr h="697618">
                <a:tc>
                  <a:txBody>
                    <a:bodyPr/>
                    <a:lstStyle/>
                    <a:p>
                      <a:pPr algn="ctr"/>
                      <a:r>
                        <a:rPr lang="en-US" dirty="0"/>
                        <a:t>Model Name</a:t>
                      </a:r>
                    </a:p>
                  </a:txBody>
                  <a:tcPr/>
                </a:tc>
                <a:tc>
                  <a:txBody>
                    <a:bodyPr/>
                    <a:lstStyle/>
                    <a:p>
                      <a:pPr algn="ctr"/>
                      <a:r>
                        <a:rPr lang="en-US" dirty="0"/>
                        <a:t>MSE Score</a:t>
                      </a:r>
                    </a:p>
                  </a:txBody>
                  <a:tcPr/>
                </a:tc>
                <a:tc>
                  <a:txBody>
                    <a:bodyPr/>
                    <a:lstStyle/>
                    <a:p>
                      <a:pPr algn="ctr"/>
                      <a:r>
                        <a:rPr lang="en-US" dirty="0"/>
                        <a:t>R2 Score</a:t>
                      </a:r>
                    </a:p>
                  </a:txBody>
                  <a:tcPr/>
                </a:tc>
                <a:extLst>
                  <a:ext uri="{0D108BD9-81ED-4DB2-BD59-A6C34878D82A}">
                    <a16:rowId xmlns:a16="http://schemas.microsoft.com/office/drawing/2014/main" val="480265118"/>
                  </a:ext>
                </a:extLst>
              </a:tr>
              <a:tr h="697618">
                <a:tc>
                  <a:txBody>
                    <a:bodyPr/>
                    <a:lstStyle/>
                    <a:p>
                      <a:r>
                        <a:rPr lang="en-US" dirty="0"/>
                        <a:t>Linear Regression</a:t>
                      </a:r>
                    </a:p>
                  </a:txBody>
                  <a:tcPr/>
                </a:tc>
                <a:tc>
                  <a:txBody>
                    <a:bodyPr/>
                    <a:lstStyle/>
                    <a:p>
                      <a:r>
                        <a:rPr lang="en-US" dirty="0"/>
                        <a:t>5892217736457.772</a:t>
                      </a:r>
                    </a:p>
                  </a:txBody>
                  <a:tcPr/>
                </a:tc>
                <a:tc>
                  <a:txBody>
                    <a:bodyPr/>
                    <a:lstStyle/>
                    <a:p>
                      <a:pPr algn="ctr"/>
                      <a:r>
                        <a:rPr lang="en-US" sz="1800" b="0" i="0" kern="1200" dirty="0">
                          <a:solidFill>
                            <a:schemeClr val="dk1"/>
                          </a:solidFill>
                          <a:effectLst/>
                          <a:latin typeface="+mn-lt"/>
                          <a:ea typeface="+mn-ea"/>
                          <a:cs typeface="+mn-cs"/>
                        </a:rPr>
                        <a:t>0.04</a:t>
                      </a:r>
                      <a:endParaRPr lang="en-US" dirty="0"/>
                    </a:p>
                  </a:txBody>
                  <a:tcPr/>
                </a:tc>
                <a:extLst>
                  <a:ext uri="{0D108BD9-81ED-4DB2-BD59-A6C34878D82A}">
                    <a16:rowId xmlns:a16="http://schemas.microsoft.com/office/drawing/2014/main" val="4103922834"/>
                  </a:ext>
                </a:extLst>
              </a:tr>
              <a:tr h="697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 Vector Regression</a:t>
                      </a:r>
                    </a:p>
                  </a:txBody>
                  <a:tcPr/>
                </a:tc>
                <a:tc>
                  <a:txBody>
                    <a:bodyPr/>
                    <a:lstStyle/>
                    <a:p>
                      <a:r>
                        <a:rPr lang="en-US" dirty="0"/>
                        <a:t>6158583195817.059</a:t>
                      </a:r>
                    </a:p>
                  </a:txBody>
                  <a:tcPr/>
                </a:tc>
                <a:tc>
                  <a:txBody>
                    <a:bodyPr/>
                    <a:lstStyle/>
                    <a:p>
                      <a:pPr algn="ctr"/>
                      <a:r>
                        <a:rPr lang="en-US" dirty="0"/>
                        <a:t>-</a:t>
                      </a:r>
                      <a:r>
                        <a:rPr lang="en-US" sz="1800" b="0" i="0" kern="1200" dirty="0">
                          <a:solidFill>
                            <a:schemeClr val="dk1"/>
                          </a:solidFill>
                          <a:effectLst/>
                          <a:latin typeface="+mn-lt"/>
                          <a:ea typeface="+mn-ea"/>
                          <a:cs typeface="+mn-cs"/>
                        </a:rPr>
                        <a:t>0.00</a:t>
                      </a:r>
                      <a:endParaRPr lang="en-US" dirty="0"/>
                    </a:p>
                  </a:txBody>
                  <a:tcPr/>
                </a:tc>
                <a:extLst>
                  <a:ext uri="{0D108BD9-81ED-4DB2-BD59-A6C34878D82A}">
                    <a16:rowId xmlns:a16="http://schemas.microsoft.com/office/drawing/2014/main" val="4089560540"/>
                  </a:ext>
                </a:extLst>
              </a:tr>
              <a:tr h="697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Tree Regressor</a:t>
                      </a:r>
                    </a:p>
                  </a:txBody>
                  <a:tcPr/>
                </a:tc>
                <a:tc>
                  <a:txBody>
                    <a:bodyPr/>
                    <a:lstStyle/>
                    <a:p>
                      <a:r>
                        <a:rPr lang="en-US" dirty="0"/>
                        <a:t>9950439885575.129</a:t>
                      </a:r>
                    </a:p>
                  </a:txBody>
                  <a:tcPr/>
                </a:tc>
                <a:tc>
                  <a:txBody>
                    <a:bodyPr/>
                    <a:lstStyle/>
                    <a:p>
                      <a:pPr algn="ctr"/>
                      <a:r>
                        <a:rPr lang="en-US" sz="1800" b="0" i="0" kern="1200" dirty="0">
                          <a:solidFill>
                            <a:schemeClr val="dk1"/>
                          </a:solidFill>
                          <a:effectLst/>
                          <a:latin typeface="+mn-lt"/>
                          <a:ea typeface="+mn-ea"/>
                          <a:cs typeface="+mn-cs"/>
                        </a:rPr>
                        <a:t>-0.62</a:t>
                      </a:r>
                      <a:endParaRPr lang="en-US" dirty="0"/>
                    </a:p>
                  </a:txBody>
                  <a:tcPr/>
                </a:tc>
                <a:extLst>
                  <a:ext uri="{0D108BD9-81ED-4DB2-BD59-A6C34878D82A}">
                    <a16:rowId xmlns:a16="http://schemas.microsoft.com/office/drawing/2014/main" val="4272891447"/>
                  </a:ext>
                </a:extLst>
              </a:tr>
              <a:tr h="697618">
                <a:tc>
                  <a:txBody>
                    <a:bodyPr/>
                    <a:lstStyle/>
                    <a:p>
                      <a:r>
                        <a:rPr lang="en-US" dirty="0"/>
                        <a:t>Random Forest Regressor</a:t>
                      </a:r>
                    </a:p>
                  </a:txBody>
                  <a:tcPr/>
                </a:tc>
                <a:tc>
                  <a:txBody>
                    <a:bodyPr/>
                    <a:lstStyle/>
                    <a:p>
                      <a:r>
                        <a:rPr lang="en-US" dirty="0"/>
                        <a:t>5204471668252.681</a:t>
                      </a:r>
                    </a:p>
                  </a:txBody>
                  <a:tcPr/>
                </a:tc>
                <a:tc>
                  <a:txBody>
                    <a:bodyPr/>
                    <a:lstStyle/>
                    <a:p>
                      <a:pPr algn="ctr"/>
                      <a:r>
                        <a:rPr lang="en-US" sz="1800" b="0" i="0" kern="1200" dirty="0">
                          <a:solidFill>
                            <a:schemeClr val="dk1"/>
                          </a:solidFill>
                          <a:effectLst/>
                          <a:latin typeface="+mn-lt"/>
                          <a:ea typeface="+mn-ea"/>
                          <a:cs typeface="+mn-cs"/>
                        </a:rPr>
                        <a:t>0.15</a:t>
                      </a:r>
                      <a:endParaRPr lang="en-US" dirty="0"/>
                    </a:p>
                  </a:txBody>
                  <a:tcPr/>
                </a:tc>
                <a:extLst>
                  <a:ext uri="{0D108BD9-81ED-4DB2-BD59-A6C34878D82A}">
                    <a16:rowId xmlns:a16="http://schemas.microsoft.com/office/drawing/2014/main" val="1008806366"/>
                  </a:ext>
                </a:extLst>
              </a:tr>
              <a:tr h="697618">
                <a:tc>
                  <a:txBody>
                    <a:bodyPr/>
                    <a:lstStyle/>
                    <a:p>
                      <a:pPr algn="l" fontAlgn="ctr"/>
                      <a:r>
                        <a:rPr lang="en-US" b="1" dirty="0">
                          <a:effectLst/>
                        </a:rPr>
                        <a:t>XGB Regressor</a:t>
                      </a:r>
                    </a:p>
                  </a:txBody>
                  <a:tcPr anchor="ctr"/>
                </a:tc>
                <a:tc>
                  <a:txBody>
                    <a:bodyPr/>
                    <a:lstStyle/>
                    <a:p>
                      <a:r>
                        <a:rPr lang="en-US" sz="1800" b="0" i="0" kern="1200" dirty="0">
                          <a:solidFill>
                            <a:schemeClr val="dk1"/>
                          </a:solidFill>
                          <a:effectLst/>
                          <a:latin typeface="+mn-lt"/>
                          <a:ea typeface="+mn-ea"/>
                          <a:cs typeface="+mn-cs"/>
                        </a:rPr>
                        <a:t>4886939138791.15</a:t>
                      </a:r>
                      <a:endParaRPr lang="en-US" dirty="0"/>
                    </a:p>
                  </a:txBody>
                  <a:tcPr/>
                </a:tc>
                <a:tc>
                  <a:txBody>
                    <a:bodyPr/>
                    <a:lstStyle/>
                    <a:p>
                      <a:pPr algn="ctr"/>
                      <a:r>
                        <a:rPr lang="en-US" sz="1800" b="0" i="0" kern="1200" dirty="0">
                          <a:solidFill>
                            <a:schemeClr val="dk1"/>
                          </a:solidFill>
                          <a:effectLst/>
                          <a:latin typeface="+mn-lt"/>
                          <a:ea typeface="+mn-ea"/>
                          <a:cs typeface="+mn-cs"/>
                        </a:rPr>
                        <a:t>0.20</a:t>
                      </a:r>
                      <a:endParaRPr lang="en-US" dirty="0"/>
                    </a:p>
                  </a:txBody>
                  <a:tcPr/>
                </a:tc>
                <a:extLst>
                  <a:ext uri="{0D108BD9-81ED-4DB2-BD59-A6C34878D82A}">
                    <a16:rowId xmlns:a16="http://schemas.microsoft.com/office/drawing/2014/main" val="643312481"/>
                  </a:ext>
                </a:extLst>
              </a:tr>
            </a:tbl>
          </a:graphicData>
        </a:graphic>
      </p:graphicFrame>
      <p:sp>
        <p:nvSpPr>
          <p:cNvPr id="7" name="TextBox 6">
            <a:extLst>
              <a:ext uri="{FF2B5EF4-FFF2-40B4-BE49-F238E27FC236}">
                <a16:creationId xmlns:a16="http://schemas.microsoft.com/office/drawing/2014/main" id="{8F153EAB-4F4C-8BF3-F65F-5B7BC6B866BE}"/>
              </a:ext>
            </a:extLst>
          </p:cNvPr>
          <p:cNvSpPr txBox="1"/>
          <p:nvPr/>
        </p:nvSpPr>
        <p:spPr>
          <a:xfrm>
            <a:off x="838200" y="5817711"/>
            <a:ext cx="7364506" cy="338554"/>
          </a:xfrm>
          <a:prstGeom prst="rect">
            <a:avLst/>
          </a:prstGeom>
          <a:noFill/>
        </p:spPr>
        <p:txBody>
          <a:bodyPr wrap="square" rtlCol="0">
            <a:spAutoFit/>
          </a:bodyPr>
          <a:lstStyle/>
          <a:p>
            <a:r>
              <a:rPr lang="en-US" sz="1600" dirty="0"/>
              <a:t>Choose model with less Mean Square Error score and high r2 score</a:t>
            </a:r>
          </a:p>
        </p:txBody>
      </p:sp>
    </p:spTree>
    <p:extLst>
      <p:ext uri="{BB962C8B-B14F-4D97-AF65-F5344CB8AC3E}">
        <p14:creationId xmlns:p14="http://schemas.microsoft.com/office/powerpoint/2010/main" val="4178798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520</TotalTime>
  <Words>416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Light SemiCondensed</vt:lpstr>
      <vt:lpstr>Bookman Old Style</vt:lpstr>
      <vt:lpstr>Gotham</vt:lpstr>
      <vt:lpstr>Rockwell</vt:lpstr>
      <vt:lpstr>Damask</vt:lpstr>
      <vt:lpstr>PowerPoint Presentation</vt:lpstr>
      <vt:lpstr>CERTIFICATE</vt:lpstr>
      <vt:lpstr>     Highradius is a Fintech enterprise Software-as-a-Service (SaaS) company that leverages Artificial Intelligence-based Autonomous Systems to help companies automate Accounts Receivable and Treasury processes.</vt:lpstr>
      <vt:lpstr>Roles and responsibility</vt:lpstr>
      <vt:lpstr>AI-Enabled FinTech B2B Invoice Management Application.  </vt:lpstr>
      <vt:lpstr>Model used in our project</vt:lpstr>
      <vt:lpstr>PANDAS</vt:lpstr>
      <vt:lpstr>Feature Engineering</vt:lpstr>
      <vt:lpstr>Modelling</vt:lpstr>
      <vt:lpstr>Learning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of Machine Learning Part</dc:title>
  <dc:creator>Ravi kumar</dc:creator>
  <cp:lastModifiedBy>raman sharma sharma</cp:lastModifiedBy>
  <cp:revision>36</cp:revision>
  <dcterms:created xsi:type="dcterms:W3CDTF">2022-06-21T16:28:24Z</dcterms:created>
  <dcterms:modified xsi:type="dcterms:W3CDTF">2022-06-27T17:38:23Z</dcterms:modified>
</cp:coreProperties>
</file>