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4"/>
  </p:sldMasterIdLst>
  <p:notesMasterIdLst>
    <p:notesMasterId r:id="rId23"/>
  </p:notesMasterIdLst>
  <p:sldIdLst>
    <p:sldId id="256" r:id="rId5"/>
    <p:sldId id="2146847054" r:id="rId6"/>
    <p:sldId id="262" r:id="rId7"/>
    <p:sldId id="263" r:id="rId8"/>
    <p:sldId id="2146847062" r:id="rId9"/>
    <p:sldId id="2146847063" r:id="rId10"/>
    <p:sldId id="265" r:id="rId11"/>
    <p:sldId id="266" r:id="rId12"/>
    <p:sldId id="2146847064" r:id="rId13"/>
    <p:sldId id="267" r:id="rId14"/>
    <p:sldId id="2146847060" r:id="rId15"/>
    <p:sldId id="2146847057" r:id="rId16"/>
    <p:sldId id="2146847058" r:id="rId17"/>
    <p:sldId id="2146847059" r:id="rId18"/>
    <p:sldId id="268" r:id="rId19"/>
    <p:sldId id="2146847055" r:id="rId20"/>
    <p:sldId id="269" r:id="rId21"/>
    <p:sldId id="25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70" autoAdjust="0"/>
  </p:normalViewPr>
  <p:slideViewPr>
    <p:cSldViewPr snapToGrid="0">
      <p:cViewPr varScale="1">
        <p:scale>
          <a:sx n="73" d="100"/>
          <a:sy n="73" d="100"/>
        </p:scale>
        <p:origin x="1042" y="53"/>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4/8/2024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78271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4/8/2024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16905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50532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3919911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1209706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3211806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21599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914021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3203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86379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38927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6458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48097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57352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56325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950210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2027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291B17-9318-49DB-B28B-6E5994AE9581}" type="datetime1">
              <a:rPr lang="en-US" smtClean="0"/>
              <a:t>4/8/2024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a:p>
        </p:txBody>
      </p:sp>
      <p:pic>
        <p:nvPicPr>
          <p:cNvPr id="14" name="Picture 13" descr="Logo&#10;&#10;Description automatically generated">
            <a:extLst>
              <a:ext uri="{FF2B5EF4-FFF2-40B4-BE49-F238E27FC236}">
                <a16:creationId xmlns:a16="http://schemas.microsoft.com/office/drawing/2014/main" id="{3BDAF3F3-DF63-BFD8-2C6B-AEF2D06EE5D2}"/>
              </a:ext>
            </a:extLst>
          </p:cNvPr>
          <p:cNvPicPr>
            <a:picLocks noChangeAspect="1"/>
          </p:cNvPicPr>
          <p:nvPr userDrawn="1"/>
        </p:nvPicPr>
        <p:blipFill>
          <a:blip r:embed="rId19"/>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1651817009"/>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7277" y="1744185"/>
            <a:ext cx="12726648" cy="646331"/>
          </a:xfrm>
          <a:prstGeom prst="rect">
            <a:avLst/>
          </a:prstGeom>
          <a:noFill/>
        </p:spPr>
        <p:txBody>
          <a:bodyPr wrap="square" lIns="91440" tIns="45720" rIns="91440" bIns="45720" rtlCol="0" anchor="t">
            <a:spAutoFit/>
          </a:bodyPr>
          <a:lstStyle/>
          <a:p>
            <a:pPr algn="ctr"/>
            <a:r>
              <a:rPr lang="en-US" sz="3600" b="1" dirty="0">
                <a:solidFill>
                  <a:schemeClr val="accent1">
                    <a:lumMod val="75000"/>
                  </a:schemeClr>
                </a:solidFill>
                <a:latin typeface="Times New Roman" panose="02020603050405020304" pitchFamily="18" charset="0"/>
                <a:cs typeface="Times New Roman" panose="02020603050405020304" pitchFamily="18" charset="0"/>
              </a:rPr>
              <a:t>CAPSTONE PROJECT</a:t>
            </a:r>
          </a:p>
        </p:txBody>
      </p:sp>
      <p:sp>
        <p:nvSpPr>
          <p:cNvPr id="4" name="TextBox 3"/>
          <p:cNvSpPr txBox="1"/>
          <p:nvPr/>
        </p:nvSpPr>
        <p:spPr>
          <a:xfrm>
            <a:off x="4129500" y="4558557"/>
            <a:ext cx="9759485" cy="1938992"/>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Times New Roman" panose="02020603050405020304" pitchFamily="18" charset="0"/>
                <a:cs typeface="Times New Roman" panose="02020603050405020304" pitchFamily="18" charset="0"/>
              </a:rPr>
              <a:t>Presented By:</a:t>
            </a:r>
          </a:p>
          <a:p>
            <a:r>
              <a:rPr lang="en-US" sz="2400" b="1" dirty="0">
                <a:solidFill>
                  <a:schemeClr val="accent1">
                    <a:lumMod val="75000"/>
                  </a:schemeClr>
                </a:solidFill>
                <a:latin typeface="Times New Roman" panose="02020603050405020304" pitchFamily="18" charset="0"/>
                <a:cs typeface="Times New Roman" panose="02020603050405020304" pitchFamily="18" charset="0"/>
              </a:rPr>
              <a:t>Ramanan S J –  2021103563</a:t>
            </a:r>
          </a:p>
          <a:p>
            <a:r>
              <a:rPr lang="en-US" sz="2400" b="1" dirty="0">
                <a:solidFill>
                  <a:schemeClr val="accent1">
                    <a:lumMod val="75000"/>
                  </a:schemeClr>
                </a:solidFill>
                <a:latin typeface="Times New Roman" panose="02020603050405020304" pitchFamily="18" charset="0"/>
                <a:cs typeface="Times New Roman" panose="02020603050405020304" pitchFamily="18" charset="0"/>
              </a:rPr>
              <a:t>				   College Of Engineering, Guindy</a:t>
            </a:r>
          </a:p>
          <a:p>
            <a:r>
              <a:rPr lang="en-US" sz="2400" b="1" dirty="0">
                <a:solidFill>
                  <a:schemeClr val="accent1">
                    <a:lumMod val="75000"/>
                  </a:schemeClr>
                </a:solidFill>
                <a:latin typeface="Times New Roman" panose="02020603050405020304" pitchFamily="18" charset="0"/>
                <a:cs typeface="Times New Roman" panose="02020603050405020304" pitchFamily="18" charset="0"/>
              </a:rPr>
              <a:t>				   Anna University</a:t>
            </a:r>
          </a:p>
          <a:p>
            <a:r>
              <a:rPr lang="en-US" sz="2400" b="1" dirty="0">
                <a:solidFill>
                  <a:schemeClr val="accent1">
                    <a:lumMod val="75000"/>
                  </a:schemeClr>
                </a:solidFill>
                <a:latin typeface="Times New Roman" panose="02020603050405020304" pitchFamily="18" charset="0"/>
                <a:cs typeface="Times New Roman" panose="02020603050405020304" pitchFamily="18" charset="0"/>
              </a:rPr>
              <a:t>		               Department of Computer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5400" b="1" dirty="0">
                <a:solidFill>
                  <a:schemeClr val="accent1"/>
                </a:solidFill>
                <a:latin typeface="Times New Roman" panose="02020603050405020304" pitchFamily="18" charset="0"/>
                <a:ea typeface="+mj-lt"/>
                <a:cs typeface="Times New Roman" panose="02020603050405020304" pitchFamily="18" charset="0"/>
              </a:rPr>
              <a:t>Result</a:t>
            </a:r>
            <a:endParaRPr lang="en-US" sz="48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978859" y="1846424"/>
            <a:ext cx="11029615" cy="158257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keylogger application successfully captures and logs keyboard events in real-time, providing insights into user input behavior and patterns.</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7A3453B-0C19-CE79-02DC-4744F715BCE6}"/>
              </a:ext>
            </a:extLst>
          </p:cNvPr>
          <p:cNvPicPr>
            <a:picLocks noChangeAspect="1"/>
          </p:cNvPicPr>
          <p:nvPr/>
        </p:nvPicPr>
        <p:blipFill>
          <a:blip r:embed="rId2"/>
          <a:stretch>
            <a:fillRect/>
          </a:stretch>
        </p:blipFill>
        <p:spPr>
          <a:xfrm>
            <a:off x="3742694" y="3334950"/>
            <a:ext cx="4197566" cy="339107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B9C37-CF29-25DC-9A17-3BD81C0C1AF8}"/>
              </a:ext>
            </a:extLst>
          </p:cNvPr>
          <p:cNvSpPr>
            <a:spLocks noGrp="1"/>
          </p:cNvSpPr>
          <p:nvPr>
            <p:ph type="title"/>
          </p:nvPr>
        </p:nvSpPr>
        <p:spPr>
          <a:xfrm>
            <a:off x="1620946" y="475071"/>
            <a:ext cx="10018713" cy="1752599"/>
          </a:xfrm>
        </p:spPr>
        <p:txBody>
          <a:bodyPr/>
          <a:lstStyle/>
          <a:p>
            <a:r>
              <a:rPr lang="en-IN" sz="5400" dirty="0">
                <a:latin typeface="Times New Roman" panose="02020603050405020304" pitchFamily="18" charset="0"/>
                <a:cs typeface="Times New Roman" panose="02020603050405020304" pitchFamily="18" charset="0"/>
              </a:rPr>
              <a:t>Code</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8BCB5FF-8EB9-B611-B911-ACE2914C72DD}"/>
              </a:ext>
            </a:extLst>
          </p:cNvPr>
          <p:cNvPicPr>
            <a:picLocks noGrp="1" noChangeAspect="1"/>
          </p:cNvPicPr>
          <p:nvPr>
            <p:ph idx="1"/>
          </p:nvPr>
        </p:nvPicPr>
        <p:blipFill>
          <a:blip r:embed="rId2"/>
          <a:stretch>
            <a:fillRect/>
          </a:stretch>
        </p:blipFill>
        <p:spPr>
          <a:xfrm>
            <a:off x="7373949" y="2227670"/>
            <a:ext cx="3767017" cy="3490843"/>
          </a:xfrm>
        </p:spPr>
      </p:pic>
      <p:pic>
        <p:nvPicPr>
          <p:cNvPr id="7" name="Picture 6">
            <a:extLst>
              <a:ext uri="{FF2B5EF4-FFF2-40B4-BE49-F238E27FC236}">
                <a16:creationId xmlns:a16="http://schemas.microsoft.com/office/drawing/2014/main" id="{2503F4E1-D936-807E-7B33-1FF019F2DE0B}"/>
              </a:ext>
            </a:extLst>
          </p:cNvPr>
          <p:cNvPicPr>
            <a:picLocks noChangeAspect="1"/>
          </p:cNvPicPr>
          <p:nvPr/>
        </p:nvPicPr>
        <p:blipFill>
          <a:blip r:embed="rId3"/>
          <a:stretch>
            <a:fillRect/>
          </a:stretch>
        </p:blipFill>
        <p:spPr>
          <a:xfrm>
            <a:off x="1411416" y="2227671"/>
            <a:ext cx="5082251" cy="3482074"/>
          </a:xfrm>
          <a:prstGeom prst="rect">
            <a:avLst/>
          </a:prstGeom>
        </p:spPr>
      </p:pic>
    </p:spTree>
    <p:extLst>
      <p:ext uri="{BB962C8B-B14F-4D97-AF65-F5344CB8AC3E}">
        <p14:creationId xmlns:p14="http://schemas.microsoft.com/office/powerpoint/2010/main" val="3694845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a:xfrm>
            <a:off x="1242573" y="0"/>
            <a:ext cx="10018713" cy="1752599"/>
          </a:xfrm>
        </p:spPr>
        <p:txBody>
          <a:bodyPr>
            <a:normAutofit/>
          </a:bodyPr>
          <a:lstStyle/>
          <a:p>
            <a:r>
              <a:rPr lang="en-IN" sz="5400" dirty="0" err="1">
                <a:latin typeface="Times New Roman" panose="02020603050405020304" pitchFamily="18" charset="0"/>
                <a:cs typeface="Times New Roman" panose="02020603050405020304" pitchFamily="18" charset="0"/>
              </a:rPr>
              <a:t>Key_log</a:t>
            </a:r>
            <a:r>
              <a:rPr lang="en-IN" sz="5400" dirty="0">
                <a:latin typeface="Times New Roman" panose="02020603050405020304" pitchFamily="18" charset="0"/>
                <a:cs typeface="Times New Roman" panose="02020603050405020304" pitchFamily="18" charset="0"/>
              </a:rPr>
              <a:t> </a:t>
            </a:r>
            <a:r>
              <a:rPr lang="en-IN" sz="5400" dirty="0" err="1">
                <a:latin typeface="Times New Roman" panose="02020603050405020304" pitchFamily="18" charset="0"/>
                <a:cs typeface="Times New Roman" panose="02020603050405020304" pitchFamily="18" charset="0"/>
              </a:rPr>
              <a:t>json</a:t>
            </a:r>
            <a:r>
              <a:rPr lang="en-IN" sz="5400" dirty="0">
                <a:latin typeface="Times New Roman" panose="02020603050405020304" pitchFamily="18" charset="0"/>
                <a:cs typeface="Times New Roman" panose="02020603050405020304" pitchFamily="18" charset="0"/>
              </a:rPr>
              <a:t> file</a:t>
            </a:r>
          </a:p>
        </p:txBody>
      </p:sp>
      <p:pic>
        <p:nvPicPr>
          <p:cNvPr id="5" name="Picture 4">
            <a:extLst>
              <a:ext uri="{FF2B5EF4-FFF2-40B4-BE49-F238E27FC236}">
                <a16:creationId xmlns:a16="http://schemas.microsoft.com/office/drawing/2014/main" id="{51DE85E1-BB60-9822-DA41-F360319B3A35}"/>
              </a:ext>
            </a:extLst>
          </p:cNvPr>
          <p:cNvPicPr>
            <a:picLocks noChangeAspect="1"/>
          </p:cNvPicPr>
          <p:nvPr/>
        </p:nvPicPr>
        <p:blipFill>
          <a:blip r:embed="rId2"/>
          <a:stretch>
            <a:fillRect/>
          </a:stretch>
        </p:blipFill>
        <p:spPr>
          <a:xfrm>
            <a:off x="2533126" y="1429407"/>
            <a:ext cx="3315882" cy="5428593"/>
          </a:xfrm>
          <a:prstGeom prst="rect">
            <a:avLst/>
          </a:prstGeom>
        </p:spPr>
      </p:pic>
      <p:pic>
        <p:nvPicPr>
          <p:cNvPr id="8" name="Picture 7">
            <a:extLst>
              <a:ext uri="{FF2B5EF4-FFF2-40B4-BE49-F238E27FC236}">
                <a16:creationId xmlns:a16="http://schemas.microsoft.com/office/drawing/2014/main" id="{8DFBAFA8-6655-EB2E-839C-E290B56D6A0E}"/>
              </a:ext>
            </a:extLst>
          </p:cNvPr>
          <p:cNvPicPr>
            <a:picLocks noChangeAspect="1"/>
          </p:cNvPicPr>
          <p:nvPr/>
        </p:nvPicPr>
        <p:blipFill>
          <a:blip r:embed="rId3"/>
          <a:stretch>
            <a:fillRect/>
          </a:stretch>
        </p:blipFill>
        <p:spPr>
          <a:xfrm>
            <a:off x="7139560" y="1354096"/>
            <a:ext cx="2740164" cy="5464490"/>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B7BBA4C-2C09-CF8B-6B93-718BC5A4079F}"/>
              </a:ext>
            </a:extLst>
          </p:cNvPr>
          <p:cNvPicPr>
            <a:picLocks noChangeAspect="1"/>
          </p:cNvPicPr>
          <p:nvPr/>
        </p:nvPicPr>
        <p:blipFill>
          <a:blip r:embed="rId2"/>
          <a:stretch>
            <a:fillRect/>
          </a:stretch>
        </p:blipFill>
        <p:spPr>
          <a:xfrm>
            <a:off x="1770246" y="909286"/>
            <a:ext cx="3648584" cy="5039428"/>
          </a:xfrm>
          <a:prstGeom prst="rect">
            <a:avLst/>
          </a:prstGeom>
        </p:spPr>
      </p:pic>
      <p:pic>
        <p:nvPicPr>
          <p:cNvPr id="7" name="Picture 6">
            <a:extLst>
              <a:ext uri="{FF2B5EF4-FFF2-40B4-BE49-F238E27FC236}">
                <a16:creationId xmlns:a16="http://schemas.microsoft.com/office/drawing/2014/main" id="{A4849E12-AA6B-849C-69C1-23EA7EF603E8}"/>
              </a:ext>
            </a:extLst>
          </p:cNvPr>
          <p:cNvPicPr>
            <a:picLocks noChangeAspect="1"/>
          </p:cNvPicPr>
          <p:nvPr/>
        </p:nvPicPr>
        <p:blipFill>
          <a:blip r:embed="rId3"/>
          <a:stretch>
            <a:fillRect/>
          </a:stretch>
        </p:blipFill>
        <p:spPr>
          <a:xfrm>
            <a:off x="7699776" y="1071233"/>
            <a:ext cx="2867425" cy="4715533"/>
          </a:xfrm>
          <a:prstGeom prst="rect">
            <a:avLst/>
          </a:prstGeom>
        </p:spPr>
      </p:pic>
    </p:spTree>
    <p:extLst>
      <p:ext uri="{BB962C8B-B14F-4D97-AF65-F5344CB8AC3E}">
        <p14:creationId xmlns:p14="http://schemas.microsoft.com/office/powerpoint/2010/main" val="2770140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normAutofit/>
          </a:bodyPr>
          <a:lstStyle/>
          <a:p>
            <a:r>
              <a:rPr lang="en-IN" sz="5400" dirty="0" err="1">
                <a:latin typeface="Times New Roman" panose="02020603050405020304" pitchFamily="18" charset="0"/>
                <a:cs typeface="Times New Roman" panose="02020603050405020304" pitchFamily="18" charset="0"/>
              </a:rPr>
              <a:t>Key_log</a:t>
            </a:r>
            <a:r>
              <a:rPr lang="en-IN" sz="5400" dirty="0">
                <a:latin typeface="Times New Roman" panose="02020603050405020304" pitchFamily="18" charset="0"/>
                <a:cs typeface="Times New Roman" panose="02020603050405020304" pitchFamily="18" charset="0"/>
              </a:rPr>
              <a:t> file</a:t>
            </a:r>
          </a:p>
        </p:txBody>
      </p:sp>
      <p:pic>
        <p:nvPicPr>
          <p:cNvPr id="4" name="Picture 3">
            <a:extLst>
              <a:ext uri="{FF2B5EF4-FFF2-40B4-BE49-F238E27FC236}">
                <a16:creationId xmlns:a16="http://schemas.microsoft.com/office/drawing/2014/main" id="{D82C33BF-522B-9A3E-DE52-0C5F7750C2BC}"/>
              </a:ext>
            </a:extLst>
          </p:cNvPr>
          <p:cNvPicPr>
            <a:picLocks noChangeAspect="1"/>
          </p:cNvPicPr>
          <p:nvPr/>
        </p:nvPicPr>
        <p:blipFill>
          <a:blip r:embed="rId2"/>
          <a:stretch>
            <a:fillRect/>
          </a:stretch>
        </p:blipFill>
        <p:spPr>
          <a:xfrm>
            <a:off x="2106673" y="2667005"/>
            <a:ext cx="8658766" cy="1947036"/>
          </a:xfrm>
          <a:prstGeom prst="rect">
            <a:avLst/>
          </a:prstGeom>
        </p:spPr>
      </p:pic>
    </p:spTree>
    <p:extLst>
      <p:ext uri="{BB962C8B-B14F-4D97-AF65-F5344CB8AC3E}">
        <p14:creationId xmlns:p14="http://schemas.microsoft.com/office/powerpoint/2010/main" val="2442879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284614" y="0"/>
            <a:ext cx="10018713" cy="1132490"/>
          </a:xfrm>
        </p:spPr>
        <p:txBody>
          <a:bodyPr>
            <a:normAutofit/>
          </a:bodyPr>
          <a:lstStyle/>
          <a:p>
            <a:r>
              <a:rPr lang="en-US" sz="5400" b="1" dirty="0">
                <a:solidFill>
                  <a:schemeClr val="accent1"/>
                </a:solidFill>
                <a:latin typeface="Times New Roman" panose="02020603050405020304" pitchFamily="18" charset="0"/>
                <a:ea typeface="+mj-lt"/>
                <a:cs typeface="Times New Roman" panose="02020603050405020304" pitchFamily="18" charset="0"/>
              </a:rPr>
              <a:t>Conclusion</a:t>
            </a:r>
            <a:endParaRPr lang="en-US" sz="48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1162385" y="1021062"/>
            <a:ext cx="11029615" cy="5136481"/>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Key Points</a:t>
            </a:r>
          </a:p>
          <a:p>
            <a:pPr marL="899435" lvl="2" indent="-305435"/>
            <a:r>
              <a:rPr lang="en-US" sz="1600" dirty="0">
                <a:latin typeface="Times New Roman" panose="02020603050405020304" pitchFamily="18" charset="0"/>
                <a:cs typeface="Times New Roman" panose="02020603050405020304" pitchFamily="18" charset="0"/>
              </a:rPr>
              <a:t>The keylogger application captures and logs keyboard events in real-time, bolstering security monitoring efforts.</a:t>
            </a:r>
          </a:p>
          <a:p>
            <a:pPr marL="899435" lvl="2" indent="-305435"/>
            <a:r>
              <a:rPr lang="en-US" sz="1600" dirty="0">
                <a:latin typeface="Times New Roman" panose="02020603050405020304" pitchFamily="18" charset="0"/>
                <a:cs typeface="Times New Roman" panose="02020603050405020304" pitchFamily="18" charset="0"/>
              </a:rPr>
              <a:t>Real-time monitoring facilitates prompt detection of suspicious keystrokes, enhancing cybersecurity measures.</a:t>
            </a:r>
          </a:p>
          <a:p>
            <a:pPr marL="0" indent="0">
              <a:buNone/>
            </a:pPr>
            <a:r>
              <a:rPr lang="en-US" sz="2000"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Challenges Faced</a:t>
            </a:r>
          </a:p>
          <a:p>
            <a:pPr marL="899435" lvl="2" indent="-305435"/>
            <a:r>
              <a:rPr lang="en-US" sz="1600" dirty="0">
                <a:latin typeface="Times New Roman" panose="02020603050405020304" pitchFamily="18" charset="0"/>
                <a:cs typeface="Times New Roman" panose="02020603050405020304" pitchFamily="18" charset="0"/>
              </a:rPr>
              <a:t>Ensuring compatibility across different operating systems.</a:t>
            </a:r>
          </a:p>
          <a:p>
            <a:pPr marL="899435" lvl="2" indent="-305435"/>
            <a:r>
              <a:rPr lang="en-US" sz="1600" dirty="0">
                <a:latin typeface="Times New Roman" panose="02020603050405020304" pitchFamily="18" charset="0"/>
                <a:cs typeface="Times New Roman" panose="02020603050405020304" pitchFamily="18" charset="0"/>
              </a:rPr>
              <a:t>Addressing privacy concerns associated with keystroke logging.</a:t>
            </a:r>
          </a:p>
          <a:p>
            <a:pPr marL="0" indent="0">
              <a:buNone/>
            </a:pPr>
            <a:r>
              <a:rPr lang="en-US" sz="2000"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Potential Improvements</a:t>
            </a:r>
          </a:p>
          <a:p>
            <a:pPr marL="899435" lvl="2" indent="-305435"/>
            <a:r>
              <a:rPr lang="en-US" sz="1600" dirty="0">
                <a:latin typeface="Times New Roman" panose="02020603050405020304" pitchFamily="18" charset="0"/>
                <a:cs typeface="Times New Roman" panose="02020603050405020304" pitchFamily="18" charset="0"/>
              </a:rPr>
              <a:t>Enhance logging features with timestamping and event categorization.</a:t>
            </a:r>
          </a:p>
          <a:p>
            <a:pPr marL="899435" lvl="2" indent="-305435"/>
            <a:r>
              <a:rPr lang="en-US" sz="1600" dirty="0">
                <a:latin typeface="Times New Roman" panose="02020603050405020304" pitchFamily="18" charset="0"/>
                <a:cs typeface="Times New Roman" panose="02020603050405020304" pitchFamily="18" charset="0"/>
              </a:rPr>
              <a:t>Implement robust privacy measures to safeguard user information.</a:t>
            </a:r>
          </a:p>
          <a:p>
            <a:pPr marL="899435" lvl="2" indent="-305435"/>
            <a:r>
              <a:rPr lang="en-US" sz="1600" dirty="0">
                <a:latin typeface="Times New Roman" panose="02020603050405020304" pitchFamily="18" charset="0"/>
                <a:cs typeface="Times New Roman" panose="02020603050405020304" pitchFamily="18" charset="0"/>
              </a:rPr>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1162384" y="3318994"/>
            <a:ext cx="11029616" cy="3930978"/>
          </a:xfrm>
        </p:spPr>
        <p:txBody>
          <a:bodyPr/>
          <a:lstStyle/>
          <a:p>
            <a:pPr marL="0" indent="0">
              <a:buNone/>
            </a:pPr>
            <a:r>
              <a:rPr lang="en-US" sz="3200" b="1" dirty="0">
                <a:latin typeface="Times New Roman" panose="02020603050405020304" pitchFamily="18" charset="0"/>
                <a:cs typeface="Times New Roman" panose="02020603050405020304" pitchFamily="18" charset="0"/>
              </a:rPr>
              <a:t>Potential Enhancements</a:t>
            </a:r>
          </a:p>
          <a:p>
            <a:pPr marL="899435" lvl="2" indent="-305435"/>
            <a:r>
              <a:rPr lang="en-US" sz="1400" dirty="0">
                <a:latin typeface="Times New Roman" panose="02020603050405020304" pitchFamily="18" charset="0"/>
                <a:cs typeface="Times New Roman" panose="02020603050405020304" pitchFamily="18" charset="0"/>
              </a:rPr>
              <a:t>Integration of additional data sources: Explore incorporating data from diverse sources such as network activity, application usage, or biometric data for comprehensive monitoring.</a:t>
            </a:r>
          </a:p>
          <a:p>
            <a:pPr marL="899435" lvl="2" indent="-305435"/>
            <a:r>
              <a:rPr lang="en-US" sz="1400" dirty="0">
                <a:latin typeface="Times New Roman" panose="02020603050405020304" pitchFamily="18" charset="0"/>
                <a:cs typeface="Times New Roman" panose="02020603050405020304" pitchFamily="18" charset="0"/>
              </a:rPr>
              <a:t>Algorithm optimization: Fine-tune the keylogger algorithm for better performance and efficiency, considering factors like resource utilization and detection accuracy.</a:t>
            </a:r>
          </a:p>
          <a:p>
            <a:pPr marL="899435" lvl="2" indent="-305435"/>
            <a:r>
              <a:rPr lang="en-US" sz="1400" dirty="0">
                <a:latin typeface="Times New Roman" panose="02020603050405020304" pitchFamily="18" charset="0"/>
                <a:cs typeface="Times New Roman" panose="02020603050405020304" pitchFamily="18" charset="0"/>
              </a:rPr>
              <a:t>Expansion to cover multiple platforms: Extend the keylogger application's compatibility to cover a wide range of operating systems and devices, ensuring comprehensive security monitoring.</a:t>
            </a:r>
          </a:p>
          <a:p>
            <a:pPr marL="899435" lvl="2" indent="-305435"/>
            <a:r>
              <a:rPr lang="en-US" sz="1400" dirty="0">
                <a:latin typeface="Times New Roman" panose="02020603050405020304" pitchFamily="18" charset="0"/>
                <a:cs typeface="Times New Roman" panose="02020603050405020304" pitchFamily="18" charset="0"/>
              </a:rPr>
              <a:t>Integration of emerging technologies: Explore the integration of emerging technologies like edge computing or advanced machine learning techniques for enhanced threat detection and analysis.</a:t>
            </a:r>
          </a:p>
          <a:p>
            <a:pPr marL="899435" lvl="2" indent="-305435"/>
            <a:r>
              <a:rPr lang="en-US" sz="1400" dirty="0">
                <a:latin typeface="Times New Roman" panose="02020603050405020304" pitchFamily="18" charset="0"/>
                <a:cs typeface="Times New Roman" panose="02020603050405020304" pitchFamily="18" charset="0"/>
              </a:rPr>
              <a:t>By pursuing these potential enhancements and expansions, the keylogger application can evolve into a robust and versatile security monitoring solution, capable of addressing evolving cybersecurity challenges effectively.</a:t>
            </a:r>
          </a:p>
          <a:p>
            <a:pPr marL="305435" indent="-305435"/>
            <a:endParaRPr lang="en-US" sz="1400"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90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b="1" dirty="0">
                <a:solidFill>
                  <a:schemeClr val="accent1"/>
                </a:solidFill>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614882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lnSpcReduction="10000"/>
          </a:bodyPr>
          <a:lstStyle/>
          <a:p>
            <a:pPr marL="305435" indent="-305435"/>
            <a:r>
              <a:rPr lang="en-IN" sz="2400" dirty="0">
                <a:solidFill>
                  <a:srgbClr val="0F0F0F"/>
                </a:solidFill>
                <a:ea typeface="+mn-lt"/>
                <a:cs typeface="+mn-lt"/>
              </a:rPr>
              <a:t>Brownlee, Jason. "How to Develop a Keylogger in Python." Machine Learning Mastery, 2020. [Online]. </a:t>
            </a:r>
            <a:r>
              <a:rPr lang="en-IN" sz="2400" dirty="0" err="1">
                <a:solidFill>
                  <a:srgbClr val="0F0F0F"/>
                </a:solidFill>
                <a:ea typeface="+mn-lt"/>
                <a:cs typeface="+mn-lt"/>
              </a:rPr>
              <a:t>Available</a:t>
            </a:r>
            <a:r>
              <a:rPr lang="en-IN" sz="2400" dirty="0" err="1">
                <a:solidFill>
                  <a:srgbClr val="0F0F0F"/>
                </a:solidFill>
                <a:ea typeface="+mn-lt"/>
                <a:cs typeface="+mn-lt"/>
                <a:hlinkClick r:id="rId2"/>
              </a:rPr>
              <a:t>:.https</a:t>
            </a:r>
            <a:r>
              <a:rPr lang="en-IN" sz="2400" dirty="0">
                <a:solidFill>
                  <a:srgbClr val="0F0F0F"/>
                </a:solidFill>
                <a:ea typeface="+mn-lt"/>
                <a:cs typeface="+mn-lt"/>
                <a:hlinkClick r:id="rId2"/>
              </a:rPr>
              <a:t>://machinelearningmastery.com/how-to-develop-a-keylogger-in-python/</a:t>
            </a:r>
            <a:endParaRPr lang="en-IN" sz="2400" dirty="0">
              <a:solidFill>
                <a:srgbClr val="0F0F0F"/>
              </a:solidFill>
              <a:ea typeface="+mn-lt"/>
              <a:cs typeface="+mn-lt"/>
            </a:endParaRPr>
          </a:p>
          <a:p>
            <a:pPr marL="305435" indent="-305435"/>
            <a:r>
              <a:rPr lang="en-IN" sz="2400" dirty="0">
                <a:solidFill>
                  <a:srgbClr val="0F0F0F"/>
                </a:solidFill>
                <a:ea typeface="+mn-lt"/>
                <a:cs typeface="+mn-lt"/>
              </a:rPr>
              <a:t>McKinney, Wes. "Python for Data Analysis." O'Reilly Media, 2017.</a:t>
            </a:r>
          </a:p>
          <a:p>
            <a:pPr marL="305435" indent="-305435"/>
            <a:r>
              <a:rPr lang="en-IN" sz="2400" dirty="0" err="1">
                <a:solidFill>
                  <a:srgbClr val="0F0F0F"/>
                </a:solidFill>
                <a:ea typeface="+mn-lt"/>
                <a:cs typeface="+mn-lt"/>
              </a:rPr>
              <a:t>Pedregosa</a:t>
            </a:r>
            <a:r>
              <a:rPr lang="en-IN" sz="2400" dirty="0">
                <a:solidFill>
                  <a:srgbClr val="0F0F0F"/>
                </a:solidFill>
                <a:ea typeface="+mn-lt"/>
                <a:cs typeface="+mn-lt"/>
              </a:rPr>
              <a:t>, F. et al. "Scikit-learn: Machine Learning in Python." Journal of Machine Learning Research, vol. 12, pp. 2825-2830, 2011.</a:t>
            </a:r>
          </a:p>
          <a:p>
            <a:pPr marL="305435" indent="-305435"/>
            <a:r>
              <a:rPr lang="en-IN" sz="2400" dirty="0">
                <a:solidFill>
                  <a:srgbClr val="0F0F0F"/>
                </a:solidFill>
                <a:ea typeface="+mn-lt"/>
                <a:cs typeface="+mn-lt"/>
              </a:rPr>
              <a:t>Van Rossum, Guido, and Drake, Fred L. "Python 3 Reference Manual." CreateSpace, 2009.</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2477814" y="1618938"/>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800" b="1" dirty="0">
                <a:solidFill>
                  <a:schemeClr val="accent1"/>
                </a:solidFill>
                <a:latin typeface="Times New Roman" panose="02020603050405020304" pitchFamily="18" charset="0"/>
                <a:cs typeface="Times New Roman" panose="02020603050405020304" pitchFamily="18" charset="0"/>
              </a:rPr>
              <a:t>Problem Statement</a:t>
            </a:r>
            <a:endParaRPr lang="en-US" sz="48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1162385" y="1498876"/>
            <a:ext cx="11029615" cy="4673324"/>
          </a:xfrm>
        </p:spPr>
        <p:txBody>
          <a:bodyPr/>
          <a:lstStyle/>
          <a:p>
            <a:pPr marL="0" indent="0">
              <a:buNone/>
            </a:pPr>
            <a:r>
              <a:rPr lang="en-US" dirty="0">
                <a:latin typeface="Times New Roman" panose="02020603050405020304" pitchFamily="18" charset="0"/>
                <a:cs typeface="Times New Roman" panose="02020603050405020304" pitchFamily="18" charset="0"/>
              </a:rPr>
              <a:t>In the modern era dominated by digital technologies, the pervasive issue of cybersecurity threats remains a pressing concern. Among these threats, keyloggers stand out as particularly insidious software tools crafted to clandestinely track and record keystrokes on a user's device without their awareness. This poses a grave risk to both individuals and institutions, as keyloggers have the capability to intercept sensitive data like passwords, credit card information, and other personal details, thereby facilitating identity theft, financial harm, and breaches of privacy.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472280" y="235142"/>
            <a:ext cx="10018713" cy="876300"/>
          </a:xfrm>
        </p:spPr>
        <p:txBody>
          <a:bodyPr>
            <a:normAutofit/>
          </a:bodyPr>
          <a:lstStyle/>
          <a:p>
            <a:r>
              <a:rPr lang="en-US" sz="4800" b="1" dirty="0">
                <a:solidFill>
                  <a:schemeClr val="accent1"/>
                </a:solidFill>
                <a:latin typeface="Times New Roman" panose="02020603050405020304" pitchFamily="18" charset="0"/>
                <a:cs typeface="Times New Roman" panose="02020603050405020304" pitchFamily="18" charset="0"/>
              </a:rPr>
              <a:t>Proposed Solution</a:t>
            </a:r>
            <a:endParaRPr lang="en-US" sz="4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28841F7-209D-A967-74A0-9B5B865A5D08}"/>
              </a:ext>
            </a:extLst>
          </p:cNvPr>
          <p:cNvSpPr txBox="1"/>
          <p:nvPr/>
        </p:nvSpPr>
        <p:spPr>
          <a:xfrm>
            <a:off x="1600200" y="1275347"/>
            <a:ext cx="9781674" cy="513986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proposed system aims to address the challenge of detecting and preventing keylogger threats effectively by implementing advanced detection mechanisms and response strategies to safeguard users' sensitive information. The solution will consist of the following components: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Detection Mechanism</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Develop sophisticated algorithms to continuously monitor system activities and identify suspicious behavior indicative of keylogging activities.</a:t>
            </a:r>
          </a:p>
          <a:p>
            <a:r>
              <a:rPr lang="en-US" dirty="0">
                <a:latin typeface="Times New Roman" panose="02020603050405020304" pitchFamily="18" charset="0"/>
                <a:cs typeface="Times New Roman" panose="02020603050405020304" pitchFamily="18" charset="0"/>
              </a:rPr>
              <a:t>Utilize machine learning and behavioral analysis techniques to establish baseline user behavior and detect deviations that may indicate the presence of a keylogger.</a:t>
            </a:r>
          </a:p>
          <a:p>
            <a:endParaRPr lang="en-US"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Real-time Alerting and Response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Integrate a responsive alerting system to promptly notify users and administrators upon detection of keylogging activities, facilitating quick investigation and mitigation of security threats.</a:t>
            </a:r>
          </a:p>
          <a:p>
            <a:r>
              <a:rPr lang="en-US" dirty="0">
                <a:latin typeface="Times New Roman" panose="02020603050405020304" pitchFamily="18" charset="0"/>
                <a:cs typeface="Times New Roman" panose="02020603050405020304" pitchFamily="18" charset="0"/>
              </a:rPr>
              <a:t>Implement secure input handling mechanisms at the application level to prevent keylogger interception of sensitive information, including encryption of keystrokes during transmission and secure password entry dialogs.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472280" y="235142"/>
            <a:ext cx="10018713" cy="876300"/>
          </a:xfrm>
        </p:spPr>
        <p:txBody>
          <a:bodyPr>
            <a:normAutofit/>
          </a:bodyPr>
          <a:lstStyle/>
          <a:p>
            <a:r>
              <a:rPr lang="en-US" sz="4800" b="1" dirty="0">
                <a:solidFill>
                  <a:schemeClr val="accent1"/>
                </a:solidFill>
                <a:latin typeface="Times New Roman" panose="02020603050405020304" pitchFamily="18" charset="0"/>
                <a:cs typeface="Times New Roman" panose="02020603050405020304" pitchFamily="18" charset="0"/>
              </a:rPr>
              <a:t>Proposed</a:t>
            </a:r>
            <a:r>
              <a:rPr lang="en-US" sz="4400" b="1" dirty="0">
                <a:solidFill>
                  <a:schemeClr val="accent1"/>
                </a:solidFill>
                <a:latin typeface="Times New Roman" panose="02020603050405020304" pitchFamily="18" charset="0"/>
                <a:cs typeface="Times New Roman" panose="02020603050405020304" pitchFamily="18" charset="0"/>
              </a:rPr>
              <a:t> Solution</a:t>
            </a:r>
            <a:endParaRPr lang="en-US" sz="4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28841F7-209D-A967-74A0-9B5B865A5D08}"/>
              </a:ext>
            </a:extLst>
          </p:cNvPr>
          <p:cNvSpPr txBox="1"/>
          <p:nvPr/>
        </p:nvSpPr>
        <p:spPr>
          <a:xfrm>
            <a:off x="1600200" y="1275347"/>
            <a:ext cx="9781674" cy="3754874"/>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Continuous Monitoring and Updates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Establish a framework for continuous monitoring and updating of the keylogger detection system to adapt to evolving threats and vulnerabilities.</a:t>
            </a:r>
          </a:p>
          <a:p>
            <a:r>
              <a:rPr lang="en-US" dirty="0">
                <a:latin typeface="Times New Roman" panose="02020603050405020304" pitchFamily="18" charset="0"/>
                <a:cs typeface="Times New Roman" panose="02020603050405020304" pitchFamily="18" charset="0"/>
              </a:rPr>
              <a:t>Deploy regular updates and patches to improve detection capabilities and address emerging security challenges effectively.</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Evaluation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Assess the system's performance using appropriate metrics such as detection accuracy, false positive rate, and response time.</a:t>
            </a:r>
          </a:p>
          <a:p>
            <a:r>
              <a:rPr lang="en-US" dirty="0">
                <a:latin typeface="Times New Roman" panose="02020603050405020304" pitchFamily="18" charset="0"/>
                <a:cs typeface="Times New Roman" panose="02020603050405020304" pitchFamily="18" charset="0"/>
              </a:rPr>
              <a:t>Conduct thorough testing and validation to ensure the reliability and effectiveness of the keylogger detection system in real-world scenarios.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6574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472280" y="235142"/>
            <a:ext cx="10018713" cy="876300"/>
          </a:xfrm>
        </p:spPr>
        <p:txBody>
          <a:bodyPr>
            <a:normAutofit/>
          </a:bodyPr>
          <a:lstStyle/>
          <a:p>
            <a:r>
              <a:rPr lang="en-US" sz="4800" b="1" dirty="0">
                <a:solidFill>
                  <a:schemeClr val="accent1"/>
                </a:solidFill>
                <a:latin typeface="Times New Roman" panose="02020603050405020304" pitchFamily="18" charset="0"/>
                <a:cs typeface="Times New Roman" panose="02020603050405020304" pitchFamily="18" charset="0"/>
              </a:rPr>
              <a:t>Proposed</a:t>
            </a:r>
            <a:r>
              <a:rPr lang="en-US" sz="4400" b="1" dirty="0">
                <a:solidFill>
                  <a:schemeClr val="accent1"/>
                </a:solidFill>
                <a:latin typeface="Times New Roman" panose="02020603050405020304" pitchFamily="18" charset="0"/>
                <a:cs typeface="Times New Roman" panose="02020603050405020304" pitchFamily="18" charset="0"/>
              </a:rPr>
              <a:t> Solution</a:t>
            </a:r>
            <a:endParaRPr lang="en-US" sz="4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28841F7-209D-A967-74A0-9B5B865A5D08}"/>
              </a:ext>
            </a:extLst>
          </p:cNvPr>
          <p:cNvSpPr txBox="1"/>
          <p:nvPr/>
        </p:nvSpPr>
        <p:spPr>
          <a:xfrm>
            <a:off x="1590799" y="1997839"/>
            <a:ext cx="9781674" cy="289310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Result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Upon implementation and deployment, the system demonstrated significant improvements in detecting and preventing keylogger threats. Through its advanced detection mechanisms and real-time alerting system, users and administrators were promptly notified of suspicious activities, allowing for swift investigation and mitigation. Secure input handling mechanisms ensured the protection of sensitive information, while continuous monitoring and updates enabled the system to adapt to evolving threats effectively. Evaluation of the system's performance indicated high accuracy in detecting keylogging activities, low false positive rates, and rapid response times, ensuring robust security in real-world scenarios.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2422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Autofit/>
          </a:bodyPr>
          <a:lstStyle/>
          <a:p>
            <a:r>
              <a:rPr lang="en-US" sz="4800" b="1" dirty="0">
                <a:solidFill>
                  <a:schemeClr val="accent1"/>
                </a:solidFill>
                <a:latin typeface="Times New Roman" panose="02020603050405020304" pitchFamily="18" charset="0"/>
                <a:ea typeface="+mj-lt"/>
                <a:cs typeface="Times New Roman" panose="02020603050405020304" pitchFamily="18" charset="0"/>
              </a:rPr>
              <a:t>System  Approach</a:t>
            </a:r>
            <a:endParaRPr lang="en-US" sz="4800" dirty="0">
              <a:solidFill>
                <a:schemeClr val="accent1"/>
              </a:solidFill>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2173287" y="2046889"/>
            <a:ext cx="10018713" cy="3124201"/>
          </a:xfrm>
        </p:spPr>
        <p:txBody>
          <a:bodyPr>
            <a:noAutofit/>
          </a:bodyPr>
          <a:lstStyle/>
          <a:p>
            <a:pPr marL="0" indent="0">
              <a:buNone/>
            </a:pPr>
            <a:r>
              <a:rPr lang="en-IN" sz="2800" b="1" dirty="0">
                <a:solidFill>
                  <a:srgbClr val="0F0F0F"/>
                </a:solidFill>
                <a:latin typeface="Times New Roman" panose="02020603050405020304" pitchFamily="18" charset="0"/>
                <a:cs typeface="Times New Roman" panose="02020603050405020304" pitchFamily="18" charset="0"/>
              </a:rPr>
              <a:t>System Requirements</a:t>
            </a:r>
          </a:p>
          <a:p>
            <a:r>
              <a:rPr lang="en-IN" sz="1600" b="1" dirty="0">
                <a:solidFill>
                  <a:srgbClr val="0F0F0F"/>
                </a:solidFill>
                <a:latin typeface="Times New Roman" panose="02020603050405020304" pitchFamily="18" charset="0"/>
                <a:cs typeface="Times New Roman" panose="02020603050405020304" pitchFamily="18" charset="0"/>
              </a:rPr>
              <a:t>Software Requirements:</a:t>
            </a:r>
          </a:p>
          <a:p>
            <a:pPr lvl="2"/>
            <a:r>
              <a:rPr lang="en-US" sz="1400" dirty="0">
                <a:solidFill>
                  <a:srgbClr val="0F0F0F"/>
                </a:solidFill>
                <a:latin typeface="Times New Roman" panose="02020603050405020304" pitchFamily="18" charset="0"/>
                <a:cs typeface="Times New Roman" panose="02020603050405020304" pitchFamily="18" charset="0"/>
              </a:rPr>
              <a:t>Python 3.x environment</a:t>
            </a:r>
          </a:p>
          <a:p>
            <a:pPr lvl="2"/>
            <a:r>
              <a:rPr lang="en-US" sz="1400" dirty="0" err="1">
                <a:solidFill>
                  <a:srgbClr val="0F0F0F"/>
                </a:solidFill>
                <a:latin typeface="Times New Roman" panose="02020603050405020304" pitchFamily="18" charset="0"/>
                <a:cs typeface="Times New Roman" panose="02020603050405020304" pitchFamily="18" charset="0"/>
              </a:rPr>
              <a:t>tkinter</a:t>
            </a:r>
            <a:r>
              <a:rPr lang="en-US" sz="1400" dirty="0">
                <a:solidFill>
                  <a:srgbClr val="0F0F0F"/>
                </a:solidFill>
                <a:latin typeface="Times New Roman" panose="02020603050405020304" pitchFamily="18" charset="0"/>
                <a:cs typeface="Times New Roman" panose="02020603050405020304" pitchFamily="18" charset="0"/>
              </a:rPr>
              <a:t> library for GUI development</a:t>
            </a:r>
          </a:p>
          <a:p>
            <a:pPr lvl="2"/>
            <a:r>
              <a:rPr lang="en-US" sz="1400" dirty="0" err="1">
                <a:solidFill>
                  <a:srgbClr val="0F0F0F"/>
                </a:solidFill>
                <a:latin typeface="Times New Roman" panose="02020603050405020304" pitchFamily="18" charset="0"/>
                <a:cs typeface="Times New Roman" panose="02020603050405020304" pitchFamily="18" charset="0"/>
              </a:rPr>
              <a:t>pynput</a:t>
            </a:r>
            <a:r>
              <a:rPr lang="en-US" sz="1400" dirty="0">
                <a:solidFill>
                  <a:srgbClr val="0F0F0F"/>
                </a:solidFill>
                <a:latin typeface="Times New Roman" panose="02020603050405020304" pitchFamily="18" charset="0"/>
                <a:cs typeface="Times New Roman" panose="02020603050405020304" pitchFamily="18" charset="0"/>
              </a:rPr>
              <a:t> library for capturing keyboard events</a:t>
            </a:r>
            <a:endParaRPr lang="en-IN" sz="1400" dirty="0">
              <a:solidFill>
                <a:srgbClr val="0F0F0F"/>
              </a:solidFill>
              <a:latin typeface="Times New Roman" panose="02020603050405020304" pitchFamily="18" charset="0"/>
              <a:cs typeface="Times New Roman" panose="02020603050405020304" pitchFamily="18" charset="0"/>
            </a:endParaRPr>
          </a:p>
          <a:p>
            <a:r>
              <a:rPr lang="en-IN" sz="1600" b="1" dirty="0">
                <a:solidFill>
                  <a:srgbClr val="0F0F0F"/>
                </a:solidFill>
                <a:latin typeface="Times New Roman" panose="02020603050405020304" pitchFamily="18" charset="0"/>
                <a:cs typeface="Times New Roman" panose="02020603050405020304" pitchFamily="18" charset="0"/>
              </a:rPr>
              <a:t>Hardware Requirements</a:t>
            </a:r>
          </a:p>
          <a:p>
            <a:pPr lvl="2"/>
            <a:r>
              <a:rPr lang="en-US" sz="1400" dirty="0">
                <a:solidFill>
                  <a:srgbClr val="0F0F0F"/>
                </a:solidFill>
                <a:latin typeface="Times New Roman" panose="02020603050405020304" pitchFamily="18" charset="0"/>
                <a:cs typeface="Times New Roman" panose="02020603050405020304" pitchFamily="18" charset="0"/>
              </a:rPr>
              <a:t>Standard computer or laptop with compatible operating system (Windows, macOS, Linux)</a:t>
            </a:r>
            <a:endParaRPr lang="en-IN" sz="1400" dirty="0">
              <a:solidFill>
                <a:srgbClr val="0F0F0F"/>
              </a:solidFill>
              <a:latin typeface="Times New Roman" panose="02020603050405020304" pitchFamily="18" charset="0"/>
              <a:cs typeface="Times New Roman" panose="02020603050405020304" pitchFamily="18" charset="0"/>
            </a:endParaRPr>
          </a:p>
          <a:p>
            <a:r>
              <a:rPr lang="en-IN" sz="1600" b="1" dirty="0">
                <a:solidFill>
                  <a:srgbClr val="0F0F0F"/>
                </a:solidFill>
                <a:latin typeface="Times New Roman" panose="02020603050405020304" pitchFamily="18" charset="0"/>
                <a:cs typeface="Times New Roman" panose="02020603050405020304" pitchFamily="18" charset="0"/>
              </a:rPr>
              <a:t>Library Required</a:t>
            </a:r>
          </a:p>
          <a:p>
            <a:pPr lvl="2"/>
            <a:r>
              <a:rPr lang="en-US" sz="1400" b="1" dirty="0" err="1">
                <a:solidFill>
                  <a:srgbClr val="0F0F0F"/>
                </a:solidFill>
                <a:latin typeface="Times New Roman" panose="02020603050405020304" pitchFamily="18" charset="0"/>
                <a:cs typeface="Times New Roman" panose="02020603050405020304" pitchFamily="18" charset="0"/>
              </a:rPr>
              <a:t>tkinter</a:t>
            </a:r>
            <a:r>
              <a:rPr lang="en-US" sz="1400" dirty="0">
                <a:solidFill>
                  <a:srgbClr val="0F0F0F"/>
                </a:solidFill>
                <a:latin typeface="Times New Roman" panose="02020603050405020304" pitchFamily="18" charset="0"/>
                <a:cs typeface="Times New Roman" panose="02020603050405020304" pitchFamily="18" charset="0"/>
              </a:rPr>
              <a:t>: Used for GUI development to create the application's user interface.</a:t>
            </a:r>
          </a:p>
          <a:p>
            <a:pPr lvl="2"/>
            <a:r>
              <a:rPr lang="en-US" sz="1400" b="1" dirty="0" err="1">
                <a:solidFill>
                  <a:srgbClr val="0F0F0F"/>
                </a:solidFill>
                <a:latin typeface="Times New Roman" panose="02020603050405020304" pitchFamily="18" charset="0"/>
                <a:cs typeface="Times New Roman" panose="02020603050405020304" pitchFamily="18" charset="0"/>
              </a:rPr>
              <a:t>pynput</a:t>
            </a:r>
            <a:r>
              <a:rPr lang="en-US" sz="1400" b="1" dirty="0">
                <a:solidFill>
                  <a:srgbClr val="0F0F0F"/>
                </a:solidFill>
                <a:latin typeface="Times New Roman" panose="02020603050405020304" pitchFamily="18" charset="0"/>
                <a:cs typeface="Times New Roman" panose="02020603050405020304" pitchFamily="18" charset="0"/>
              </a:rPr>
              <a:t>: </a:t>
            </a:r>
            <a:r>
              <a:rPr lang="en-US" sz="1400" dirty="0">
                <a:solidFill>
                  <a:srgbClr val="0F0F0F"/>
                </a:solidFill>
                <a:latin typeface="Times New Roman" panose="02020603050405020304" pitchFamily="18" charset="0"/>
                <a:cs typeface="Times New Roman" panose="02020603050405020304" pitchFamily="18" charset="0"/>
              </a:rPr>
              <a:t>Required for capturing keyboard events and implementing keylogging functionality.</a:t>
            </a:r>
            <a:endParaRPr lang="en-IN" sz="1400"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410739" y="0"/>
            <a:ext cx="10018713" cy="1752599"/>
          </a:xfrm>
        </p:spPr>
        <p:txBody>
          <a:bodyPr>
            <a:normAutofit/>
          </a:bodyPr>
          <a:lstStyle/>
          <a:p>
            <a:r>
              <a:rPr lang="en-US" sz="5400" b="1" dirty="0">
                <a:solidFill>
                  <a:schemeClr val="accent1"/>
                </a:solidFill>
                <a:latin typeface="Times New Roman" panose="02020603050405020304" pitchFamily="18" charset="0"/>
                <a:ea typeface="+mj-lt"/>
                <a:cs typeface="Times New Roman" panose="02020603050405020304" pitchFamily="18" charset="0"/>
              </a:rPr>
              <a:t>Algorithm &amp; Deployment</a:t>
            </a:r>
            <a:endParaRPr lang="en-US" sz="48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28285"/>
            <a:ext cx="11029615" cy="5082139"/>
          </a:xfrm>
        </p:spPr>
        <p:txBody>
          <a:bodyPr>
            <a:normAutofit/>
          </a:bodyPr>
          <a:lstStyle/>
          <a:p>
            <a:pPr marL="0" indent="0">
              <a:buNone/>
            </a:pPr>
            <a:r>
              <a:rPr lang="en-IN" sz="2000" b="1" dirty="0">
                <a:latin typeface="Times New Roman" panose="02020603050405020304" pitchFamily="18" charset="0"/>
                <a:ea typeface="+mn-lt"/>
                <a:cs typeface="Times New Roman" panose="02020603050405020304" pitchFamily="18" charset="0"/>
              </a:rPr>
              <a:t>	Algorithm Selection:</a:t>
            </a:r>
            <a:endParaRPr lang="en-IN" sz="2000" dirty="0">
              <a:latin typeface="Times New Roman" panose="02020603050405020304" pitchFamily="18" charset="0"/>
              <a:cs typeface="Times New Roman" panose="02020603050405020304" pitchFamily="18" charset="0"/>
            </a:endParaRPr>
          </a:p>
          <a:p>
            <a:pPr marL="629920" lvl="1" indent="-305435"/>
            <a:r>
              <a:rPr lang="en-IN" dirty="0">
                <a:latin typeface="Times New Roman" panose="02020603050405020304" pitchFamily="18" charset="0"/>
                <a:ea typeface="+mn-lt"/>
                <a:cs typeface="Times New Roman" panose="02020603050405020304" pitchFamily="18" charset="0"/>
              </a:rPr>
              <a:t>Chosen Algorithm: Keystroke Logging.</a:t>
            </a:r>
          </a:p>
          <a:p>
            <a:pPr marL="629920" lvl="1" indent="-305435"/>
            <a:r>
              <a:rPr lang="en-US" dirty="0">
                <a:latin typeface="Times New Roman" panose="02020603050405020304" pitchFamily="18" charset="0"/>
                <a:ea typeface="+mn-lt"/>
                <a:cs typeface="Times New Roman" panose="02020603050405020304" pitchFamily="18" charset="0"/>
              </a:rPr>
              <a:t>Justification: Keystroke logging is employed to capture and record keyboard events in real-time, aligning with the project's objective of developing a keylogger application</a:t>
            </a:r>
            <a:r>
              <a:rPr lang="en-IN" dirty="0">
                <a:latin typeface="Times New Roman" panose="02020603050405020304" pitchFamily="18" charset="0"/>
                <a:ea typeface="+mn-lt"/>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ea typeface="+mn-lt"/>
                <a:cs typeface="Times New Roman" panose="02020603050405020304" pitchFamily="18" charset="0"/>
              </a:rPr>
              <a:t>	Data Input:</a:t>
            </a:r>
            <a:endParaRPr lang="en-IN" sz="2000" dirty="0">
              <a:latin typeface="Times New Roman" panose="02020603050405020304" pitchFamily="18" charset="0"/>
              <a:cs typeface="Times New Roman" panose="02020603050405020304" pitchFamily="18" charset="0"/>
            </a:endParaRPr>
          </a:p>
          <a:p>
            <a:pPr marL="629920" lvl="1" indent="-305435"/>
            <a:r>
              <a:rPr lang="en-US" dirty="0">
                <a:latin typeface="Times New Roman" panose="02020603050405020304" pitchFamily="18" charset="0"/>
                <a:ea typeface="+mn-lt"/>
                <a:cs typeface="Times New Roman" panose="02020603050405020304" pitchFamily="18" charset="0"/>
              </a:rPr>
              <a:t>Input Features: Keyboard events, including key presses, releases, and holds, are captured and logged by the keylogger application.</a:t>
            </a:r>
            <a:endParaRPr lang="en-IN" dirty="0">
              <a:latin typeface="Times New Roman" panose="02020603050405020304" pitchFamily="18" charset="0"/>
              <a:cs typeface="Times New Roman" panose="02020603050405020304" pitchFamily="18" charset="0"/>
            </a:endParaRPr>
          </a:p>
          <a:p>
            <a:pPr marL="305435" indent="-305435"/>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410739" y="0"/>
            <a:ext cx="10018713" cy="1752599"/>
          </a:xfrm>
        </p:spPr>
        <p:txBody>
          <a:bodyPr>
            <a:normAutofit/>
          </a:bodyPr>
          <a:lstStyle/>
          <a:p>
            <a:r>
              <a:rPr lang="en-US" sz="5400" b="1" dirty="0">
                <a:solidFill>
                  <a:schemeClr val="accent1"/>
                </a:solidFill>
                <a:latin typeface="Times New Roman" panose="02020603050405020304" pitchFamily="18" charset="0"/>
                <a:ea typeface="+mj-lt"/>
                <a:cs typeface="Times New Roman" panose="02020603050405020304" pitchFamily="18" charset="0"/>
              </a:rPr>
              <a:t>Algorithm &amp; Deployment</a:t>
            </a:r>
            <a:endParaRPr lang="en-US" sz="48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28285"/>
            <a:ext cx="11029615" cy="5082139"/>
          </a:xfrm>
        </p:spPr>
        <p:txBody>
          <a:bodyPr>
            <a:normAutofit/>
          </a:bodyPr>
          <a:lstStyle/>
          <a:p>
            <a:pPr marL="0" indent="0">
              <a:buNone/>
            </a:pPr>
            <a:r>
              <a:rPr lang="en-IN" sz="2000" b="1" dirty="0">
                <a:latin typeface="Times New Roman" panose="02020603050405020304" pitchFamily="18" charset="0"/>
                <a:ea typeface="+mn-lt"/>
                <a:cs typeface="Times New Roman" panose="02020603050405020304" pitchFamily="18" charset="0"/>
              </a:rPr>
              <a:t>	Training Process</a:t>
            </a:r>
            <a:endParaRPr lang="en-IN" sz="2000" b="1" dirty="0">
              <a:latin typeface="Times New Roman" panose="02020603050405020304" pitchFamily="18" charset="0"/>
              <a:cs typeface="Times New Roman" panose="02020603050405020304" pitchFamily="18" charset="0"/>
            </a:endParaRPr>
          </a:p>
          <a:p>
            <a:pPr marL="629920" lvl="1" indent="-305435"/>
            <a:r>
              <a:rPr lang="en-US" dirty="0">
                <a:latin typeface="Times New Roman" panose="02020603050405020304" pitchFamily="18" charset="0"/>
                <a:ea typeface="+mn-lt"/>
                <a:cs typeface="Times New Roman" panose="02020603050405020304" pitchFamily="18" charset="0"/>
              </a:rPr>
              <a:t>Training Data: No training process is required for the keylogger application, as it operates based on capturing keyboard events in real-time</a:t>
            </a:r>
            <a:r>
              <a:rPr lang="en-IN" dirty="0">
                <a:latin typeface="Times New Roman" panose="02020603050405020304" pitchFamily="18" charset="0"/>
                <a:ea typeface="+mn-lt"/>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buNone/>
            </a:pPr>
            <a:r>
              <a:rPr lang="en-IN" sz="1800" b="1" dirty="0">
                <a:latin typeface="Times New Roman" panose="02020603050405020304" pitchFamily="18" charset="0"/>
                <a:ea typeface="+mn-lt"/>
                <a:cs typeface="Times New Roman" panose="02020603050405020304" pitchFamily="18" charset="0"/>
              </a:rPr>
              <a:t>	Prediction Process</a:t>
            </a:r>
            <a:endParaRPr lang="en-IN" sz="1800" dirty="0">
              <a:latin typeface="Times New Roman" panose="02020603050405020304" pitchFamily="18" charset="0"/>
              <a:cs typeface="Times New Roman" panose="02020603050405020304" pitchFamily="18" charset="0"/>
            </a:endParaRPr>
          </a:p>
          <a:p>
            <a:pPr marL="629920" lvl="1" indent="-305435"/>
            <a:r>
              <a:rPr lang="en-US" dirty="0">
                <a:latin typeface="Times New Roman" panose="02020603050405020304" pitchFamily="18" charset="0"/>
                <a:ea typeface="+mn-lt"/>
                <a:cs typeface="Times New Roman" panose="02020603050405020304" pitchFamily="18" charset="0"/>
              </a:rPr>
              <a:t>Prediction Method: The keylogger application continuously monitors keyboard activities and logs them in real-time, providing insights into user input behavior and patterns</a:t>
            </a:r>
          </a:p>
          <a:p>
            <a:pPr marL="629920" lvl="1" indent="-305435"/>
            <a:r>
              <a:rPr lang="en-US" dirty="0">
                <a:latin typeface="Times New Roman" panose="02020603050405020304" pitchFamily="18" charset="0"/>
                <a:ea typeface="+mn-lt"/>
                <a:cs typeface="Times New Roman" panose="02020603050405020304" pitchFamily="18" charset="0"/>
              </a:rPr>
              <a:t>Real-Time Inputs: The keylogger application captures keyboard events as they occur, enabling real-time monitoring and logging of user keystrokes</a:t>
            </a:r>
            <a:r>
              <a:rPr lang="en-IN" dirty="0">
                <a:latin typeface="Times New Roman" panose="02020603050405020304" pitchFamily="18" charset="0"/>
                <a:ea typeface="+mn-lt"/>
                <a:cs typeface="Times New Roman" panose="02020603050405020304" pitchFamily="18" charset="0"/>
              </a:rPr>
              <a:t>.</a:t>
            </a:r>
          </a:p>
          <a:p>
            <a:pPr marL="629920" lvl="1" indent="-305435"/>
            <a:r>
              <a:rPr lang="en-US" dirty="0">
                <a:latin typeface="Times New Roman" panose="02020603050405020304" pitchFamily="18" charset="0"/>
                <a:cs typeface="Times New Roman" panose="02020603050405020304" pitchFamily="18" charset="0"/>
              </a:rPr>
              <a:t>By leveraging keystroke logging technology, the keylogger application effectively captures and logs keyboard events, providing valuable insights into user input behavior and enhancing security monitoring capabilities.</a:t>
            </a:r>
            <a:endParaRPr lang="en-IN" dirty="0">
              <a:latin typeface="Times New Roman" panose="02020603050405020304" pitchFamily="18" charset="0"/>
              <a:cs typeface="Times New Roman" panose="02020603050405020304" pitchFamily="18" charset="0"/>
            </a:endParaRPr>
          </a:p>
          <a:p>
            <a:pPr marL="305435" indent="-305435"/>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28291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Parallax</Template>
  <TotalTime>126</TotalTime>
  <Words>1096</Words>
  <Application>Microsoft Office PowerPoint</Application>
  <PresentationFormat>Widescreen</PresentationFormat>
  <Paragraphs>102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Corbel</vt:lpstr>
      <vt:lpstr>Times New Roman</vt:lpstr>
      <vt:lpstr>Parallax</vt:lpstr>
      <vt:lpstr>PowerPoint Presentation</vt:lpstr>
      <vt:lpstr>OUTLINE</vt:lpstr>
      <vt:lpstr>Problem Statement</vt:lpstr>
      <vt:lpstr>Proposed Solution</vt:lpstr>
      <vt:lpstr>Proposed Solution</vt:lpstr>
      <vt:lpstr>Proposed Solution</vt:lpstr>
      <vt:lpstr>System  Approach</vt:lpstr>
      <vt:lpstr>Algorithm &amp; Deployment</vt:lpstr>
      <vt:lpstr>Algorithm &amp; Deployment</vt:lpstr>
      <vt:lpstr>Result</vt:lpstr>
      <vt:lpstr>Code</vt:lpstr>
      <vt:lpstr>Key_log json file</vt:lpstr>
      <vt:lpstr>PowerPoint Presentation</vt:lpstr>
      <vt:lpstr>Key_log file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Ramanan S J</cp:lastModifiedBy>
  <cp:revision>27</cp:revision>
  <dcterms:created xsi:type="dcterms:W3CDTF">2021-05-26T16:50:10Z</dcterms:created>
  <dcterms:modified xsi:type="dcterms:W3CDTF">2024-04-08T13:40:32Z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