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85" r:id="rId2"/>
    <p:sldId id="260" r:id="rId3"/>
    <p:sldId id="262" r:id="rId4"/>
    <p:sldId id="264" r:id="rId5"/>
    <p:sldId id="271" r:id="rId6"/>
    <p:sldId id="263" r:id="rId7"/>
    <p:sldId id="265" r:id="rId8"/>
    <p:sldId id="267" r:id="rId9"/>
    <p:sldId id="268"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90" y="-15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DB13E-9AB8-4DB2-95D2-CFD01508D083}" type="datetimeFigureOut">
              <a:rPr lang="en-IN" smtClean="0"/>
              <a:t>15-08-2021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9E6E-B243-4699-95E1-368DE6F35678}" type="slidenum">
              <a:rPr lang="en-IN" smtClean="0"/>
              <a:t>‹#›</a:t>
            </a:fld>
            <a:endParaRPr lang="en-IN"/>
          </a:p>
        </p:txBody>
      </p:sp>
    </p:spTree>
    <p:extLst>
      <p:ext uri="{BB962C8B-B14F-4D97-AF65-F5344CB8AC3E}">
        <p14:creationId xmlns:p14="http://schemas.microsoft.com/office/powerpoint/2010/main" val="133119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AC9790-EBDA-4827-8358-66C1A29C3FEF}" type="slidenum">
              <a:rPr lang="en-IN" smtClean="0"/>
              <a:t>2</a:t>
            </a:fld>
            <a:endParaRPr lang="en-IN"/>
          </a:p>
        </p:txBody>
      </p:sp>
    </p:spTree>
    <p:extLst>
      <p:ext uri="{BB962C8B-B14F-4D97-AF65-F5344CB8AC3E}">
        <p14:creationId xmlns:p14="http://schemas.microsoft.com/office/powerpoint/2010/main" val="5570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196ECC-1C46-4B1F-92FF-2165C4846397}" type="datetime1">
              <a:rPr lang="en-US" smtClean="0"/>
              <a:t>8/15/2021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82CCC60-E8CD-4174-8B1A-7DF615B22E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498C7-3B90-4C6D-9E2C-309BA0B08A97}" type="datetime1">
              <a:rPr lang="en-US" smtClean="0"/>
              <a:t>8/15/2021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2083A-2C86-4D01-8115-1CEE55101FF9}" type="datetime1">
              <a:rPr lang="en-US" smtClean="0"/>
              <a:t>8/15/2021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9B7FD9-26A6-477B-8F95-AA8EF8CBA202}" type="datetime1">
              <a:rPr lang="en-US" smtClean="0"/>
              <a:t>8/15/2021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DC17901-096D-4BDE-ABF4-0F28BEA9A400}" type="datetime1">
              <a:rPr lang="en-US" smtClean="0"/>
              <a:t>8/15/2021</a:t>
            </a:fld>
            <a:endParaRPr lang="en-US"/>
          </a:p>
        </p:txBody>
      </p:sp>
      <p:sp>
        <p:nvSpPr>
          <p:cNvPr id="8" name="Slide Number Placeholder 7"/>
          <p:cNvSpPr>
            <a:spLocks noGrp="1"/>
          </p:cNvSpPr>
          <p:nvPr>
            <p:ph type="sldNum" sz="quarter" idx="11"/>
          </p:nvPr>
        </p:nvSpPr>
        <p:spPr/>
        <p:txBody>
          <a:bodyPr/>
          <a:lstStyle/>
          <a:p>
            <a:fld id="{B82CCC60-E8CD-4174-8B1A-7DF615B22EEF}"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www.automationfactory.in</a:t>
            </a:r>
            <a:endParaRPr lang="en-US"/>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65" y="6701391"/>
            <a:ext cx="86677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09081D-18EB-41EB-9423-0FE0947E9CC3}" type="datetime1">
              <a:rPr lang="en-US" smtClean="0"/>
              <a:t>8/15/2021</a:t>
            </a:fld>
            <a:endParaRPr lang="en-US"/>
          </a:p>
        </p:txBody>
      </p:sp>
      <p:sp>
        <p:nvSpPr>
          <p:cNvPr id="6" name="Footer Placeholder 5"/>
          <p:cNvSpPr>
            <a:spLocks noGrp="1"/>
          </p:cNvSpPr>
          <p:nvPr>
            <p:ph type="ftr" sz="quarter" idx="11"/>
          </p:nvPr>
        </p:nvSpPr>
        <p:spPr/>
        <p:txBody>
          <a:bodyPr/>
          <a:lstStyle/>
          <a:p>
            <a:r>
              <a:rPr lang="en-US" smtClean="0"/>
              <a:t>www.automationfactory.in</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577FF2-6B22-46CD-88D1-1E7D4446824E}" type="datetime1">
              <a:rPr lang="en-US" smtClean="0"/>
              <a:t>8/15/2021</a:t>
            </a:fld>
            <a:endParaRPr lang="en-US"/>
          </a:p>
        </p:txBody>
      </p:sp>
      <p:sp>
        <p:nvSpPr>
          <p:cNvPr id="8" name="Footer Placeholder 7"/>
          <p:cNvSpPr>
            <a:spLocks noGrp="1"/>
          </p:cNvSpPr>
          <p:nvPr>
            <p:ph type="ftr" sz="quarter" idx="11"/>
          </p:nvPr>
        </p:nvSpPr>
        <p:spPr/>
        <p:txBody>
          <a:bodyPr/>
          <a:lstStyle/>
          <a:p>
            <a:r>
              <a:rPr lang="en-US" smtClean="0"/>
              <a:t>www.automationfactory.in</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8E8139-4129-4637-91BA-C9FA700B5C7F}" type="datetime1">
              <a:rPr lang="en-US" smtClean="0"/>
              <a:t>8/15/2021</a:t>
            </a:fld>
            <a:endParaRPr lang="en-US"/>
          </a:p>
        </p:txBody>
      </p:sp>
      <p:sp>
        <p:nvSpPr>
          <p:cNvPr id="4" name="Footer Placeholder 3"/>
          <p:cNvSpPr>
            <a:spLocks noGrp="1"/>
          </p:cNvSpPr>
          <p:nvPr>
            <p:ph type="ftr" sz="quarter" idx="11"/>
          </p:nvPr>
        </p:nvSpPr>
        <p:spPr/>
        <p:txBody>
          <a:bodyPr/>
          <a:lstStyle/>
          <a:p>
            <a:r>
              <a:rPr lang="en-US" smtClean="0"/>
              <a:t>www.automationfactory.in</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6517B-48FE-4054-B01D-5CB4ECD65CA1}" type="datetime1">
              <a:rPr lang="en-US" smtClean="0"/>
              <a:t>8/15/2021</a:t>
            </a:fld>
            <a:endParaRPr lang="en-US"/>
          </a:p>
        </p:txBody>
      </p:sp>
      <p:sp>
        <p:nvSpPr>
          <p:cNvPr id="3" name="Footer Placeholder 2"/>
          <p:cNvSpPr>
            <a:spLocks noGrp="1"/>
          </p:cNvSpPr>
          <p:nvPr>
            <p:ph type="ftr" sz="quarter" idx="11"/>
          </p:nvPr>
        </p:nvSpPr>
        <p:spPr/>
        <p:txBody>
          <a:bodyPr/>
          <a:lstStyle/>
          <a:p>
            <a:r>
              <a:rPr lang="en-US" smtClean="0"/>
              <a:t>www.automationfactory.in</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01274-8386-4C46-A73F-D838AEB929A0}" type="datetime1">
              <a:rPr lang="en-US" smtClean="0"/>
              <a:t>8/15/2021</a:t>
            </a:fld>
            <a:endParaRPr lang="en-US"/>
          </a:p>
        </p:txBody>
      </p:sp>
      <p:sp>
        <p:nvSpPr>
          <p:cNvPr id="6" name="Footer Placeholder 5"/>
          <p:cNvSpPr>
            <a:spLocks noGrp="1"/>
          </p:cNvSpPr>
          <p:nvPr>
            <p:ph type="ftr" sz="quarter" idx="11"/>
          </p:nvPr>
        </p:nvSpPr>
        <p:spPr/>
        <p:txBody>
          <a:bodyPr/>
          <a:lstStyle/>
          <a:p>
            <a:r>
              <a:rPr lang="en-US" smtClean="0"/>
              <a:t>www.automationfactory.in</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3E30D-63F9-4AF1-BABD-D6BD87E83451}" type="datetime1">
              <a:rPr lang="en-US" smtClean="0"/>
              <a:t>8/15/2021</a:t>
            </a:fld>
            <a:endParaRPr lang="en-US"/>
          </a:p>
        </p:txBody>
      </p:sp>
      <p:sp>
        <p:nvSpPr>
          <p:cNvPr id="6" name="Footer Placeholder 5"/>
          <p:cNvSpPr>
            <a:spLocks noGrp="1"/>
          </p:cNvSpPr>
          <p:nvPr>
            <p:ph type="ftr" sz="quarter" idx="11"/>
          </p:nvPr>
        </p:nvSpPr>
        <p:spPr/>
        <p:txBody>
          <a:bodyPr/>
          <a:lstStyle/>
          <a:p>
            <a:r>
              <a:rPr lang="en-US" smtClean="0"/>
              <a:t>www.automationfactory.in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82CCC60-E8CD-4174-8B1A-7DF615B22EEF}"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EC09707-B6F3-4609-91EB-A3071CF47BEF}" type="datetime1">
              <a:rPr lang="en-US" smtClean="0"/>
              <a:t>8/15/2021</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www.automationfactory.in</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82CCC60-E8CD-4174-8B1A-7DF615B22EEF}"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1265" y="6701391"/>
            <a:ext cx="86677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chorCtr="0">
            <a:normAutofit/>
          </a:bodyPr>
          <a:lstStyle/>
          <a:p>
            <a:pPr>
              <a:spcBef>
                <a:spcPct val="0"/>
              </a:spcBef>
            </a:pPr>
            <a:r>
              <a:rPr lang="en-US" sz="4000" cap="all" spc="-60" dirty="0">
                <a:solidFill>
                  <a:schemeClr val="tx2"/>
                </a:solidFill>
                <a:latin typeface="+mj-lt"/>
                <a:ea typeface="+mj-ea"/>
                <a:cs typeface="+mj-cs"/>
              </a:rPr>
              <a:t>DevOps Fundamentals</a:t>
            </a:r>
          </a:p>
        </p:txBody>
      </p:sp>
      <p:sp>
        <p:nvSpPr>
          <p:cNvPr id="5" name="TextBox 4"/>
          <p:cNvSpPr txBox="1"/>
          <p:nvPr/>
        </p:nvSpPr>
        <p:spPr>
          <a:xfrm>
            <a:off x="1212489" y="5414165"/>
            <a:ext cx="3512215" cy="461665"/>
          </a:xfrm>
          <a:prstGeom prst="rect">
            <a:avLst/>
          </a:prstGeom>
          <a:noFill/>
        </p:spPr>
        <p:txBody>
          <a:bodyPr wrap="square" rtlCol="0">
            <a:spAutoFit/>
          </a:bodyPr>
          <a:lstStyle/>
          <a:p>
            <a:r>
              <a:rPr lang="en-US" sz="2400" b="1" dirty="0" smtClean="0"/>
              <a:t>Ganesh Palnitkar</a:t>
            </a:r>
            <a:endParaRPr lang="en-US" sz="2400" b="1" dirty="0"/>
          </a:p>
        </p:txBody>
      </p:sp>
    </p:spTree>
    <p:extLst>
      <p:ext uri="{BB962C8B-B14F-4D97-AF65-F5344CB8AC3E}">
        <p14:creationId xmlns:p14="http://schemas.microsoft.com/office/powerpoint/2010/main" val="80851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US" sz="4000" b="1" dirty="0" smtClean="0"/>
              <a:t>DevOps</a:t>
            </a:r>
            <a:r>
              <a:rPr lang="en-US" sz="4000" b="1" dirty="0" smtClean="0">
                <a:latin typeface="+mn-lt"/>
              </a:rPr>
              <a:t> for Development and QA</a:t>
            </a:r>
            <a:endParaRPr lang="en-IN" sz="4000" b="1" dirty="0">
              <a:latin typeface="+mn-lt"/>
            </a:endParaRPr>
          </a:p>
        </p:txBody>
      </p:sp>
      <p:sp>
        <p:nvSpPr>
          <p:cNvPr id="3" name="Content Placeholder 2"/>
          <p:cNvSpPr>
            <a:spLocks noGrp="1"/>
          </p:cNvSpPr>
          <p:nvPr>
            <p:ph idx="1"/>
          </p:nvPr>
        </p:nvSpPr>
        <p:spPr>
          <a:xfrm>
            <a:off x="457200" y="1753516"/>
            <a:ext cx="8229600" cy="1980894"/>
          </a:xfrm>
        </p:spPr>
        <p:txBody>
          <a:bodyPr>
            <a:normAutofit fontScale="92500" lnSpcReduction="10000"/>
          </a:bodyPr>
          <a:lstStyle/>
          <a:p>
            <a:r>
              <a:rPr lang="en-US" dirty="0" smtClean="0"/>
              <a:t>Continuous Testing enabled with,</a:t>
            </a:r>
          </a:p>
          <a:p>
            <a:pPr lvl="1"/>
            <a:r>
              <a:rPr lang="en-US" sz="2200" dirty="0" smtClean="0"/>
              <a:t>Continuous integration</a:t>
            </a:r>
            <a:r>
              <a:rPr lang="en-IN" sz="2200" dirty="0" smtClean="0"/>
              <a:t>.</a:t>
            </a:r>
          </a:p>
          <a:p>
            <a:pPr marL="971550" lvl="2" algn="just"/>
            <a:r>
              <a:rPr lang="en-US" sz="1700" dirty="0" smtClean="0">
                <a:latin typeface="Arial" panose="020B0604020202020204" pitchFamily="34" charset="0"/>
                <a:cs typeface="Arial" panose="020B0604020202020204" pitchFamily="34" charset="0"/>
              </a:rPr>
              <a:t>Continuous integration is software development practice in which team members integrate their work frequently, leading multiple integrations per day. Each integration helps to reveals integrations errors in build success / failures as quickly as possible. This helps in significantly reducing integration problems and delivery timeline</a:t>
            </a:r>
            <a:r>
              <a:rPr lang="en-US" sz="1800" dirty="0" smtClean="0">
                <a:latin typeface="Arial" panose="020B0604020202020204" pitchFamily="34" charset="0"/>
                <a:cs typeface="Arial" panose="020B0604020202020204" pitchFamily="34"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0" y="4025650"/>
            <a:ext cx="626090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892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DevOps </a:t>
            </a:r>
            <a:r>
              <a:rPr lang="en-US" dirty="0" smtClean="0">
                <a:latin typeface="+mn-lt"/>
              </a:rPr>
              <a:t>for IT Operations</a:t>
            </a:r>
            <a:endParaRPr lang="en-IN" dirty="0">
              <a:latin typeface="+mn-lt"/>
            </a:endParaRPr>
          </a:p>
        </p:txBody>
      </p:sp>
      <p:sp>
        <p:nvSpPr>
          <p:cNvPr id="3" name="Content Placeholder 2"/>
          <p:cNvSpPr>
            <a:spLocks noGrp="1"/>
          </p:cNvSpPr>
          <p:nvPr>
            <p:ph idx="1"/>
          </p:nvPr>
        </p:nvSpPr>
        <p:spPr/>
        <p:txBody>
          <a:bodyPr/>
          <a:lstStyle/>
          <a:p>
            <a:r>
              <a:rPr lang="en-US" dirty="0" smtClean="0"/>
              <a:t>Integrated environment provisioning</a:t>
            </a:r>
          </a:p>
          <a:p>
            <a:pPr lvl="1"/>
            <a:r>
              <a:rPr lang="en-US" sz="2000" dirty="0"/>
              <a:t>Dynamic environment provisioning</a:t>
            </a:r>
          </a:p>
          <a:p>
            <a:pPr lvl="1"/>
            <a:r>
              <a:rPr lang="en-US" sz="2000" dirty="0"/>
              <a:t>Containerized </a:t>
            </a:r>
            <a:r>
              <a:rPr lang="en-US" sz="2000" dirty="0" smtClean="0"/>
              <a:t>app deployment and Data </a:t>
            </a:r>
            <a:r>
              <a:rPr lang="en-US" sz="2000" dirty="0"/>
              <a:t>Center Management</a:t>
            </a:r>
          </a:p>
          <a:p>
            <a:r>
              <a:rPr lang="en-US" dirty="0" smtClean="0"/>
              <a:t>Continuous application deployment</a:t>
            </a:r>
          </a:p>
          <a:p>
            <a:pPr lvl="1"/>
            <a:r>
              <a:rPr lang="en-US" sz="2000" dirty="0"/>
              <a:t>Single click deployment</a:t>
            </a:r>
          </a:p>
          <a:p>
            <a:r>
              <a:rPr lang="en-US" dirty="0" smtClean="0"/>
              <a:t>Continuous monitoring – </a:t>
            </a:r>
          </a:p>
          <a:p>
            <a:pPr lvl="1"/>
            <a:r>
              <a:rPr lang="en-US" sz="2000" dirty="0" smtClean="0"/>
              <a:t>Performance monitoring</a:t>
            </a:r>
          </a:p>
          <a:p>
            <a:pPr lvl="1"/>
            <a:r>
              <a:rPr lang="en-US" sz="2000" dirty="0" smtClean="0"/>
              <a:t>System and application monitoring</a:t>
            </a:r>
          </a:p>
          <a:p>
            <a:pPr lvl="1"/>
            <a:r>
              <a:rPr lang="en-US" sz="2000" dirty="0" smtClean="0"/>
              <a:t>Log analysis</a:t>
            </a:r>
          </a:p>
          <a:p>
            <a:pPr lvl="1"/>
            <a:endParaRPr lang="en-US" sz="2000" dirty="0" smtClean="0"/>
          </a:p>
          <a:p>
            <a:pPr marL="0" indent="0">
              <a:buNone/>
            </a:pPr>
            <a:endParaRPr lang="en-IN" sz="2400" dirty="0"/>
          </a:p>
        </p:txBody>
      </p:sp>
    </p:spTree>
    <p:extLst>
      <p:ext uri="{BB962C8B-B14F-4D97-AF65-F5344CB8AC3E}">
        <p14:creationId xmlns:p14="http://schemas.microsoft.com/office/powerpoint/2010/main" val="146394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vert="horz" lIns="91440" tIns="45720" rIns="91440" bIns="45720" rtlCol="0" anchor="b">
            <a:normAutofit fontScale="90000"/>
          </a:bodyPr>
          <a:lstStyle/>
          <a:p>
            <a:r>
              <a:rPr lang="en-US" dirty="0"/>
              <a:t>DevOps </a:t>
            </a:r>
            <a:r>
              <a:rPr lang="en-US" dirty="0">
                <a:latin typeface="+mn-lt"/>
              </a:rPr>
              <a:t>for Business owners</a:t>
            </a:r>
            <a:endParaRPr lang="en-IN" dirty="0">
              <a:latin typeface="+mn-lt"/>
            </a:endParaRPr>
          </a:p>
        </p:txBody>
      </p:sp>
      <p:sp>
        <p:nvSpPr>
          <p:cNvPr id="3" name="Content Placeholder 2"/>
          <p:cNvSpPr>
            <a:spLocks noGrp="1"/>
          </p:cNvSpPr>
          <p:nvPr>
            <p:ph idx="1"/>
          </p:nvPr>
        </p:nvSpPr>
        <p:spPr/>
        <p:txBody>
          <a:bodyPr>
            <a:normAutofit/>
          </a:bodyPr>
          <a:lstStyle/>
          <a:p>
            <a:r>
              <a:rPr lang="en-US" sz="2800" dirty="0" smtClean="0">
                <a:latin typeface="Arial" panose="020B0604020202020204" pitchFamily="34" charset="0"/>
                <a:cs typeface="Arial" panose="020B0604020202020204" pitchFamily="34" charset="0"/>
              </a:rPr>
              <a:t>Quick to Market</a:t>
            </a:r>
          </a:p>
          <a:p>
            <a:pPr lvl="1"/>
            <a:r>
              <a:rPr lang="en-US" sz="2400" dirty="0" smtClean="0">
                <a:latin typeface="Arial" panose="020B0604020202020204" pitchFamily="34" charset="0"/>
                <a:cs typeface="Arial" panose="020B0604020202020204" pitchFamily="34" charset="0"/>
              </a:rPr>
              <a:t>Agility</a:t>
            </a:r>
          </a:p>
          <a:p>
            <a:r>
              <a:rPr lang="en-US" sz="2800" dirty="0" smtClean="0">
                <a:latin typeface="Arial" panose="020B0604020202020204" pitchFamily="34" charset="0"/>
                <a:cs typeface="Arial" panose="020B0604020202020204" pitchFamily="34" charset="0"/>
              </a:rPr>
              <a:t>Environment stability</a:t>
            </a:r>
          </a:p>
          <a:p>
            <a:pPr lvl="1"/>
            <a:r>
              <a:rPr lang="en-US" sz="2400" dirty="0">
                <a:latin typeface="Arial" panose="020B0604020202020204" pitchFamily="34" charset="0"/>
                <a:cs typeface="Arial" panose="020B0604020202020204" pitchFamily="34" charset="0"/>
              </a:rPr>
              <a:t>Fast </a:t>
            </a:r>
            <a:r>
              <a:rPr lang="en-US" sz="2400" dirty="0" smtClean="0">
                <a:latin typeface="Arial" panose="020B0604020202020204" pitchFamily="34" charset="0"/>
                <a:cs typeface="Arial" panose="020B0604020202020204" pitchFamily="34" charset="0"/>
              </a:rPr>
              <a:t>recovery</a:t>
            </a:r>
          </a:p>
          <a:p>
            <a:pPr lvl="1"/>
            <a:r>
              <a:rPr lang="en-US" sz="2400" dirty="0" smtClean="0">
                <a:latin typeface="Arial" panose="020B0604020202020204" pitchFamily="34" charset="0"/>
                <a:cs typeface="Arial" panose="020B0604020202020204" pitchFamily="34" charset="0"/>
              </a:rPr>
              <a:t>Fully automated deployments</a:t>
            </a:r>
            <a:endParaRPr lang="en-US" sz="24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Customer satisfaction</a:t>
            </a:r>
          </a:p>
          <a:p>
            <a:pPr lvl="1"/>
            <a:r>
              <a:rPr lang="en-US" sz="2400" dirty="0" smtClean="0">
                <a:latin typeface="Arial" panose="020B0604020202020204" pitchFamily="34" charset="0"/>
                <a:cs typeface="Arial" panose="020B0604020202020204" pitchFamily="34" charset="0"/>
              </a:rPr>
              <a:t>Improvement in product quality</a:t>
            </a:r>
          </a:p>
          <a:p>
            <a:pPr lvl="1"/>
            <a:r>
              <a:rPr lang="en-US" sz="2400" dirty="0" smtClean="0">
                <a:latin typeface="Arial" panose="020B0604020202020204" pitchFamily="34" charset="0"/>
                <a:cs typeface="Arial" panose="020B0604020202020204" pitchFamily="34" charset="0"/>
              </a:rPr>
              <a:t>Quick turn around time</a:t>
            </a:r>
          </a:p>
        </p:txBody>
      </p:sp>
    </p:spTree>
    <p:extLst>
      <p:ext uri="{BB962C8B-B14F-4D97-AF65-F5344CB8AC3E}">
        <p14:creationId xmlns:p14="http://schemas.microsoft.com/office/powerpoint/2010/main" val="3561356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195"/>
            <a:ext cx="8229600" cy="639762"/>
          </a:xfrm>
        </p:spPr>
        <p:txBody>
          <a:bodyPr>
            <a:noAutofit/>
          </a:bodyPr>
          <a:lstStyle/>
          <a:p>
            <a:pPr algn="l"/>
            <a:r>
              <a:rPr lang="en-US" sz="4000" dirty="0" smtClean="0"/>
              <a:t>Continuous delivery pipeline</a:t>
            </a:r>
            <a:endParaRPr lang="en-IN" sz="4000" dirty="0"/>
          </a:p>
        </p:txBody>
      </p:sp>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1575" y="985720"/>
            <a:ext cx="7572640" cy="4783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0" y="5769114"/>
            <a:ext cx="2045288" cy="707886"/>
          </a:xfrm>
          <a:prstGeom prst="rect">
            <a:avLst/>
          </a:prstGeom>
          <a:noFill/>
          <a:ln>
            <a:noFill/>
          </a:ln>
        </p:spPr>
        <p:txBody>
          <a:bodyPr wrap="square" rtlCol="0">
            <a:spAutoFit/>
          </a:bodyPr>
          <a:lstStyle/>
          <a:p>
            <a:r>
              <a:rPr lang="en-US" sz="1000" b="1" dirty="0">
                <a:latin typeface="Arial" panose="020B0604020202020204" pitchFamily="34" charset="0"/>
                <a:cs typeface="Arial" panose="020B0604020202020204" pitchFamily="34" charset="0"/>
              </a:rPr>
              <a:t>Source: </a:t>
            </a:r>
            <a:r>
              <a:rPr lang="en-US" sz="1000" i="1" dirty="0">
                <a:latin typeface="Arial" panose="020B0604020202020204" pitchFamily="34" charset="0"/>
                <a:cs typeface="Arial" panose="020B0604020202020204" pitchFamily="34" charset="0"/>
              </a:rPr>
              <a:t>Continuous Delivery: Reliable Software Releases through Build, Test, and Deployment Automation</a:t>
            </a:r>
          </a:p>
        </p:txBody>
      </p:sp>
    </p:spTree>
    <p:extLst>
      <p:ext uri="{BB962C8B-B14F-4D97-AF65-F5344CB8AC3E}">
        <p14:creationId xmlns:p14="http://schemas.microsoft.com/office/powerpoint/2010/main" val="1518364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152400"/>
            <a:ext cx="8229600" cy="762000"/>
          </a:xfrm>
        </p:spPr>
        <p:txBody>
          <a:bodyPr vert="horz" lIns="91440" tIns="45720" rIns="91440" bIns="45720" rtlCol="0" anchor="ctr">
            <a:noAutofit/>
          </a:bodyPr>
          <a:lstStyle/>
          <a:p>
            <a:r>
              <a:rPr lang="en-US" sz="4000" dirty="0"/>
              <a:t>DevOps landscape</a:t>
            </a:r>
            <a:endParaRPr lang="en-IN" sz="4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23775"/>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560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305800" cy="868362"/>
          </a:xfrm>
        </p:spPr>
        <p:txBody>
          <a:bodyPr vert="horz" lIns="91440" tIns="45720" rIns="91440" bIns="45720" rtlCol="0" anchor="b">
            <a:normAutofit fontScale="90000"/>
          </a:bodyPr>
          <a:lstStyle/>
          <a:p>
            <a:r>
              <a:rPr lang="en-US" sz="3200" dirty="0"/>
              <a:t>Common goals of an enterprise DevOps practice</a:t>
            </a:r>
            <a:br>
              <a:rPr lang="en-US" sz="3200" dirty="0"/>
            </a:br>
            <a:endParaRPr lang="en-IN" sz="3200" dirty="0"/>
          </a:p>
        </p:txBody>
      </p:sp>
      <p:sp>
        <p:nvSpPr>
          <p:cNvPr id="4" name="Content Placeholder 3"/>
          <p:cNvSpPr>
            <a:spLocks noGrp="1"/>
          </p:cNvSpPr>
          <p:nvPr>
            <p:ph idx="1"/>
          </p:nvPr>
        </p:nvSpPr>
        <p:spPr>
          <a:xfrm>
            <a:off x="457200" y="1600200"/>
            <a:ext cx="8229600" cy="2612359"/>
          </a:xfrm>
          <a:prstGeom prst="rect">
            <a:avLst/>
          </a:prstGeom>
        </p:spPr>
        <p:txBody>
          <a:bodyPr wrap="square" lIns="72494" tIns="36247" rIns="72494" bIns="36247">
            <a:spAutoFit/>
          </a:bodyPr>
          <a:lstStyle/>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Increased </a:t>
            </a:r>
            <a:r>
              <a:rPr lang="en-US" sz="2000" dirty="0">
                <a:latin typeface="Arial" panose="020B0604020202020204" pitchFamily="34" charset="0"/>
                <a:cs typeface="Arial" panose="020B0604020202020204" pitchFamily="34" charset="0"/>
              </a:rPr>
              <a:t>deployment frequency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Reduced </a:t>
            </a:r>
            <a:r>
              <a:rPr lang="en-US" sz="2000" dirty="0">
                <a:latin typeface="Arial" panose="020B0604020202020204" pitchFamily="34" charset="0"/>
                <a:cs typeface="Arial" panose="020B0604020202020204" pitchFamily="34" charset="0"/>
              </a:rPr>
              <a:t>lead time for changes</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Faster </a:t>
            </a:r>
            <a:r>
              <a:rPr lang="en-US" sz="2000" dirty="0">
                <a:latin typeface="Arial" panose="020B0604020202020204" pitchFamily="34" charset="0"/>
                <a:cs typeface="Arial" panose="020B0604020202020204" pitchFamily="34" charset="0"/>
              </a:rPr>
              <a:t>recovery when problems occur</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More </a:t>
            </a:r>
            <a:r>
              <a:rPr lang="en-US" sz="2000" dirty="0">
                <a:latin typeface="Arial" panose="020B0604020202020204" pitchFamily="34" charset="0"/>
                <a:cs typeface="Arial" panose="020B0604020202020204" pitchFamily="34" charset="0"/>
              </a:rPr>
              <a:t>robust and better integrated security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“shift left” in quality – </a:t>
            </a:r>
            <a:r>
              <a:rPr lang="en-US" sz="2000" dirty="0" smtClean="0">
                <a:latin typeface="Arial" panose="020B0604020202020204" pitchFamily="34" charset="0"/>
                <a:cs typeface="Arial" panose="020B0604020202020204" pitchFamily="34" charset="0"/>
              </a:rPr>
              <a:t>start testing in an earlier phase.</a:t>
            </a:r>
            <a:endParaRPr lang="en-US" sz="2000" dirty="0">
              <a:latin typeface="Arial" panose="020B0604020202020204" pitchFamily="34" charset="0"/>
              <a:cs typeface="Arial" panose="020B0604020202020204" pitchFamily="34" charset="0"/>
            </a:endParaRP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 </a:t>
            </a:r>
            <a:r>
              <a:rPr lang="en-US" sz="2000" dirty="0">
                <a:latin typeface="Arial" panose="020B0604020202020204" pitchFamily="34" charset="0"/>
                <a:cs typeface="Arial" panose="020B0604020202020204" pitchFamily="34" charset="0"/>
              </a:rPr>
              <a:t>feedback loops and effective communication between teams and </a:t>
            </a:r>
            <a:r>
              <a:rPr lang="en-US" sz="2000" dirty="0" smtClean="0">
                <a:latin typeface="Arial" panose="020B0604020202020204" pitchFamily="34" charset="0"/>
                <a:cs typeface="Arial" panose="020B0604020202020204" pitchFamily="34" charset="0"/>
              </a:rPr>
              <a:t>departments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881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463"/>
            <a:ext cx="8229600" cy="715962"/>
          </a:xfrm>
        </p:spPr>
        <p:txBody>
          <a:bodyPr vert="horz" lIns="91440" tIns="45720" rIns="91440" bIns="45720" rtlCol="0" anchor="b">
            <a:normAutofit fontScale="90000"/>
          </a:bodyPr>
          <a:lstStyle/>
          <a:p>
            <a:r>
              <a:rPr lang="en-IN" sz="3200" dirty="0"/>
              <a:t>Challenges in implementing DevOps</a:t>
            </a:r>
            <a:r>
              <a:rPr lang="en-IN" sz="3200" dirty="0"/>
              <a:t>!</a:t>
            </a:r>
            <a:endParaRPr lang="en-IN" sz="3200" dirty="0"/>
          </a:p>
        </p:txBody>
      </p:sp>
      <p:sp>
        <p:nvSpPr>
          <p:cNvPr id="3" name="Content Placeholder 2"/>
          <p:cNvSpPr>
            <a:spLocks noGrp="1"/>
          </p:cNvSpPr>
          <p:nvPr>
            <p:ph idx="1"/>
          </p:nvPr>
        </p:nvSpPr>
        <p:spPr/>
        <p:txBody>
          <a:bodyPr>
            <a:normAutofit/>
          </a:bodyPr>
          <a:lstStyle/>
          <a:p>
            <a:r>
              <a:rPr lang="en-US" sz="2800" dirty="0" smtClean="0"/>
              <a:t>Establishing DevOps culture.</a:t>
            </a:r>
          </a:p>
          <a:p>
            <a:r>
              <a:rPr lang="en-US" sz="2800" dirty="0" smtClean="0"/>
              <a:t>Implementing change in application development environment.</a:t>
            </a:r>
          </a:p>
          <a:p>
            <a:r>
              <a:rPr lang="en-US" sz="2800" dirty="0" smtClean="0"/>
              <a:t>Environment upgradation (standardization)</a:t>
            </a:r>
          </a:p>
          <a:p>
            <a:r>
              <a:rPr lang="en-US" sz="2800" dirty="0" smtClean="0"/>
              <a:t>Application complexity.</a:t>
            </a:r>
          </a:p>
          <a:p>
            <a:r>
              <a:rPr lang="en-US" sz="2800" dirty="0" smtClean="0"/>
              <a:t>Budget</a:t>
            </a:r>
          </a:p>
          <a:p>
            <a:r>
              <a:rPr lang="en-US" sz="2800" dirty="0" smtClean="0"/>
              <a:t>Availability of skillset</a:t>
            </a:r>
          </a:p>
          <a:p>
            <a:endParaRPr lang="en-IN" sz="2800" dirty="0"/>
          </a:p>
        </p:txBody>
      </p:sp>
    </p:spTree>
    <p:extLst>
      <p:ext uri="{BB962C8B-B14F-4D97-AF65-F5344CB8AC3E}">
        <p14:creationId xmlns:p14="http://schemas.microsoft.com/office/powerpoint/2010/main" val="2074083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8203225" cy="688755"/>
          </a:xfrm>
          <a:prstGeom prst="rect">
            <a:avLst/>
          </a:prstGeom>
        </p:spPr>
        <p:txBody>
          <a:bodyPr vert="horz" lIns="91440" tIns="45720" rIns="91440" bIns="45720" rtlCol="0" anchor="b">
            <a:normAutofit fontScale="97500"/>
          </a:bodyPr>
          <a:lstStyle/>
          <a:p>
            <a:pPr>
              <a:spcBef>
                <a:spcPct val="0"/>
              </a:spcBef>
            </a:pPr>
            <a:r>
              <a:rPr lang="en-US" sz="3200" cap="all" spc="-60" dirty="0">
                <a:solidFill>
                  <a:schemeClr val="tx2"/>
                </a:solidFill>
                <a:latin typeface="+mj-lt"/>
                <a:ea typeface="+mj-ea"/>
                <a:cs typeface="+mj-cs"/>
              </a:rPr>
              <a:t>Best Practices in DevOps</a:t>
            </a:r>
            <a:endParaRPr lang="en-IN" sz="3200" cap="all" spc="-60" dirty="0">
              <a:solidFill>
                <a:schemeClr val="tx2"/>
              </a:solidFill>
              <a:latin typeface="+mj-lt"/>
              <a:ea typeface="+mj-ea"/>
              <a:cs typeface="+mj-cs"/>
            </a:endParaRPr>
          </a:p>
        </p:txBody>
      </p:sp>
      <p:sp>
        <p:nvSpPr>
          <p:cNvPr id="5" name="Rectangle 4"/>
          <p:cNvSpPr/>
          <p:nvPr/>
        </p:nvSpPr>
        <p:spPr>
          <a:xfrm>
            <a:off x="519876" y="1143000"/>
            <a:ext cx="7938324" cy="4566740"/>
          </a:xfrm>
          <a:prstGeom prst="rect">
            <a:avLst/>
          </a:prstGeom>
        </p:spPr>
        <p:txBody>
          <a:bodyPr wrap="square" lIns="72494" tIns="36247" rIns="72494" bIns="36247">
            <a:spAutoFit/>
          </a:bodyPr>
          <a:lstStyle/>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Active partnership and close coordination among the stake holders in establishing DevOps culture.</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Implement DevOps in totality. Avoid partial implementation, can    become a reason for failure. </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Choose right tool for each phase in DevOps implementation.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Options of substituting a exiting tools should be taken solicitously.    No Fancy ideas.</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Give equal importance to log analysis, report generation and circulation.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Mindset to adapt to changes</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847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53"/>
            <a:ext cx="8229600" cy="792162"/>
          </a:xfrm>
        </p:spPr>
        <p:txBody>
          <a:bodyPr>
            <a:normAutofit/>
          </a:bodyPr>
          <a:lstStyle/>
          <a:p>
            <a:pPr algn="l"/>
            <a:r>
              <a:rPr lang="en-US" sz="3200" dirty="0" smtClean="0"/>
              <a:t>DevOps Operational benefits</a:t>
            </a:r>
            <a:endParaRPr lang="en-IN" sz="3200" dirty="0"/>
          </a:p>
        </p:txBody>
      </p:sp>
      <p:grpSp>
        <p:nvGrpSpPr>
          <p:cNvPr id="13" name="Group 12"/>
          <p:cNvGrpSpPr/>
          <p:nvPr/>
        </p:nvGrpSpPr>
        <p:grpSpPr>
          <a:xfrm>
            <a:off x="1382615" y="1443835"/>
            <a:ext cx="5785370" cy="4069712"/>
            <a:chOff x="1447800" y="1814685"/>
            <a:chExt cx="5785370" cy="4069712"/>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314" y="1838194"/>
              <a:ext cx="819369" cy="789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1814685"/>
              <a:ext cx="4343400" cy="769441"/>
            </a:xfrm>
            <a:prstGeom prst="rect">
              <a:avLst/>
            </a:prstGeom>
            <a:noFill/>
          </p:spPr>
          <p:txBody>
            <a:bodyPr wrap="square" rtlCol="0">
              <a:spAutoFit/>
            </a:bodyPr>
            <a:lstStyle/>
            <a:p>
              <a:pPr>
                <a:spcAft>
                  <a:spcPts val="1200"/>
                </a:spcAft>
              </a:pPr>
              <a:r>
                <a:rPr lang="en-US" b="1" u="sng" dirty="0" smtClean="0">
                  <a:latin typeface="Arial" panose="020B0604020202020204" pitchFamily="34" charset="0"/>
                  <a:cs typeface="Arial" panose="020B0604020202020204" pitchFamily="34" charset="0"/>
                </a:rPr>
                <a:t>Increased Agility:</a:t>
              </a:r>
            </a:p>
            <a:p>
              <a:r>
                <a:rPr lang="en-US" sz="1600" dirty="0" smtClean="0">
                  <a:latin typeface="Arial" panose="020B0604020202020204" pitchFamily="34" charset="0"/>
                  <a:cs typeface="Arial" panose="020B0604020202020204" pitchFamily="34" charset="0"/>
                </a:rPr>
                <a:t>To enable instant change deployment</a:t>
              </a:r>
              <a:endParaRPr lang="en-IN" sz="1600" dirty="0">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266" y="2879624"/>
              <a:ext cx="803466" cy="80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47800" y="2856764"/>
              <a:ext cx="411480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smtClean="0"/>
                <a:t>Improved Quality</a:t>
              </a:r>
              <a:r>
                <a:rPr lang="en-US" dirty="0"/>
                <a:t>:</a:t>
              </a:r>
            </a:p>
            <a:p>
              <a:r>
                <a:rPr lang="en-US" sz="1600" b="0" u="none" dirty="0"/>
                <a:t>To improve end user satisfaction</a:t>
              </a:r>
              <a:endParaRPr lang="en-IN" sz="1600" b="0" u="none" dirty="0"/>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2828" y="3927456"/>
              <a:ext cx="830342" cy="82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47800" y="3956576"/>
              <a:ext cx="410337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Improve Innovation</a:t>
              </a:r>
            </a:p>
            <a:p>
              <a:r>
                <a:rPr lang="en-US" sz="1600" b="0" u="none" dirty="0"/>
                <a:t>To increase innovation cycle</a:t>
              </a:r>
              <a:endParaRPr lang="en-IN" sz="1600" b="0" u="none" dirty="0"/>
            </a:p>
          </p:txBody>
        </p:sp>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0479" y="5100819"/>
              <a:ext cx="775041" cy="78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447800" y="4868734"/>
              <a:ext cx="4936159" cy="1015663"/>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Reduced Outages</a:t>
              </a:r>
            </a:p>
            <a:p>
              <a:r>
                <a:rPr lang="en-US" sz="1600" b="0" u="none" dirty="0"/>
                <a:t>Less outages in production (about 80% outages are change related)</a:t>
              </a:r>
              <a:endParaRPr lang="en-IN" sz="1600" b="0" u="none" dirty="0"/>
            </a:p>
          </p:txBody>
        </p:sp>
      </p:grpSp>
    </p:spTree>
    <p:extLst>
      <p:ext uri="{BB962C8B-B14F-4D97-AF65-F5344CB8AC3E}">
        <p14:creationId xmlns:p14="http://schemas.microsoft.com/office/powerpoint/2010/main" val="49885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algn="l"/>
            <a:r>
              <a:rPr lang="en-US" sz="4000" dirty="0"/>
              <a:t>D</a:t>
            </a:r>
            <a:r>
              <a:rPr lang="en-US" sz="4000" dirty="0" smtClean="0"/>
              <a:t>evOps - Career path</a:t>
            </a:r>
            <a:endParaRPr lang="en-IN" sz="4000" dirty="0"/>
          </a:p>
        </p:txBody>
      </p:sp>
      <p:sp>
        <p:nvSpPr>
          <p:cNvPr id="5" name="TextBox 4"/>
          <p:cNvSpPr txBox="1"/>
          <p:nvPr/>
        </p:nvSpPr>
        <p:spPr>
          <a:xfrm>
            <a:off x="685800" y="1371600"/>
            <a:ext cx="7543800"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DevOps Engineer : supporting DevOps implementation and tools.</a:t>
            </a:r>
          </a:p>
          <a:p>
            <a:pPr marL="285750" indent="-285750" algn="just">
              <a:buFont typeface="Wingdings" panose="05000000000000000000" pitchFamily="2" charset="2"/>
              <a:buChar char="q"/>
            </a:pPr>
            <a:r>
              <a:rPr lang="en-US" dirty="0" smtClean="0"/>
              <a:t>DevOps Architect : designing DevOps solutions for product development tracks.</a:t>
            </a:r>
            <a:endParaRPr lang="en-IN" dirty="0" smtClean="0"/>
          </a:p>
          <a:p>
            <a:pPr marL="285750" indent="-285750" algn="just">
              <a:buFont typeface="Wingdings" panose="05000000000000000000" pitchFamily="2" charset="2"/>
              <a:buChar char="q"/>
            </a:pPr>
            <a:r>
              <a:rPr lang="en-US" dirty="0" smtClean="0"/>
              <a:t>DevOps terminology came into practice around 2009 and since 2012-13 industry has seen fast growth in number of companies adopting DevOps.</a:t>
            </a:r>
          </a:p>
          <a:p>
            <a:pPr marL="285750" indent="-285750" algn="just">
              <a:buFont typeface="Wingdings" panose="05000000000000000000" pitchFamily="2" charset="2"/>
              <a:buChar char="q"/>
            </a:pPr>
            <a:r>
              <a:rPr lang="en-IN" dirty="0" smtClean="0"/>
              <a:t>According </a:t>
            </a:r>
            <a:r>
              <a:rPr lang="en-IN" dirty="0"/>
              <a:t>to Gartner, organizations around the world are increasingly adopting the DevOps culture and by the end of 2016, 25 percent of top global 2000 organizations would have adopted DevOps as a mainstream strategy</a:t>
            </a:r>
            <a:r>
              <a:rPr lang="en-IN" dirty="0" smtClean="0"/>
              <a:t>.</a:t>
            </a:r>
          </a:p>
          <a:p>
            <a:pPr marL="285750" indent="-285750" algn="just">
              <a:buFont typeface="Wingdings" panose="05000000000000000000" pitchFamily="2" charset="2"/>
              <a:buChar char="q"/>
            </a:pPr>
            <a:r>
              <a:rPr lang="en-US" dirty="0" smtClean="0"/>
              <a:t>Forrester estimates that around 50 % of top 100 companies would adopt DevOps practice by 2017.</a:t>
            </a:r>
          </a:p>
          <a:p>
            <a:pPr marL="285750" indent="-285750" algn="just">
              <a:buFont typeface="Wingdings" panose="05000000000000000000" pitchFamily="2" charset="2"/>
              <a:buChar char="q"/>
            </a:pPr>
            <a:r>
              <a:rPr lang="en-US" dirty="0" smtClean="0"/>
              <a:t>DevOps certifications are still evolving. Certifying bodies like, PeopleCert and Exin and actively introducing certification tracks which are updated every quarter.</a:t>
            </a:r>
            <a:endParaRPr lang="en-US" dirty="0"/>
          </a:p>
        </p:txBody>
      </p:sp>
    </p:spTree>
    <p:extLst>
      <p:ext uri="{BB962C8B-B14F-4D97-AF65-F5344CB8AC3E}">
        <p14:creationId xmlns:p14="http://schemas.microsoft.com/office/powerpoint/2010/main" val="365239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5"/>
            <a:ext cx="8229600" cy="1143000"/>
          </a:xfrm>
        </p:spPr>
        <p:txBody>
          <a:bodyPr>
            <a:normAutofit/>
          </a:bodyPr>
          <a:lstStyle/>
          <a:p>
            <a:r>
              <a:rPr lang="en-US" sz="4000" dirty="0" smtClean="0"/>
              <a:t>Agenda</a:t>
            </a:r>
            <a:endParaRPr lang="en-IN" sz="4000" dirty="0"/>
          </a:p>
        </p:txBody>
      </p:sp>
      <p:sp>
        <p:nvSpPr>
          <p:cNvPr id="3" name="Content Placeholder 2"/>
          <p:cNvSpPr>
            <a:spLocks noGrp="1"/>
          </p:cNvSpPr>
          <p:nvPr>
            <p:ph idx="1"/>
          </p:nvPr>
        </p:nvSpPr>
        <p:spPr/>
        <p:txBody>
          <a:bodyPr/>
          <a:lstStyle/>
          <a:p>
            <a:r>
              <a:rPr lang="en-US" dirty="0" smtClean="0"/>
              <a:t>What’s DevOps</a:t>
            </a:r>
          </a:p>
          <a:p>
            <a:r>
              <a:rPr lang="en-US" dirty="0"/>
              <a:t>D</a:t>
            </a:r>
            <a:r>
              <a:rPr lang="en-US" dirty="0" smtClean="0"/>
              <a:t>evOps - Agile relation</a:t>
            </a:r>
          </a:p>
          <a:p>
            <a:r>
              <a:rPr lang="en-US" dirty="0" smtClean="0"/>
              <a:t>DevOps for me / my team ?</a:t>
            </a:r>
          </a:p>
          <a:p>
            <a:r>
              <a:rPr lang="en-US" dirty="0" smtClean="0"/>
              <a:t>DevOps challenges</a:t>
            </a:r>
          </a:p>
          <a:p>
            <a:r>
              <a:rPr lang="en-US" dirty="0" smtClean="0"/>
              <a:t>DevOps Benefits</a:t>
            </a:r>
          </a:p>
          <a:p>
            <a:r>
              <a:rPr lang="en-US" dirty="0" smtClean="0"/>
              <a:t>Best practices</a:t>
            </a:r>
          </a:p>
          <a:p>
            <a:endParaRPr lang="en-US" dirty="0" smtClean="0"/>
          </a:p>
          <a:p>
            <a:endParaRPr lang="en-IN" dirty="0"/>
          </a:p>
        </p:txBody>
      </p:sp>
    </p:spTree>
    <p:extLst>
      <p:ext uri="{BB962C8B-B14F-4D97-AF65-F5344CB8AC3E}">
        <p14:creationId xmlns:p14="http://schemas.microsoft.com/office/powerpoint/2010/main" val="379985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65" y="345958"/>
            <a:ext cx="7476445" cy="639762"/>
          </a:xfrm>
        </p:spPr>
        <p:txBody>
          <a:bodyPr>
            <a:noAutofit/>
          </a:bodyPr>
          <a:lstStyle/>
          <a:p>
            <a:pPr algn="l"/>
            <a:r>
              <a:rPr lang="en-US" dirty="0" smtClean="0"/>
              <a:t>DevOps </a:t>
            </a:r>
            <a:r>
              <a:rPr lang="en-US" dirty="0"/>
              <a:t>A</a:t>
            </a:r>
            <a:r>
              <a:rPr lang="en-US" dirty="0" smtClean="0"/>
              <a:t>wareness Pattern in IT Industry</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02" y="1443835"/>
            <a:ext cx="7411598" cy="4128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0" y="6488668"/>
            <a:ext cx="1447800" cy="261610"/>
          </a:xfrm>
          <a:prstGeom prst="rect">
            <a:avLst/>
          </a:prstGeom>
          <a:noFill/>
        </p:spPr>
        <p:txBody>
          <a:bodyPr wrap="square" rtlCol="0">
            <a:spAutoFit/>
          </a:bodyPr>
          <a:lstStyle/>
          <a:p>
            <a:r>
              <a:rPr lang="en-US" sz="1100" b="1" i="1" dirty="0" smtClean="0">
                <a:solidFill>
                  <a:schemeClr val="accent6">
                    <a:lumMod val="75000"/>
                  </a:schemeClr>
                </a:solidFill>
              </a:rPr>
              <a:t>Source: Gartner 2016</a:t>
            </a:r>
            <a:endParaRPr lang="en-IN" sz="1100" b="1" i="1" dirty="0">
              <a:solidFill>
                <a:schemeClr val="accent6">
                  <a:lumMod val="75000"/>
                </a:schemeClr>
              </a:solidFill>
            </a:endParaRPr>
          </a:p>
        </p:txBody>
      </p:sp>
    </p:spTree>
    <p:extLst>
      <p:ext uri="{BB962C8B-B14F-4D97-AF65-F5344CB8AC3E}">
        <p14:creationId xmlns:p14="http://schemas.microsoft.com/office/powerpoint/2010/main" val="2894724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934007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797" y="951132"/>
            <a:ext cx="8270237" cy="4966850"/>
            <a:chOff x="533399" y="951131"/>
            <a:chExt cx="7812122" cy="5173510"/>
          </a:xfrm>
        </p:grpSpPr>
        <p:grpSp>
          <p:nvGrpSpPr>
            <p:cNvPr id="14" name="Group 13"/>
            <p:cNvGrpSpPr/>
            <p:nvPr/>
          </p:nvGrpSpPr>
          <p:grpSpPr>
            <a:xfrm>
              <a:off x="533399" y="951131"/>
              <a:ext cx="7736025" cy="5173510"/>
              <a:chOff x="533399" y="1319770"/>
              <a:chExt cx="7736025" cy="4824123"/>
            </a:xfrm>
          </p:grpSpPr>
          <p:sp>
            <p:nvSpPr>
              <p:cNvPr id="5" name="Rectangle 4"/>
              <p:cNvSpPr/>
              <p:nvPr/>
            </p:nvSpPr>
            <p:spPr>
              <a:xfrm>
                <a:off x="533399" y="1319770"/>
                <a:ext cx="7736025" cy="4824123"/>
              </a:xfrm>
              <a:prstGeom prst="rect">
                <a:avLst/>
              </a:prstGeom>
            </p:spPr>
            <p:txBody>
              <a:bodyPr wrap="square" lIns="72494" tIns="36247" rIns="72494" bIns="36247">
                <a:spAutoFit/>
              </a:bodyPr>
              <a:lstStyle/>
              <a:p>
                <a:pPr marL="114300" indent="-114300">
                  <a:buFont typeface="Arial" pitchFamily="34" charset="0"/>
                  <a:buChar char="•"/>
                </a:pPr>
                <a:r>
                  <a:rPr lang="en-IN" dirty="0">
                    <a:latin typeface="Arial" panose="020B0604020202020204" pitchFamily="34" charset="0"/>
                    <a:cs typeface="Arial" panose="020B0604020202020204" pitchFamily="34" charset="0"/>
                  </a:rPr>
                  <a:t>DevOps is a software development and delivery process that emphasizes communication and collaboration between </a:t>
                </a:r>
                <a:r>
                  <a:rPr lang="en-IN" i="1" dirty="0">
                    <a:solidFill>
                      <a:srgbClr val="0000FF"/>
                    </a:solidFill>
                    <a:latin typeface="Arial" panose="020B0604020202020204" pitchFamily="34" charset="0"/>
                    <a:cs typeface="Arial" panose="020B0604020202020204" pitchFamily="34" charset="0"/>
                  </a:rPr>
                  <a:t>Product Development Team, QA Team, Operations Team</a:t>
                </a:r>
                <a:r>
                  <a:rPr lang="en-IN" dirty="0">
                    <a:solidFill>
                      <a:srgbClr val="0000FF"/>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i="1" dirty="0">
                    <a:solidFill>
                      <a:srgbClr val="0000FF"/>
                    </a:solidFill>
                    <a:latin typeface="Arial" panose="020B0604020202020204" pitchFamily="34" charset="0"/>
                    <a:cs typeface="Arial" panose="020B0604020202020204" pitchFamily="34" charset="0"/>
                  </a:rPr>
                  <a:t>Business </a:t>
                </a:r>
                <a:r>
                  <a:rPr lang="en-IN" i="1" dirty="0" smtClean="0">
                    <a:solidFill>
                      <a:srgbClr val="0000FF"/>
                    </a:solidFill>
                    <a:latin typeface="Arial" panose="020B0604020202020204" pitchFamily="34" charset="0"/>
                    <a:cs typeface="Arial" panose="020B0604020202020204" pitchFamily="34" charset="0"/>
                  </a:rPr>
                  <a:t>owners</a:t>
                </a:r>
                <a:r>
                  <a:rPr lang="en-IN" i="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to increase organization's ability to deliver application and services at high velocity.</a:t>
                </a:r>
              </a:p>
              <a:p>
                <a:pPr marL="114300" indent="-114300">
                  <a:spcBef>
                    <a:spcPts val="1200"/>
                  </a:spcBef>
                  <a:buFont typeface="Arial" pitchFamily="34" charset="0"/>
                  <a:buChar char="•"/>
                </a:pPr>
                <a:r>
                  <a:rPr lang="en-IN" dirty="0">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r>
                  <a:rPr lang="en-US" b="1" dirty="0" smtClean="0">
                    <a:solidFill>
                      <a:srgbClr val="66FF33"/>
                    </a:solidFill>
                    <a:latin typeface="Arial" panose="020B0604020202020204" pitchFamily="34" charset="0"/>
                    <a:cs typeface="Arial" panose="020B0604020202020204" pitchFamily="34" charset="0"/>
                  </a:rPr>
                  <a:t>Dev</a:t>
                </a:r>
                <a:r>
                  <a:rPr lang="en-US" b="1" dirty="0" smtClean="0">
                    <a:solidFill>
                      <a:srgbClr val="FF0000"/>
                    </a:solidFill>
                    <a:latin typeface="Arial" panose="020B0604020202020204" pitchFamily="34" charset="0"/>
                    <a:cs typeface="Arial" panose="020B0604020202020204" pitchFamily="34" charset="0"/>
                  </a:rPr>
                  <a:t>Ops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building blocks:</a:t>
                </a:r>
              </a:p>
              <a:p>
                <a:pPr lvl="1">
                  <a:buFont typeface="Arial" pitchFamily="34" charset="0"/>
                  <a:buChar char="•"/>
                </a:pPr>
                <a:endParaRPr lang="en-US" dirty="0" smtClean="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Code</a:t>
                </a:r>
                <a:endParaRPr lang="en-US" dirty="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Build</a:t>
                </a:r>
                <a:endParaRPr lang="en-US" dirty="0">
                  <a:latin typeface="Arial" panose="020B0604020202020204" pitchFamily="34" charset="0"/>
                  <a:cs typeface="Arial" panose="020B0604020202020204" pitchFamily="34" charset="0"/>
                </a:endParaRPr>
              </a:p>
              <a:p>
                <a:pPr lvl="1">
                  <a:buFont typeface="Arial" pitchFamily="34" charset="0"/>
                  <a:buChar char="•"/>
                </a:pPr>
                <a:r>
                  <a:rPr lang="en-US" dirty="0">
                    <a:solidFill>
                      <a:srgbClr val="0000FF"/>
                    </a:solidFill>
                    <a:latin typeface="Arial" panose="020B0604020202020204" pitchFamily="34" charset="0"/>
                    <a:cs typeface="Arial" panose="020B0604020202020204" pitchFamily="34" charset="0"/>
                  </a:rPr>
                  <a:t>Test</a:t>
                </a:r>
              </a:p>
              <a:p>
                <a:pPr lvl="1">
                  <a:buFont typeface="Arial" pitchFamily="34" charset="0"/>
                  <a:buChar char="•"/>
                </a:pPr>
                <a:endParaRPr lang="en-US" sz="2000"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FF6600"/>
                    </a:solidFill>
                    <a:latin typeface="Arial" panose="020B0604020202020204" pitchFamily="34" charset="0"/>
                    <a:cs typeface="Arial" panose="020B0604020202020204" pitchFamily="34" charset="0"/>
                  </a:rPr>
                  <a:t>Packaging</a:t>
                </a:r>
                <a:endParaRPr lang="en-US"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Release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Configuration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Application and Infrastructure monitoring</a:t>
                </a:r>
              </a:p>
            </p:txBody>
          </p:sp>
          <p:grpSp>
            <p:nvGrpSpPr>
              <p:cNvPr id="9" name="Group 8"/>
              <p:cNvGrpSpPr/>
              <p:nvPr/>
            </p:nvGrpSpPr>
            <p:grpSpPr>
              <a:xfrm>
                <a:off x="5257801" y="4853955"/>
                <a:ext cx="2666999" cy="1066800"/>
                <a:chOff x="5951248" y="3473076"/>
                <a:chExt cx="2666999" cy="1215666"/>
              </a:xfrm>
            </p:grpSpPr>
            <p:sp>
              <p:nvSpPr>
                <p:cNvPr id="7" name="Right Brace 6"/>
                <p:cNvSpPr/>
                <p:nvPr/>
              </p:nvSpPr>
              <p:spPr>
                <a:xfrm>
                  <a:off x="5951248" y="3473076"/>
                  <a:ext cx="268612" cy="1215666"/>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8" name="Rectangle 7"/>
                <p:cNvSpPr/>
                <p:nvPr/>
              </p:nvSpPr>
              <p:spPr>
                <a:xfrm>
                  <a:off x="6227507" y="3863551"/>
                  <a:ext cx="2390740" cy="365591"/>
                </a:xfrm>
                <a:prstGeom prst="rect">
                  <a:avLst/>
                </a:prstGeom>
              </p:spPr>
              <p:txBody>
                <a:bodyPr wrap="square" lIns="72494" tIns="36247" rIns="72494" bIns="36247">
                  <a:spAutoFit/>
                </a:bodyPr>
                <a:lstStyle/>
                <a:p>
                  <a:r>
                    <a:rPr lang="en-US" sz="1900" dirty="0">
                      <a:latin typeface="Arial" panose="020B0604020202020204" pitchFamily="34" charset="0"/>
                      <a:cs typeface="Arial" panose="020B0604020202020204" pitchFamily="34" charset="0"/>
                    </a:rPr>
                    <a:t>Operations Team</a:t>
                  </a:r>
                </a:p>
              </p:txBody>
            </p:sp>
          </p:grpSp>
          <p:grpSp>
            <p:nvGrpSpPr>
              <p:cNvPr id="11" name="Group 10"/>
              <p:cNvGrpSpPr/>
              <p:nvPr/>
            </p:nvGrpSpPr>
            <p:grpSpPr>
              <a:xfrm>
                <a:off x="1828800" y="3812919"/>
                <a:ext cx="2748624" cy="792219"/>
                <a:chOff x="2015788" y="2746119"/>
                <a:chExt cx="2748624" cy="792219"/>
              </a:xfrm>
            </p:grpSpPr>
            <p:sp>
              <p:nvSpPr>
                <p:cNvPr id="6" name="Right Brace 5"/>
                <p:cNvSpPr/>
                <p:nvPr/>
              </p:nvSpPr>
              <p:spPr>
                <a:xfrm>
                  <a:off x="2015788" y="2746119"/>
                  <a:ext cx="268612" cy="792219"/>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10" name="TextBox 9"/>
                <p:cNvSpPr txBox="1"/>
                <p:nvPr/>
              </p:nvSpPr>
              <p:spPr>
                <a:xfrm>
                  <a:off x="2284400" y="2848284"/>
                  <a:ext cx="2480012" cy="60268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Development and QA Team</a:t>
                  </a:r>
                  <a:endParaRPr lang="en-IN" dirty="0"/>
                </a:p>
              </p:txBody>
            </p:sp>
          </p:grpSp>
        </p:gr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2820" y="2512770"/>
              <a:ext cx="3162701" cy="2538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Rectangle 15"/>
          <p:cNvSpPr/>
          <p:nvPr/>
        </p:nvSpPr>
        <p:spPr>
          <a:xfrm>
            <a:off x="348598" y="69490"/>
            <a:ext cx="7582911" cy="1323439"/>
          </a:xfrm>
          <a:prstGeom prst="rect">
            <a:avLst/>
          </a:prstGeom>
        </p:spPr>
        <p:txBody>
          <a:bodyPr vert="horz" lIns="91440" tIns="45720" rIns="91440" bIns="45720" rtlCol="0" anchor="t">
            <a:normAutofit/>
          </a:bodyPr>
          <a:lstStyle/>
          <a:p>
            <a:pPr>
              <a:spcBef>
                <a:spcPct val="0"/>
              </a:spcBef>
            </a:pPr>
            <a:r>
              <a:rPr lang="en-IN" sz="4000" cap="all" spc="-60" dirty="0">
                <a:solidFill>
                  <a:schemeClr val="tx2"/>
                </a:solidFill>
                <a:latin typeface="+mj-lt"/>
                <a:ea typeface="+mj-ea"/>
                <a:cs typeface="+mj-cs"/>
              </a:rPr>
              <a:t>What’s DevOps?</a:t>
            </a:r>
          </a:p>
        </p:txBody>
      </p:sp>
    </p:spTree>
    <p:extLst>
      <p:ext uri="{BB962C8B-B14F-4D97-AF65-F5344CB8AC3E}">
        <p14:creationId xmlns:p14="http://schemas.microsoft.com/office/powerpoint/2010/main" val="3563257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95" y="1138425"/>
            <a:ext cx="6711701" cy="22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69490"/>
            <a:ext cx="7779720" cy="1323439"/>
          </a:xfrm>
          <a:prstGeom prst="rect">
            <a:avLst/>
          </a:prstGeom>
        </p:spPr>
        <p:txBody>
          <a:bodyPr vert="horz" lIns="91440" tIns="45720" rIns="91440" bIns="45720" rtlCol="0" anchor="t">
            <a:normAutofit/>
          </a:bodyPr>
          <a:lstStyle>
            <a:defPPr>
              <a:defRPr lang="en-US"/>
            </a:defPPr>
            <a:lvl1pPr>
              <a:spcBef>
                <a:spcPct val="0"/>
              </a:spcBef>
              <a:defRPr sz="4000" cap="all" spc="-60">
                <a:solidFill>
                  <a:schemeClr val="tx2"/>
                </a:solidFill>
                <a:latin typeface="+mj-lt"/>
                <a:ea typeface="+mj-ea"/>
                <a:cs typeface="+mj-cs"/>
              </a:defRPr>
            </a:lvl1pPr>
          </a:lstStyle>
          <a:p>
            <a:r>
              <a:rPr lang="en-US" sz="3200" dirty="0"/>
              <a:t>Development V/s Operations</a:t>
            </a:r>
            <a:endParaRPr lang="en-IN" sz="3200" dirty="0"/>
          </a:p>
        </p:txBody>
      </p:sp>
      <p:sp>
        <p:nvSpPr>
          <p:cNvPr id="5" name="TextBox 4"/>
          <p:cNvSpPr txBox="1"/>
          <p:nvPr/>
        </p:nvSpPr>
        <p:spPr>
          <a:xfrm>
            <a:off x="448965" y="3581705"/>
            <a:ext cx="8261438" cy="2092881"/>
          </a:xfrm>
          <a:prstGeom prst="rect">
            <a:avLst/>
          </a:prstGeom>
          <a:noFill/>
        </p:spPr>
        <p:txBody>
          <a:bodyPr wrap="square" rtlCol="0">
            <a:spAutoFit/>
          </a:bodyPr>
          <a:lstStyle/>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Developers want change</a:t>
            </a:r>
            <a:endParaRPr lang="en-IN" sz="1400" b="1" dirty="0">
              <a:latin typeface="Arial" panose="020B0604020202020204" pitchFamily="34" charset="0"/>
              <a:cs typeface="Arial" panose="020B0604020202020204" pitchFamily="34" charset="0"/>
            </a:endParaRPr>
          </a:p>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Deliver bug-fixes, changes and new features.</a:t>
            </a:r>
            <a:endParaRPr lang="en-IN" sz="1400" b="1" dirty="0">
              <a:latin typeface="Arial" panose="020B0604020202020204" pitchFamily="34" charset="0"/>
              <a:cs typeface="Arial" panose="020B0604020202020204" pitchFamily="34" charset="0"/>
            </a:endParaRP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r>
              <a:rPr lang="en-IN" sz="1200" dirty="0" smtClean="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396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pPr indent="0">
              <a:spcBef>
                <a:spcPts val="600"/>
              </a:spcBef>
              <a:spcAft>
                <a:spcPts val="600"/>
              </a:spcAft>
            </a:pPr>
            <a:r>
              <a:rPr lang="en-US" sz="4000" dirty="0">
                <a:latin typeface="+mn-lt"/>
                <a:ea typeface="+mn-ea"/>
                <a:cs typeface="+mn-cs"/>
              </a:rPr>
              <a:t>DevOps Drivers</a:t>
            </a:r>
          </a:p>
        </p:txBody>
      </p:sp>
      <p:sp>
        <p:nvSpPr>
          <p:cNvPr id="3" name="Content Placeholder 2"/>
          <p:cNvSpPr>
            <a:spLocks noGrp="1"/>
          </p:cNvSpPr>
          <p:nvPr>
            <p:ph idx="1"/>
          </p:nvPr>
        </p:nvSpPr>
        <p:spPr>
          <a:xfrm>
            <a:off x="457200" y="1143000"/>
            <a:ext cx="8229600" cy="4525963"/>
          </a:xfrm>
        </p:spPr>
        <p:txBody>
          <a:bodyPr>
            <a:normAutofit fontScale="92500" lnSpcReduction="20000"/>
          </a:bodyPr>
          <a:lstStyle/>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Market competition </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Ever-changing business needs</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Quick to market requirement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Tight delivery deadlines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“The code works on my machine” – blame game</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Disconnect </a:t>
            </a:r>
            <a:r>
              <a:rPr lang="en-US" sz="1900" dirty="0" err="1">
                <a:latin typeface="Arial" panose="020B0604020202020204" pitchFamily="34" charset="0"/>
                <a:cs typeface="Arial" panose="020B0604020202020204" pitchFamily="34" charset="0"/>
              </a:rPr>
              <a:t>bet’n</a:t>
            </a:r>
            <a:r>
              <a:rPr lang="en-US" sz="1900" dirty="0">
                <a:latin typeface="Arial" panose="020B0604020202020204" pitchFamily="34" charset="0"/>
                <a:cs typeface="Arial" panose="020B0604020202020204" pitchFamily="34" charset="0"/>
              </a:rPr>
              <a:t> Development and Operations team.</a:t>
            </a:r>
          </a:p>
          <a:p>
            <a:pPr marL="5715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Conflict </a:t>
            </a:r>
            <a:r>
              <a:rPr lang="en-US" sz="2200" dirty="0" smtClean="0">
                <a:latin typeface="Arial" panose="020B0604020202020204" pitchFamily="34" charset="0"/>
                <a:cs typeface="Arial" panose="020B0604020202020204" pitchFamily="34" charset="0"/>
              </a:rPr>
              <a:t>Scenarios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during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after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about </a:t>
            </a:r>
            <a:r>
              <a:rPr lang="en-US" sz="1900" dirty="0" smtClean="0">
                <a:latin typeface="Arial" panose="020B0604020202020204" pitchFamily="34" charset="0"/>
                <a:cs typeface="Arial" panose="020B0604020202020204" pitchFamily="34" charset="0"/>
              </a:rPr>
              <a:t>performance</a:t>
            </a:r>
            <a:endParaRPr lang="en-IN" sz="1900" dirty="0" smtClean="0">
              <a:latin typeface="Arial" panose="020B0604020202020204" pitchFamily="34" charset="0"/>
              <a:cs typeface="Arial" panose="020B0604020202020204" pitchFamily="34" charset="0"/>
            </a:endParaRPr>
          </a:p>
          <a:p>
            <a:pPr marL="571500" lvl="1" indent="-3429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Advantages of agile processes like Scrum, Kanban are often nullified because of the obstacles to collaboration, processes, and tools that are build up in front of operations. </a:t>
            </a:r>
            <a:r>
              <a:rPr lang="en-US" sz="2200" dirty="0" smtClean="0">
                <a:latin typeface="Arial" panose="020B0604020202020204" pitchFamily="34" charset="0"/>
                <a:cs typeface="Arial" panose="020B0604020202020204" pitchFamily="34" charset="0"/>
              </a:rPr>
              <a:t>Because of this achieving delivery timelines for a sprint becomes challenging.</a:t>
            </a:r>
          </a:p>
        </p:txBody>
      </p:sp>
    </p:spTree>
    <p:extLst>
      <p:ext uri="{BB962C8B-B14F-4D97-AF65-F5344CB8AC3E}">
        <p14:creationId xmlns:p14="http://schemas.microsoft.com/office/powerpoint/2010/main" val="1849123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0"/>
            <a:ext cx="8229600" cy="707886"/>
          </a:xfrm>
        </p:spPr>
        <p:txBody>
          <a:bodyPr wrap="square">
            <a:spAutoFit/>
          </a:bodyPr>
          <a:lstStyle/>
          <a:p>
            <a:pPr algn="l"/>
            <a:r>
              <a:rPr lang="en-US" sz="4000" dirty="0">
                <a:latin typeface="+mn-lt"/>
                <a:ea typeface="+mn-ea"/>
                <a:cs typeface="+mn-cs"/>
              </a:rPr>
              <a:t>DevOps Culture</a:t>
            </a:r>
            <a:endParaRPr lang="en-IN" sz="4000" dirty="0">
              <a:latin typeface="+mn-lt"/>
              <a:ea typeface="+mn-ea"/>
              <a:cs typeface="+mn-cs"/>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6015" y="922420"/>
            <a:ext cx="5338880" cy="311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8630" y="3840955"/>
            <a:ext cx="8229600" cy="2031325"/>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DevOps is more than just a tool or a process change; it inherently requires an organizational culture shift. This cultural change is especially difficult, because of the conflicting nature of departmental roles:</a:t>
            </a:r>
          </a:p>
          <a:p>
            <a:endParaRPr lang="en-IN" dirty="0" smtClean="0"/>
          </a:p>
          <a:p>
            <a:r>
              <a:rPr lang="en-IN" dirty="0" smtClean="0">
                <a:latin typeface="Arial" panose="020B0604020202020204" pitchFamily="34" charset="0"/>
                <a:cs typeface="Arial" panose="020B0604020202020204" pitchFamily="34" charset="0"/>
              </a:rPr>
              <a:t>Operations — seeks organizational stability</a:t>
            </a:r>
          </a:p>
          <a:p>
            <a:r>
              <a:rPr lang="en-IN" dirty="0" smtClean="0">
                <a:latin typeface="Arial" panose="020B0604020202020204" pitchFamily="34" charset="0"/>
                <a:cs typeface="Arial" panose="020B0604020202020204" pitchFamily="34" charset="0"/>
              </a:rPr>
              <a:t>Developers — seek change</a:t>
            </a:r>
          </a:p>
          <a:p>
            <a:r>
              <a:rPr lang="en-IN" dirty="0" smtClean="0">
                <a:latin typeface="Arial" panose="020B0604020202020204" pitchFamily="34" charset="0"/>
                <a:cs typeface="Arial" panose="020B0604020202020204" pitchFamily="34" charset="0"/>
              </a:rPr>
              <a:t>Testers — seek risk reduction</a:t>
            </a:r>
          </a:p>
        </p:txBody>
      </p:sp>
    </p:spTree>
    <p:extLst>
      <p:ext uri="{BB962C8B-B14F-4D97-AF65-F5344CB8AC3E}">
        <p14:creationId xmlns:p14="http://schemas.microsoft.com/office/powerpoint/2010/main" val="1582961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69758"/>
            <a:ext cx="8229600" cy="715962"/>
          </a:xfrm>
        </p:spPr>
        <p:txBody>
          <a:bodyPr>
            <a:normAutofit fontScale="90000"/>
          </a:bodyPr>
          <a:lstStyle/>
          <a:p>
            <a:pPr algn="l"/>
            <a:r>
              <a:rPr lang="en-US" sz="3600" dirty="0" smtClean="0"/>
              <a:t>Development methodologies - </a:t>
            </a:r>
            <a:r>
              <a:rPr lang="en-US" sz="3200" dirty="0" smtClean="0"/>
              <a:t>comparison</a:t>
            </a:r>
            <a:endParaRPr lang="en-IN" sz="3600" dirty="0"/>
          </a:p>
        </p:txBody>
      </p:sp>
      <p:grpSp>
        <p:nvGrpSpPr>
          <p:cNvPr id="4" name="Group 3"/>
          <p:cNvGrpSpPr/>
          <p:nvPr/>
        </p:nvGrpSpPr>
        <p:grpSpPr>
          <a:xfrm>
            <a:off x="1049382" y="1291130"/>
            <a:ext cx="6875418" cy="4500680"/>
            <a:chOff x="609600" y="1066800"/>
            <a:chExt cx="7010400" cy="4712017"/>
          </a:xfrm>
        </p:grpSpPr>
        <p:grpSp>
          <p:nvGrpSpPr>
            <p:cNvPr id="5" name="Group 4"/>
            <p:cNvGrpSpPr/>
            <p:nvPr/>
          </p:nvGrpSpPr>
          <p:grpSpPr>
            <a:xfrm>
              <a:off x="685800" y="2667000"/>
              <a:ext cx="6934200" cy="1760220"/>
              <a:chOff x="609600" y="2506980"/>
              <a:chExt cx="6934200" cy="1760220"/>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2316479" y="3959186"/>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1</a:t>
                </a:r>
                <a:endParaRPr lang="en-IN" sz="14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2</a:t>
                </a:r>
                <a:endParaRPr lang="en-IN" sz="14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sz="1600" u="sng" dirty="0" smtClean="0">
                    <a:latin typeface="Arial" panose="020B0604020202020204" pitchFamily="34" charset="0"/>
                    <a:cs typeface="Arial" panose="020B0604020202020204" pitchFamily="34" charset="0"/>
                  </a:rPr>
                  <a:t>Agile</a:t>
                </a:r>
                <a:endParaRPr lang="en-IN" sz="1600" u="sng"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Conception</a:t>
              </a:r>
              <a:endParaRPr lang="en-IN" sz="1100" dirty="0">
                <a:solidFill>
                  <a:schemeClr val="tx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Initiation</a:t>
              </a:r>
              <a:endParaRPr lang="en-IN" sz="11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Analysis</a:t>
              </a:r>
              <a:endParaRPr lang="en-IN" sz="11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Construction</a:t>
              </a:r>
              <a:endParaRPr lang="en-IN" sz="11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Testing</a:t>
              </a:r>
              <a:endParaRPr lang="en-IN" sz="1100" dirty="0">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Deployment</a:t>
              </a:r>
              <a:endParaRPr lang="en-IN" sz="11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rial" panose="020B0604020202020204" pitchFamily="34" charset="0"/>
                  <a:cs typeface="Arial" panose="020B0604020202020204" pitchFamily="34" charset="0"/>
                </a:rPr>
                <a:t>Deliverables</a:t>
              </a:r>
              <a:endParaRPr lang="en-IN" sz="16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T</a:t>
              </a:r>
              <a:r>
                <a:rPr lang="en-US" sz="1600" u="sng" dirty="0" smtClean="0">
                  <a:latin typeface="Arial" panose="020B0604020202020204" pitchFamily="34" charset="0"/>
                  <a:cs typeface="Arial" panose="020B0604020202020204" pitchFamily="34" charset="0"/>
                </a:rPr>
                <a:t>raditional</a:t>
              </a:r>
              <a:endParaRPr lang="en-IN" sz="1600" u="sng"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322321" y="4869180"/>
              <a:ext cx="2689859"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DevOps – workflow automation</a:t>
              </a:r>
              <a:endParaRPr lang="en-IN" sz="11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4428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053"/>
            <a:ext cx="8229600" cy="715962"/>
          </a:xfrm>
        </p:spPr>
        <p:txBody>
          <a:bodyPr vert="horz" lIns="91440" tIns="45720" rIns="91440" bIns="45720" rtlCol="0" anchor="b">
            <a:normAutofit/>
          </a:bodyPr>
          <a:lstStyle/>
          <a:p>
            <a:r>
              <a:rPr lang="en-US" dirty="0"/>
              <a:t>Agile Methodology</a:t>
            </a:r>
            <a:endParaRPr lang="en-IN" dirty="0"/>
          </a:p>
        </p:txBody>
      </p:sp>
      <p:sp>
        <p:nvSpPr>
          <p:cNvPr id="3" name="Content Placeholder 2"/>
          <p:cNvSpPr>
            <a:spLocks noGrp="1"/>
          </p:cNvSpPr>
          <p:nvPr>
            <p:ph idx="1"/>
          </p:nvPr>
        </p:nvSpPr>
        <p:spPr>
          <a:xfrm>
            <a:off x="457200" y="1138425"/>
            <a:ext cx="8229600" cy="4800600"/>
          </a:xfrm>
        </p:spPr>
        <p:txBody>
          <a:bodyPr>
            <a:normAutofit fontScale="32500" lnSpcReduction="20000"/>
          </a:bodyPr>
          <a:lstStyle/>
          <a:p>
            <a:pPr marL="0" indent="0">
              <a:spcBef>
                <a:spcPts val="0"/>
              </a:spcBef>
              <a:spcAft>
                <a:spcPts val="1200"/>
              </a:spcAft>
              <a:buNone/>
            </a:pPr>
            <a:r>
              <a:rPr lang="en-IN" sz="6000" b="1" dirty="0"/>
              <a:t>Agile Model</a:t>
            </a:r>
            <a:endParaRPr lang="en-IN" sz="6000" dirty="0"/>
          </a:p>
          <a:p>
            <a:pPr lvl="0">
              <a:spcBef>
                <a:spcPts val="0"/>
              </a:spcBef>
              <a:spcAft>
                <a:spcPts val="600"/>
              </a:spcAft>
            </a:pPr>
            <a:r>
              <a:rPr lang="en-IN" sz="3800" dirty="0"/>
              <a:t>Agile method proposes incremental and iterative approach to software </a:t>
            </a:r>
            <a:r>
              <a:rPr lang="en-IN" sz="3800" dirty="0" smtClean="0"/>
              <a:t>design.</a:t>
            </a:r>
            <a:endParaRPr lang="en-IN" sz="3800" dirty="0"/>
          </a:p>
          <a:p>
            <a:pPr lvl="0">
              <a:spcBef>
                <a:spcPts val="0"/>
              </a:spcBef>
              <a:spcAft>
                <a:spcPts val="600"/>
              </a:spcAft>
            </a:pPr>
            <a:r>
              <a:rPr lang="en-IN" sz="3800" dirty="0"/>
              <a:t>The agile process is broken into individual models that designers work </a:t>
            </a:r>
            <a:r>
              <a:rPr lang="en-IN" sz="3800" dirty="0" smtClean="0"/>
              <a:t>on.</a:t>
            </a:r>
            <a:endParaRPr lang="en-IN" sz="3800" dirty="0"/>
          </a:p>
          <a:p>
            <a:pPr lvl="0">
              <a:spcBef>
                <a:spcPts val="0"/>
              </a:spcBef>
              <a:spcAft>
                <a:spcPts val="600"/>
              </a:spcAft>
            </a:pPr>
            <a:r>
              <a:rPr lang="en-IN" sz="3800" dirty="0"/>
              <a:t>The customer has early and frequent opportunities to look at the product and make decision and changes to the </a:t>
            </a:r>
            <a:r>
              <a:rPr lang="en-IN" sz="3800" dirty="0" smtClean="0"/>
              <a:t>project.</a:t>
            </a:r>
            <a:endParaRPr lang="en-IN" sz="3800" dirty="0"/>
          </a:p>
          <a:p>
            <a:pPr marL="800100" lvl="0"/>
            <a:r>
              <a:rPr lang="en-IN" sz="3500" dirty="0"/>
              <a:t>Agile model is considered unstructured compared to the </a:t>
            </a:r>
            <a:r>
              <a:rPr lang="en-IN" sz="3500" dirty="0" smtClean="0"/>
              <a:t>Traditional (waterfall) model.</a:t>
            </a:r>
            <a:endParaRPr lang="en-IN" sz="3500" dirty="0"/>
          </a:p>
          <a:p>
            <a:pPr marL="800100" lvl="0"/>
            <a:r>
              <a:rPr lang="en-IN" sz="3500" dirty="0"/>
              <a:t>Small projects can be implemented very quickly. For large projects, it is difficult to estimate the development time.</a:t>
            </a:r>
          </a:p>
          <a:p>
            <a:pPr marL="800100" lvl="0"/>
            <a:r>
              <a:rPr lang="en-IN" sz="3500" dirty="0"/>
              <a:t>Error can be fixed in the middle of the project.</a:t>
            </a:r>
          </a:p>
          <a:p>
            <a:pPr marL="800100" lvl="0"/>
            <a:r>
              <a:rPr lang="en-IN" sz="3500" dirty="0"/>
              <a:t>Development process is iterative, and the </a:t>
            </a:r>
            <a:r>
              <a:rPr lang="en-IN" sz="3500" b="1" dirty="0"/>
              <a:t>project is executed in short (2-4) weeks iterations. </a:t>
            </a:r>
            <a:r>
              <a:rPr lang="en-IN" sz="3500" dirty="0"/>
              <a:t>Planning is very less.</a:t>
            </a:r>
          </a:p>
          <a:p>
            <a:pPr marL="800100" lvl="0"/>
            <a:r>
              <a:rPr lang="en-IN" sz="3500" dirty="0"/>
              <a:t>Documentation attends less priority than software development</a:t>
            </a:r>
          </a:p>
          <a:p>
            <a:pPr marL="800100" lvl="0"/>
            <a:r>
              <a:rPr lang="en-IN" sz="3500" b="1" dirty="0"/>
              <a:t>Every iteration has its own testing phase. </a:t>
            </a:r>
            <a:r>
              <a:rPr lang="en-IN" sz="3500" dirty="0"/>
              <a:t>It allows implementing regression testing every time new functions or logic are released.</a:t>
            </a:r>
          </a:p>
          <a:p>
            <a:pPr marL="800100" lvl="0"/>
            <a:r>
              <a:rPr lang="en-IN" sz="3500" dirty="0"/>
              <a:t>In agile </a:t>
            </a:r>
            <a:r>
              <a:rPr lang="en-IN" sz="3500" dirty="0" smtClean="0"/>
              <a:t>testing, </a:t>
            </a:r>
            <a:r>
              <a:rPr lang="en-IN" sz="3500" dirty="0"/>
              <a:t>when an iteration </a:t>
            </a:r>
            <a:r>
              <a:rPr lang="en-IN" sz="3500" dirty="0" smtClean="0"/>
              <a:t>ends, </a:t>
            </a:r>
            <a:r>
              <a:rPr lang="en-IN" sz="3500" dirty="0"/>
              <a:t>shippable features of the product is delivered to the customer. New features are usable right after shipment. It is useful when you have good contact with customers.</a:t>
            </a:r>
          </a:p>
          <a:p>
            <a:pPr marL="800100" lvl="0"/>
            <a:r>
              <a:rPr lang="en-IN" sz="3500" b="1" dirty="0"/>
              <a:t>Testers and developers work </a:t>
            </a:r>
            <a:r>
              <a:rPr lang="en-IN" sz="3500" b="1" dirty="0" smtClean="0"/>
              <a:t>together.</a:t>
            </a:r>
            <a:endParaRPr lang="en-IN" sz="3500" b="1" dirty="0"/>
          </a:p>
          <a:p>
            <a:pPr marL="800100" lvl="0"/>
            <a:r>
              <a:rPr lang="en-IN" sz="3500" b="1" dirty="0"/>
              <a:t>At the end of every sprint, user acceptance is </a:t>
            </a:r>
            <a:r>
              <a:rPr lang="en-IN" sz="3500" b="1" dirty="0" smtClean="0"/>
              <a:t>performed.</a:t>
            </a:r>
            <a:endParaRPr lang="en-IN" sz="3500" b="1" dirty="0"/>
          </a:p>
          <a:p>
            <a:pPr marL="800100" lvl="0"/>
            <a:r>
              <a:rPr lang="en-IN" sz="3500" dirty="0"/>
              <a:t>It </a:t>
            </a:r>
            <a:r>
              <a:rPr lang="en-IN" sz="3500" b="1" dirty="0"/>
              <a:t>requires close communication </a:t>
            </a:r>
            <a:r>
              <a:rPr lang="en-IN" sz="3500" dirty="0"/>
              <a:t>with developers and together analyse requirements and </a:t>
            </a:r>
            <a:r>
              <a:rPr lang="en-IN" sz="3500" dirty="0" smtClean="0"/>
              <a:t>planning.</a:t>
            </a:r>
            <a:endParaRPr lang="en-IN" sz="3500" dirty="0"/>
          </a:p>
        </p:txBody>
      </p:sp>
    </p:spTree>
    <p:extLst>
      <p:ext uri="{BB962C8B-B14F-4D97-AF65-F5344CB8AC3E}">
        <p14:creationId xmlns:p14="http://schemas.microsoft.com/office/powerpoint/2010/main" val="3530143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1066800"/>
            <a:ext cx="6725366" cy="282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296260" y="216279"/>
            <a:ext cx="8229600" cy="769441"/>
          </a:xfrm>
          <a:prstGeom prst="rect">
            <a:avLst/>
          </a:prstGeom>
        </p:spPr>
        <p:txBody>
          <a:bodyPr vert="horz" lIns="91440" tIns="45720" rIns="91440" bIns="45720" rtlCol="0" anchor="b">
            <a:noAutofit/>
          </a:bodyPr>
          <a:lstStyle>
            <a:lvl1pPr>
              <a:spcBef>
                <a:spcPct val="0"/>
              </a:spcBef>
              <a:buNone/>
              <a:defRPr sz="3200" cap="all" spc="-60" baseline="0">
                <a:solidFill>
                  <a:schemeClr val="tx2"/>
                </a:solidFill>
                <a:latin typeface="+mj-lt"/>
                <a:ea typeface="+mj-ea"/>
                <a:cs typeface="+mj-cs"/>
              </a:defRPr>
            </a:lvl1pPr>
          </a:lstStyle>
          <a:p>
            <a:r>
              <a:rPr lang="en-US" dirty="0"/>
              <a:t>Agile Scrum Framework at a glance</a:t>
            </a:r>
            <a:endParaRPr lang="en-IN" dirty="0"/>
          </a:p>
        </p:txBody>
      </p:sp>
      <p:sp>
        <p:nvSpPr>
          <p:cNvPr id="6" name="TextBox 5"/>
          <p:cNvSpPr txBox="1"/>
          <p:nvPr/>
        </p:nvSpPr>
        <p:spPr>
          <a:xfrm>
            <a:off x="761999" y="4039820"/>
            <a:ext cx="7315199"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working in iterations,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build </a:t>
            </a:r>
            <a:r>
              <a:rPr lang="en-IN" dirty="0">
                <a:latin typeface="Arial" panose="020B0604020202020204" pitchFamily="34" charset="0"/>
                <a:cs typeface="Arial" panose="020B0604020202020204" pitchFamily="34" charset="0"/>
              </a:rPr>
              <a:t>cross-functional teams,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appoint </a:t>
            </a:r>
            <a:r>
              <a:rPr lang="en-IN" dirty="0">
                <a:latin typeface="Arial" panose="020B0604020202020204" pitchFamily="34" charset="0"/>
                <a:cs typeface="Arial" panose="020B0604020202020204" pitchFamily="34" charset="0"/>
              </a:rPr>
              <a:t>a product owner </a:t>
            </a:r>
            <a:r>
              <a:rPr lang="en-IN" dirty="0" smtClean="0">
                <a:latin typeface="Arial" panose="020B0604020202020204" pitchFamily="34" charset="0"/>
                <a:cs typeface="Arial" panose="020B0604020202020204" pitchFamily="34" charset="0"/>
              </a:rPr>
              <a:t>and Scrum </a:t>
            </a:r>
            <a:r>
              <a:rPr lang="en-IN" dirty="0">
                <a:latin typeface="Arial" panose="020B0604020202020204" pitchFamily="34" charset="0"/>
                <a:cs typeface="Arial" panose="020B0604020202020204" pitchFamily="34" charset="0"/>
              </a:rPr>
              <a:t>master,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introducing </a:t>
            </a:r>
            <a:r>
              <a:rPr lang="en-IN" dirty="0">
                <a:latin typeface="Arial" panose="020B0604020202020204" pitchFamily="34" charset="0"/>
                <a:cs typeface="Arial" panose="020B0604020202020204" pitchFamily="34" charset="0"/>
              </a:rPr>
              <a:t>regular meetings for iteration planning,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daily </a:t>
            </a:r>
            <a:r>
              <a:rPr lang="en-IN" dirty="0">
                <a:latin typeface="Arial" panose="020B0604020202020204" pitchFamily="34" charset="0"/>
                <a:cs typeface="Arial" panose="020B0604020202020204" pitchFamily="34" charset="0"/>
              </a:rPr>
              <a:t>status </a:t>
            </a:r>
            <a:r>
              <a:rPr lang="en-IN" dirty="0" smtClean="0">
                <a:latin typeface="Arial" panose="020B0604020202020204" pitchFamily="34" charset="0"/>
                <a:cs typeface="Arial" panose="020B0604020202020204" pitchFamily="34" charset="0"/>
              </a:rPr>
              <a:t>updates,</a:t>
            </a: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sprint </a:t>
            </a:r>
            <a:r>
              <a:rPr lang="en-IN" dirty="0">
                <a:latin typeface="Arial" panose="020B0604020202020204" pitchFamily="34" charset="0"/>
                <a:cs typeface="Arial" panose="020B0604020202020204" pitchFamily="34" charset="0"/>
              </a:rPr>
              <a:t>reviews</a:t>
            </a:r>
          </a:p>
        </p:txBody>
      </p:sp>
    </p:spTree>
    <p:extLst>
      <p:ext uri="{BB962C8B-B14F-4D97-AF65-F5344CB8AC3E}">
        <p14:creationId xmlns:p14="http://schemas.microsoft.com/office/powerpoint/2010/main" val="20461376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1549</TotalTime>
  <Words>836</Words>
  <Application>Microsoft Office PowerPoint</Application>
  <PresentationFormat>On-screen Show (4:3)</PresentationFormat>
  <Paragraphs>161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Essential</vt:lpstr>
      <vt:lpstr>PowerPoint Presentation</vt:lpstr>
      <vt:lpstr>Agenda</vt:lpstr>
      <vt:lpstr>PowerPoint Presentation</vt:lpstr>
      <vt:lpstr>PowerPoint Presentation</vt:lpstr>
      <vt:lpstr>DevOps Drivers</vt:lpstr>
      <vt:lpstr>DevOps Culture</vt:lpstr>
      <vt:lpstr>Development methodologies - comparison</vt:lpstr>
      <vt:lpstr>Agile Methodology</vt:lpstr>
      <vt:lpstr>PowerPoint Presentation</vt:lpstr>
      <vt:lpstr>DevOps for Development and QA</vt:lpstr>
      <vt:lpstr>DevOps for IT Operations</vt:lpstr>
      <vt:lpstr>DevOps for Business owners</vt:lpstr>
      <vt:lpstr>Continuous delivery pipeline</vt:lpstr>
      <vt:lpstr>DevOps landscape</vt:lpstr>
      <vt:lpstr>Common goals of an enterprise DevOps practice </vt:lpstr>
      <vt:lpstr>Challenges in implementing DevOps!</vt:lpstr>
      <vt:lpstr>PowerPoint Presentation</vt:lpstr>
      <vt:lpstr>DevOps Operational benefits</vt:lpstr>
      <vt:lpstr>DevOps - Career path</vt:lpstr>
      <vt:lpstr>DevOps Awareness Pattern in IT Industry</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Lenovo</cp:lastModifiedBy>
  <cp:revision>30</cp:revision>
  <dcterms:created xsi:type="dcterms:W3CDTF">2013-08-21T19:17:07Z</dcterms:created>
  <dcterms:modified xsi:type="dcterms:W3CDTF">2021-08-15T18:09:48Z</dcterms:modified>
</cp:coreProperties>
</file>