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8BCB"/>
    <a:srgbClr val="141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maven.apache.org/POM/4.0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ven.apache.org/xsd/maven-4.0.0.xs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MAVEN and GRADLE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45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334000"/>
          </a:xfrm>
        </p:spPr>
        <p:txBody>
          <a:bodyPr>
            <a:normAutofit/>
          </a:bodyPr>
          <a:lstStyle/>
          <a:p>
            <a:r>
              <a:rPr lang="en-IN" sz="2900" b="1" dirty="0"/>
              <a:t>Apache Maven</a:t>
            </a:r>
            <a:r>
              <a:rPr lang="en-IN" dirty="0"/>
              <a:t> is a dependency management and a build automation tool, primarily used for Java applications. </a:t>
            </a:r>
            <a:r>
              <a:rPr lang="en-IN" b="1" dirty="0"/>
              <a:t>Maven continues to use XML files just like Ant but in a much more manageable way. </a:t>
            </a:r>
            <a:endParaRPr lang="en-IN" b="1" dirty="0" smtClean="0"/>
          </a:p>
          <a:p>
            <a:r>
              <a:rPr lang="en-IN" dirty="0" smtClean="0"/>
              <a:t>Maven follows the rule of convention </a:t>
            </a:r>
            <a:r>
              <a:rPr lang="en-IN" dirty="0"/>
              <a:t>over configuration.</a:t>
            </a:r>
          </a:p>
          <a:p>
            <a:r>
              <a:rPr lang="en-IN" dirty="0" smtClean="0"/>
              <a:t>Simply </a:t>
            </a:r>
            <a:r>
              <a:rPr lang="en-IN" dirty="0"/>
              <a:t>put, Maven allows us to focus on what our build should do, and gives us the framework to do it. Another positive aspect of Maven </a:t>
            </a:r>
            <a:r>
              <a:rPr lang="en-IN" dirty="0" smtClean="0"/>
              <a:t>is </a:t>
            </a:r>
            <a:r>
              <a:rPr lang="en-IN" dirty="0"/>
              <a:t>that it </a:t>
            </a:r>
            <a:r>
              <a:rPr lang="en-IN" dirty="0" smtClean="0"/>
              <a:t>provides </a:t>
            </a:r>
            <a:r>
              <a:rPr lang="en-IN" dirty="0"/>
              <a:t>built-in support for dependency management.</a:t>
            </a:r>
          </a:p>
          <a:p>
            <a:r>
              <a:rPr lang="en-IN" dirty="0"/>
              <a:t>Maven’s configuration file, containing build and dependency management instructions, is by convention called </a:t>
            </a:r>
            <a:r>
              <a:rPr lang="en-IN" i="1" dirty="0"/>
              <a:t>pom.xml</a:t>
            </a:r>
            <a:r>
              <a:rPr lang="en-IN" dirty="0"/>
              <a:t>. Additionally, Maven also prescribes strict project structure, while Ant provides flexibility there as well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Maven as App Build Automation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93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833421"/>
            <a:ext cx="8001000" cy="4643579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sz="1300" dirty="0"/>
              <a:t>&lt;project </a:t>
            </a:r>
            <a:r>
              <a:rPr lang="en-IN" sz="1300" dirty="0" err="1"/>
              <a:t>xmlns</a:t>
            </a:r>
            <a:r>
              <a:rPr lang="en-IN" sz="1300" dirty="0"/>
              <a:t>="</a:t>
            </a:r>
            <a:r>
              <a:rPr lang="en-IN" sz="1300" dirty="0">
                <a:hlinkClick r:id="rId2"/>
              </a:rPr>
              <a:t>http://maven.apache.org/POM/4.0.0</a:t>
            </a:r>
            <a:r>
              <a:rPr lang="en-IN" sz="1300" dirty="0"/>
              <a:t>"</a:t>
            </a:r>
          </a:p>
          <a:p>
            <a:pPr algn="just"/>
            <a:r>
              <a:rPr lang="en-IN" sz="1300" dirty="0"/>
              <a:t>  </a:t>
            </a:r>
            <a:r>
              <a:rPr lang="en-IN" sz="1300" dirty="0" err="1"/>
              <a:t>xmlns:xsi</a:t>
            </a:r>
            <a:r>
              <a:rPr lang="en-IN" sz="1300" dirty="0"/>
              <a:t>="</a:t>
            </a:r>
            <a:r>
              <a:rPr lang="en-IN" sz="1300" dirty="0">
                <a:hlinkClick r:id="rId3"/>
              </a:rPr>
              <a:t>http://www.w3.org/2001/XMLSchema-instance</a:t>
            </a:r>
            <a:r>
              <a:rPr lang="en-IN" sz="1300" dirty="0"/>
              <a:t>"</a:t>
            </a:r>
          </a:p>
          <a:p>
            <a:pPr algn="just"/>
            <a:r>
              <a:rPr lang="en-IN" sz="1300" dirty="0"/>
              <a:t>    </a:t>
            </a:r>
            <a:r>
              <a:rPr lang="en-IN" sz="1300" dirty="0" err="1"/>
              <a:t>xsi:schemaLocation</a:t>
            </a:r>
            <a:r>
              <a:rPr lang="en-IN" sz="1300" dirty="0"/>
              <a:t>="</a:t>
            </a:r>
            <a:r>
              <a:rPr lang="en-IN" sz="1300" dirty="0">
                <a:hlinkClick r:id="rId2"/>
              </a:rPr>
              <a:t>http://maven.apache.org/POM/4.0.0</a:t>
            </a:r>
            <a:r>
              <a:rPr lang="en-IN" sz="1300" dirty="0"/>
              <a:t> </a:t>
            </a:r>
          </a:p>
          <a:p>
            <a:pPr algn="just"/>
            <a:r>
              <a:rPr lang="en-IN" sz="1300" dirty="0"/>
              <a:t>      </a:t>
            </a:r>
            <a:r>
              <a:rPr lang="en-IN" sz="1300" dirty="0">
                <a:hlinkClick r:id="rId4"/>
              </a:rPr>
              <a:t>http://maven.apache.org/xsd/maven-4.0.0.xsd</a:t>
            </a:r>
            <a:r>
              <a:rPr lang="en-IN" sz="1300" dirty="0"/>
              <a:t>"&gt;</a:t>
            </a:r>
          </a:p>
          <a:p>
            <a:pPr algn="just"/>
            <a:r>
              <a:rPr lang="en-IN" sz="1300" dirty="0"/>
              <a:t>    &lt;</a:t>
            </a:r>
            <a:r>
              <a:rPr lang="en-IN" sz="1300" dirty="0" err="1"/>
              <a:t>modelVersion</a:t>
            </a:r>
            <a:r>
              <a:rPr lang="en-IN" sz="1300" dirty="0"/>
              <a:t>&gt;4.0.0&lt;/</a:t>
            </a:r>
            <a:r>
              <a:rPr lang="en-IN" sz="1300" dirty="0" err="1"/>
              <a:t>modelVersion</a:t>
            </a:r>
            <a:r>
              <a:rPr lang="en-IN" sz="1300" dirty="0"/>
              <a:t>&gt;</a:t>
            </a:r>
          </a:p>
          <a:p>
            <a:pPr algn="just"/>
            <a:r>
              <a:rPr lang="en-IN" sz="1300" dirty="0"/>
              <a:t>    &lt;</a:t>
            </a:r>
            <a:r>
              <a:rPr lang="en-IN" sz="1300" dirty="0" err="1"/>
              <a:t>groupId</a:t>
            </a:r>
            <a:r>
              <a:rPr lang="en-IN" sz="1300" dirty="0"/>
              <a:t>&gt;</a:t>
            </a:r>
            <a:r>
              <a:rPr lang="en-IN" sz="1300" dirty="0" err="1"/>
              <a:t>baeldung</a:t>
            </a:r>
            <a:r>
              <a:rPr lang="en-IN" sz="1300" dirty="0"/>
              <a:t>&lt;/</a:t>
            </a:r>
            <a:r>
              <a:rPr lang="en-IN" sz="1300" dirty="0" err="1"/>
              <a:t>groupId</a:t>
            </a:r>
            <a:r>
              <a:rPr lang="en-IN" sz="1300" dirty="0"/>
              <a:t>&gt;</a:t>
            </a:r>
          </a:p>
          <a:p>
            <a:pPr algn="just"/>
            <a:r>
              <a:rPr lang="en-IN" sz="1300" dirty="0"/>
              <a:t>    &lt;</a:t>
            </a:r>
            <a:r>
              <a:rPr lang="en-IN" sz="1300" dirty="0" err="1"/>
              <a:t>artifactId</a:t>
            </a:r>
            <a:r>
              <a:rPr lang="en-IN" sz="1300" dirty="0"/>
              <a:t>&gt;</a:t>
            </a:r>
            <a:r>
              <a:rPr lang="en-IN" sz="1300" dirty="0" err="1"/>
              <a:t>mavenExample</a:t>
            </a:r>
            <a:r>
              <a:rPr lang="en-IN" sz="1300" dirty="0"/>
              <a:t>&lt;/</a:t>
            </a:r>
            <a:r>
              <a:rPr lang="en-IN" sz="1300" dirty="0" err="1"/>
              <a:t>artifactId</a:t>
            </a:r>
            <a:r>
              <a:rPr lang="en-IN" sz="1300" dirty="0"/>
              <a:t>&gt;</a:t>
            </a:r>
          </a:p>
          <a:p>
            <a:pPr algn="just"/>
            <a:r>
              <a:rPr lang="en-IN" sz="1300" dirty="0"/>
              <a:t>    &lt;version&gt;0.0.1-SNAPSHOT&lt;/version&gt;</a:t>
            </a:r>
          </a:p>
          <a:p>
            <a:pPr algn="just"/>
            <a:r>
              <a:rPr lang="en-IN" sz="1300" dirty="0"/>
              <a:t>    &lt;description&gt;Maven example&lt;/description&gt;</a:t>
            </a:r>
          </a:p>
          <a:p>
            <a:pPr algn="just">
              <a:lnSpc>
                <a:spcPct val="115000"/>
              </a:lnSpc>
            </a:pPr>
            <a:r>
              <a:rPr lang="en-IN" sz="1300" dirty="0"/>
              <a:t> </a:t>
            </a:r>
          </a:p>
          <a:p>
            <a:pPr algn="just"/>
            <a:r>
              <a:rPr lang="en-IN" sz="1300" dirty="0"/>
              <a:t>    &lt;dependencies&gt;</a:t>
            </a:r>
          </a:p>
          <a:p>
            <a:pPr algn="just"/>
            <a:r>
              <a:rPr lang="en-IN" sz="1300" dirty="0"/>
              <a:t>        &lt;dependency&gt;</a:t>
            </a:r>
          </a:p>
          <a:p>
            <a:pPr algn="just"/>
            <a:r>
              <a:rPr lang="en-IN" sz="1300" dirty="0"/>
              <a:t>            &lt;</a:t>
            </a:r>
            <a:r>
              <a:rPr lang="en-IN" sz="1300" dirty="0" err="1"/>
              <a:t>groupId</a:t>
            </a:r>
            <a:r>
              <a:rPr lang="en-IN" sz="1300" dirty="0"/>
              <a:t>&gt;</a:t>
            </a:r>
            <a:r>
              <a:rPr lang="en-IN" sz="1300" dirty="0" err="1"/>
              <a:t>junit</a:t>
            </a:r>
            <a:r>
              <a:rPr lang="en-IN" sz="1300" dirty="0"/>
              <a:t>&lt;/</a:t>
            </a:r>
            <a:r>
              <a:rPr lang="en-IN" sz="1300" dirty="0" err="1"/>
              <a:t>groupId</a:t>
            </a:r>
            <a:r>
              <a:rPr lang="en-IN" sz="1300" dirty="0"/>
              <a:t>&gt;</a:t>
            </a:r>
          </a:p>
          <a:p>
            <a:pPr algn="just"/>
            <a:r>
              <a:rPr lang="en-IN" sz="1300" dirty="0"/>
              <a:t>            &lt;</a:t>
            </a:r>
            <a:r>
              <a:rPr lang="en-IN" sz="1300" dirty="0" err="1"/>
              <a:t>artifactId</a:t>
            </a:r>
            <a:r>
              <a:rPr lang="en-IN" sz="1300" dirty="0"/>
              <a:t>&gt;</a:t>
            </a:r>
            <a:r>
              <a:rPr lang="en-IN" sz="1300" dirty="0" err="1"/>
              <a:t>junit</a:t>
            </a:r>
            <a:r>
              <a:rPr lang="en-IN" sz="1300" dirty="0"/>
              <a:t>&lt;/</a:t>
            </a:r>
            <a:r>
              <a:rPr lang="en-IN" sz="1300" dirty="0" err="1"/>
              <a:t>artifactId</a:t>
            </a:r>
            <a:r>
              <a:rPr lang="en-IN" sz="1300" dirty="0"/>
              <a:t>&gt;</a:t>
            </a:r>
          </a:p>
          <a:p>
            <a:pPr algn="just"/>
            <a:r>
              <a:rPr lang="en-IN" sz="1300" dirty="0"/>
              <a:t>            &lt;version&gt;4.12&lt;/version&gt;</a:t>
            </a:r>
          </a:p>
          <a:p>
            <a:pPr algn="just"/>
            <a:r>
              <a:rPr lang="en-IN" sz="1300" dirty="0"/>
              <a:t>            &lt;scope&gt;test&lt;/scope&gt;</a:t>
            </a:r>
          </a:p>
          <a:p>
            <a:pPr algn="just"/>
            <a:r>
              <a:rPr lang="en-IN" sz="1300" dirty="0"/>
              <a:t>        &lt;/dependency&gt;</a:t>
            </a:r>
          </a:p>
          <a:p>
            <a:pPr algn="just"/>
            <a:r>
              <a:rPr lang="en-IN" sz="1300" dirty="0"/>
              <a:t>    &lt;/dependencies&gt;</a:t>
            </a:r>
          </a:p>
          <a:p>
            <a:pPr algn="just"/>
            <a:r>
              <a:rPr lang="en-IN" sz="1300" dirty="0"/>
              <a:t>&lt;/project&gt;</a:t>
            </a:r>
            <a:endParaRPr lang="en-IN" sz="13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POM.xml file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9906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Here’s an example of a </a:t>
            </a:r>
            <a:r>
              <a:rPr lang="en-IN" i="1" dirty="0"/>
              <a:t>pom.xml</a:t>
            </a:r>
            <a:r>
              <a:rPr lang="en-IN" dirty="0"/>
              <a:t> file for the same simple Java project with the </a:t>
            </a:r>
            <a:r>
              <a:rPr lang="en-IN" i="1" dirty="0"/>
              <a:t>HelloWorld</a:t>
            </a:r>
            <a:r>
              <a:rPr lang="en-IN" dirty="0"/>
              <a:t> main class from before: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66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 Lifecycle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52448"/>
            <a:ext cx="1143000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 smtClean="0"/>
              <a:t>Validate</a:t>
            </a:r>
            <a:endParaRPr lang="en-IN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590973"/>
            <a:ext cx="1447800" cy="237827"/>
          </a:xfrm>
          <a:prstGeom prst="rect">
            <a:avLst/>
          </a:prstGeom>
          <a:solidFill>
            <a:srgbClr val="938BCB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 smtClean="0"/>
              <a:t>Generate sources</a:t>
            </a:r>
            <a:endParaRPr lang="en-IN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1871990"/>
            <a:ext cx="1447800" cy="261610"/>
          </a:xfrm>
          <a:prstGeom prst="rect">
            <a:avLst/>
          </a:prstGeom>
          <a:solidFill>
            <a:srgbClr val="938BCB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 smtClean="0"/>
              <a:t>Process sources</a:t>
            </a:r>
            <a:endParaRPr lang="en-IN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209800"/>
            <a:ext cx="1447800" cy="261610"/>
          </a:xfrm>
          <a:prstGeom prst="rect">
            <a:avLst/>
          </a:prstGeom>
          <a:solidFill>
            <a:srgbClr val="938BCB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 smtClean="0"/>
              <a:t>Generate resources</a:t>
            </a:r>
            <a:endParaRPr lang="en-IN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2514600"/>
            <a:ext cx="1447800" cy="261610"/>
          </a:xfrm>
          <a:prstGeom prst="rect">
            <a:avLst/>
          </a:prstGeom>
          <a:solidFill>
            <a:srgbClr val="938BCB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 smtClean="0"/>
              <a:t>Process resources</a:t>
            </a:r>
            <a:endParaRPr lang="en-IN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667000" y="2834789"/>
            <a:ext cx="1143000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 smtClean="0"/>
              <a:t>Compile</a:t>
            </a:r>
            <a:endParaRPr lang="en-I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3167390"/>
            <a:ext cx="1447800" cy="261610"/>
          </a:xfrm>
          <a:prstGeom prst="rect">
            <a:avLst/>
          </a:prstGeom>
          <a:solidFill>
            <a:srgbClr val="938BCB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 smtClean="0"/>
              <a:t>Process Classes</a:t>
            </a:r>
            <a:endParaRPr lang="en-IN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3505200" y="3472190"/>
            <a:ext cx="1676400" cy="261610"/>
          </a:xfrm>
          <a:prstGeom prst="rect">
            <a:avLst/>
          </a:prstGeom>
          <a:solidFill>
            <a:srgbClr val="938BCB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 smtClean="0"/>
              <a:t>Generate Test-Sources</a:t>
            </a:r>
            <a:endParaRPr lang="en-IN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886200" y="3810000"/>
            <a:ext cx="1447800" cy="261610"/>
          </a:xfrm>
          <a:prstGeom prst="rect">
            <a:avLst/>
          </a:prstGeom>
          <a:solidFill>
            <a:srgbClr val="938BCB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 smtClean="0"/>
              <a:t>Test-Compile</a:t>
            </a:r>
            <a:endParaRPr lang="en-IN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4343400" y="4114800"/>
            <a:ext cx="1143000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 smtClean="0"/>
              <a:t>Test</a:t>
            </a:r>
            <a:endParaRPr lang="en-IN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4462790"/>
            <a:ext cx="1447800" cy="261610"/>
          </a:xfrm>
          <a:prstGeom prst="rect">
            <a:avLst/>
          </a:prstGeom>
          <a:solidFill>
            <a:srgbClr val="938BCB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 smtClean="0"/>
              <a:t>Surefire Test</a:t>
            </a:r>
            <a:endParaRPr lang="en-IN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5029200" y="4767590"/>
            <a:ext cx="1447800" cy="261610"/>
          </a:xfrm>
          <a:prstGeom prst="rect">
            <a:avLst/>
          </a:prstGeom>
          <a:solidFill>
            <a:srgbClr val="938BCB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 smtClean="0"/>
              <a:t>Prepare Package</a:t>
            </a:r>
            <a:endParaRPr lang="en-IN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5486400" y="5133201"/>
            <a:ext cx="1143000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 smtClean="0"/>
              <a:t>Package</a:t>
            </a:r>
            <a:endParaRPr lang="en-IN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867400" y="5486400"/>
            <a:ext cx="1447800" cy="261610"/>
          </a:xfrm>
          <a:prstGeom prst="rect">
            <a:avLst/>
          </a:prstGeom>
          <a:solidFill>
            <a:srgbClr val="938BCB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 smtClean="0"/>
              <a:t>Pre-integration Test</a:t>
            </a:r>
            <a:endParaRPr lang="en-IN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6286500" y="5791200"/>
            <a:ext cx="1485900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 smtClean="0"/>
              <a:t>Integration Test</a:t>
            </a:r>
            <a:endParaRPr lang="en-IN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6477000"/>
            <a:ext cx="1485900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 smtClean="0"/>
              <a:t>Install</a:t>
            </a:r>
            <a:endParaRPr lang="en-IN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781800" y="6123801"/>
            <a:ext cx="1485900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 smtClean="0"/>
              <a:t>Verify</a:t>
            </a:r>
            <a:endParaRPr lang="en-IN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04800" y="1529447"/>
            <a:ext cx="6477000" cy="5086052"/>
          </a:xfrm>
          <a:prstGeom prst="straightConnector1">
            <a:avLst/>
          </a:prstGeom>
          <a:ln w="476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64380" y="1179403"/>
            <a:ext cx="1889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Lifecycle Phases</a:t>
            </a:r>
            <a:endParaRPr lang="en-IN" sz="1400" dirty="0"/>
          </a:p>
        </p:txBody>
      </p:sp>
      <p:cxnSp>
        <p:nvCxnSpPr>
          <p:cNvPr id="25" name="Straight Arrow Connector 24"/>
          <p:cNvCxnSpPr>
            <a:stCxn id="22" idx="1"/>
          </p:cNvCxnSpPr>
          <p:nvPr/>
        </p:nvCxnSpPr>
        <p:spPr>
          <a:xfrm flipH="1">
            <a:off x="3886200" y="1333292"/>
            <a:ext cx="678180" cy="1501497"/>
          </a:xfrm>
          <a:prstGeom prst="straightConnector1">
            <a:avLst/>
          </a:prstGeom>
          <a:ln w="254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1"/>
          </p:cNvCxnSpPr>
          <p:nvPr/>
        </p:nvCxnSpPr>
        <p:spPr>
          <a:xfrm flipH="1">
            <a:off x="1828800" y="1333292"/>
            <a:ext cx="2735580" cy="15391"/>
          </a:xfrm>
          <a:prstGeom prst="straightConnector1">
            <a:avLst/>
          </a:prstGeom>
          <a:ln w="254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7200" y="281297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414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mvn compile</a:t>
            </a:r>
            <a:endParaRPr lang="en-IN" sz="1400" dirty="0">
              <a:solidFill>
                <a:srgbClr val="1414D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638300" y="2996148"/>
            <a:ext cx="914400" cy="0"/>
          </a:xfrm>
          <a:prstGeom prst="straightConnector1">
            <a:avLst/>
          </a:prstGeom>
          <a:ln w="254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57400" y="408402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414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mvn test</a:t>
            </a:r>
            <a:endParaRPr lang="en-IN" sz="1400" dirty="0">
              <a:solidFill>
                <a:srgbClr val="1414D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048000" y="4267200"/>
            <a:ext cx="1104900" cy="0"/>
          </a:xfrm>
          <a:prstGeom prst="straightConnector1">
            <a:avLst/>
          </a:prstGeom>
          <a:ln w="254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69920" y="5133201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414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mvn package</a:t>
            </a:r>
            <a:endParaRPr lang="en-IN" sz="1400" dirty="0">
              <a:solidFill>
                <a:srgbClr val="1414D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351020" y="5316379"/>
            <a:ext cx="914400" cy="0"/>
          </a:xfrm>
          <a:prstGeom prst="straightConnector1">
            <a:avLst/>
          </a:prstGeom>
          <a:ln w="254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57700" y="6481108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414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mvn install</a:t>
            </a:r>
            <a:endParaRPr lang="en-IN" sz="1400" dirty="0">
              <a:solidFill>
                <a:srgbClr val="1414D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>
            <a:endCxn id="20" idx="1"/>
          </p:cNvCxnSpPr>
          <p:nvPr/>
        </p:nvCxnSpPr>
        <p:spPr>
          <a:xfrm>
            <a:off x="5516880" y="6615499"/>
            <a:ext cx="1874520" cy="1"/>
          </a:xfrm>
          <a:prstGeom prst="straightConnector1">
            <a:avLst/>
          </a:prstGeom>
          <a:ln w="254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5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Gradle as Build automation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en-IN" b="1" dirty="0"/>
              <a:t>Gradle</a:t>
            </a:r>
            <a:r>
              <a:rPr lang="en-IN" dirty="0"/>
              <a:t> is a dependency management and a build automation tool which was built upon the concepts of Ant and Maven.</a:t>
            </a:r>
          </a:p>
          <a:p>
            <a:r>
              <a:rPr lang="en-IN" dirty="0"/>
              <a:t>One of the first things we can note about Gradle is that it’s not using XML files, unlike Ant or Maven.</a:t>
            </a:r>
          </a:p>
          <a:p>
            <a:r>
              <a:rPr lang="en-IN" dirty="0"/>
              <a:t>This was adopted by Gradle, which is using a </a:t>
            </a:r>
            <a:r>
              <a:rPr lang="en-IN" b="1" dirty="0"/>
              <a:t>DSL based on Groovy.</a:t>
            </a:r>
            <a:r>
              <a:rPr lang="en-IN" dirty="0"/>
              <a:t> This led to smaller configuration files with less clutter since the language was specifically designed to solve specific domain problems.</a:t>
            </a:r>
            <a:r>
              <a:rPr lang="en-IN" b="1" dirty="0"/>
              <a:t> </a:t>
            </a:r>
            <a:r>
              <a:rPr lang="en-IN" dirty="0" err="1"/>
              <a:t>Gradle’s</a:t>
            </a:r>
            <a:r>
              <a:rPr lang="en-IN" dirty="0"/>
              <a:t> configuration file is by convention called </a:t>
            </a:r>
            <a:r>
              <a:rPr lang="en-IN" i="1" dirty="0" err="1" smtClean="0"/>
              <a:t>build.gradle</a:t>
            </a:r>
            <a:r>
              <a:rPr lang="en-IN" i="1" dirty="0" smtClean="0"/>
              <a:t>.</a:t>
            </a:r>
          </a:p>
          <a:p>
            <a:r>
              <a:rPr lang="en-IN" dirty="0"/>
              <a:t>Gradle gave its build steps name </a:t>
            </a:r>
            <a:r>
              <a:rPr lang="en-IN" b="1" dirty="0"/>
              <a:t>“tasks</a:t>
            </a:r>
            <a:r>
              <a:rPr lang="en-IN" b="1" dirty="0" smtClean="0"/>
              <a:t>”.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3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build.gradle</a:t>
            </a:r>
            <a:r>
              <a:rPr lang="en-US" dirty="0" smtClean="0"/>
              <a:t>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46331"/>
          </a:xfrm>
          <a:noFill/>
        </p:spPr>
        <p:txBody>
          <a:bodyPr wrap="square" rtlCol="0">
            <a:spAutoFit/>
          </a:bodyPr>
          <a:lstStyle/>
          <a:p>
            <a:pPr marL="0"/>
            <a:r>
              <a:rPr lang="en-IN" sz="1800" dirty="0"/>
              <a:t>Here is an example of a </a:t>
            </a:r>
            <a:r>
              <a:rPr lang="en-IN" sz="1800" dirty="0" err="1"/>
              <a:t>build.gradle</a:t>
            </a:r>
            <a:r>
              <a:rPr lang="en-IN" sz="1800" dirty="0"/>
              <a:t> file for the same simple Java project with the HelloWorld main class from before</a:t>
            </a:r>
            <a:r>
              <a:rPr lang="en-IN" sz="1800" dirty="0" smtClean="0"/>
              <a:t>:</a:t>
            </a:r>
            <a:endParaRPr lang="en-I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590800"/>
            <a:ext cx="7924800" cy="26034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IN" sz="1300" dirty="0"/>
              <a:t>apply plugin: 'java'</a:t>
            </a:r>
          </a:p>
          <a:p>
            <a:pPr algn="just">
              <a:lnSpc>
                <a:spcPct val="115000"/>
              </a:lnSpc>
            </a:pPr>
            <a:r>
              <a:rPr lang="en-IN" sz="1300" dirty="0"/>
              <a:t> repositories {</a:t>
            </a:r>
          </a:p>
          <a:p>
            <a:pPr algn="just">
              <a:lnSpc>
                <a:spcPct val="115000"/>
              </a:lnSpc>
            </a:pPr>
            <a:r>
              <a:rPr lang="en-IN" sz="1300" dirty="0"/>
              <a:t>    </a:t>
            </a:r>
            <a:r>
              <a:rPr lang="en-IN" sz="1300" dirty="0" err="1"/>
              <a:t>mavenCentral</a:t>
            </a:r>
            <a:r>
              <a:rPr lang="en-IN" sz="1300" dirty="0"/>
              <a:t>()</a:t>
            </a:r>
          </a:p>
          <a:p>
            <a:pPr algn="just">
              <a:lnSpc>
                <a:spcPct val="115000"/>
              </a:lnSpc>
            </a:pPr>
            <a:r>
              <a:rPr lang="en-IN" sz="1300" dirty="0"/>
              <a:t>}</a:t>
            </a:r>
          </a:p>
          <a:p>
            <a:pPr algn="just">
              <a:lnSpc>
                <a:spcPct val="115000"/>
              </a:lnSpc>
            </a:pPr>
            <a:r>
              <a:rPr lang="en-IN" sz="1300" dirty="0"/>
              <a:t> jar {</a:t>
            </a:r>
          </a:p>
          <a:p>
            <a:pPr algn="just">
              <a:lnSpc>
                <a:spcPct val="115000"/>
              </a:lnSpc>
            </a:pPr>
            <a:r>
              <a:rPr lang="en-IN" sz="1300" dirty="0"/>
              <a:t>    </a:t>
            </a:r>
            <a:r>
              <a:rPr lang="en-IN" sz="1300" dirty="0" err="1"/>
              <a:t>baseName</a:t>
            </a:r>
            <a:r>
              <a:rPr lang="en-IN" sz="1300" dirty="0"/>
              <a:t> = '</a:t>
            </a:r>
            <a:r>
              <a:rPr lang="en-IN" sz="1300" dirty="0" err="1"/>
              <a:t>gradleExample</a:t>
            </a:r>
            <a:r>
              <a:rPr lang="en-IN" sz="1300" dirty="0"/>
              <a:t>'</a:t>
            </a:r>
          </a:p>
          <a:p>
            <a:pPr algn="just">
              <a:lnSpc>
                <a:spcPct val="115000"/>
              </a:lnSpc>
            </a:pPr>
            <a:r>
              <a:rPr lang="en-IN" sz="1300" dirty="0"/>
              <a:t>    version = '0.0.1-SNAPSHOT'</a:t>
            </a:r>
          </a:p>
          <a:p>
            <a:pPr algn="just">
              <a:lnSpc>
                <a:spcPct val="115000"/>
              </a:lnSpc>
            </a:pPr>
            <a:r>
              <a:rPr lang="en-IN" sz="1300" dirty="0"/>
              <a:t>}</a:t>
            </a:r>
          </a:p>
          <a:p>
            <a:pPr algn="just">
              <a:lnSpc>
                <a:spcPct val="115000"/>
              </a:lnSpc>
            </a:pPr>
            <a:r>
              <a:rPr lang="en-IN" sz="1300" dirty="0"/>
              <a:t> dependencies {</a:t>
            </a:r>
          </a:p>
          <a:p>
            <a:pPr algn="just">
              <a:lnSpc>
                <a:spcPct val="115000"/>
              </a:lnSpc>
            </a:pPr>
            <a:r>
              <a:rPr lang="en-IN" sz="1300" dirty="0"/>
              <a:t>    compile 'junit:junit:4.12'</a:t>
            </a:r>
          </a:p>
          <a:p>
            <a:pPr algn="just">
              <a:lnSpc>
                <a:spcPct val="115000"/>
              </a:lnSpc>
            </a:pPr>
            <a:r>
              <a:rPr lang="en-IN" sz="1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724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432</TotalTime>
  <Words>90</Words>
  <Application>Microsoft Office PowerPoint</Application>
  <PresentationFormat>On-screen Show (4:3)</PresentationFormat>
  <Paragraphs>68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Introduction to MAVEN and GRADLE</vt:lpstr>
      <vt:lpstr>Maven as App Build Automation</vt:lpstr>
      <vt:lpstr>Sample POM.xml file</vt:lpstr>
      <vt:lpstr>Build Lifecycle</vt:lpstr>
      <vt:lpstr>Gradle as Build automation</vt:lpstr>
      <vt:lpstr>Sample build.gradle 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MAVEN and GRADLE</dc:title>
  <dc:creator>ganesh</dc:creator>
  <cp:lastModifiedBy>ganesh</cp:lastModifiedBy>
  <cp:revision>10</cp:revision>
  <dcterms:created xsi:type="dcterms:W3CDTF">2006-08-16T00:00:00Z</dcterms:created>
  <dcterms:modified xsi:type="dcterms:W3CDTF">2019-01-25T08:18:49Z</dcterms:modified>
</cp:coreProperties>
</file>