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sldIdLst>
    <p:sldId id="285" r:id="rId2"/>
    <p:sldId id="260" r:id="rId3"/>
    <p:sldId id="262" r:id="rId4"/>
    <p:sldId id="264" r:id="rId5"/>
    <p:sldId id="271" r:id="rId6"/>
    <p:sldId id="263" r:id="rId7"/>
    <p:sldId id="265" r:id="rId8"/>
    <p:sldId id="267" r:id="rId9"/>
    <p:sldId id="268"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90" y="-150"/>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DB13E-9AB8-4DB2-95D2-CFD01508D083}" type="datetimeFigureOut">
              <a:rPr lang="en-IN" smtClean="0"/>
              <a:t>19-08-2021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39E6E-B243-4699-95E1-368DE6F35678}" type="slidenum">
              <a:rPr lang="en-IN" smtClean="0"/>
              <a:t>‹#›</a:t>
            </a:fld>
            <a:endParaRPr lang="en-IN"/>
          </a:p>
        </p:txBody>
      </p:sp>
    </p:spTree>
    <p:extLst>
      <p:ext uri="{BB962C8B-B14F-4D97-AF65-F5344CB8AC3E}">
        <p14:creationId xmlns:p14="http://schemas.microsoft.com/office/powerpoint/2010/main" val="1331194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EAC9790-EBDA-4827-8358-66C1A29C3FEF}" type="slidenum">
              <a:rPr lang="en-IN" smtClean="0"/>
              <a:t>2</a:t>
            </a:fld>
            <a:endParaRPr lang="en-IN"/>
          </a:p>
        </p:txBody>
      </p:sp>
    </p:spTree>
    <p:extLst>
      <p:ext uri="{BB962C8B-B14F-4D97-AF65-F5344CB8AC3E}">
        <p14:creationId xmlns:p14="http://schemas.microsoft.com/office/powerpoint/2010/main" val="55700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196ECC-1C46-4B1F-92FF-2165C4846397}" type="datetime1">
              <a:rPr lang="en-US" smtClean="0"/>
              <a:t>8/19/2021</a:t>
            </a:fld>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82CCC60-E8CD-4174-8B1A-7DF615B22E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0498C7-3B90-4C6D-9E2C-309BA0B08A97}" type="datetime1">
              <a:rPr lang="en-US" smtClean="0"/>
              <a:t>8/19/2021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2083A-2C86-4D01-8115-1CEE55101FF9}" type="datetime1">
              <a:rPr lang="en-US" smtClean="0"/>
              <a:t>8/19/2021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9B7FD9-26A6-477B-8F95-AA8EF8CBA202}" type="datetime1">
              <a:rPr lang="en-US" smtClean="0"/>
              <a:t>8/19/2021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DC17901-096D-4BDE-ABF4-0F28BEA9A400}" type="datetime1">
              <a:rPr lang="en-US" smtClean="0"/>
              <a:t>8/19/2021</a:t>
            </a:fld>
            <a:endParaRPr lang="en-US"/>
          </a:p>
        </p:txBody>
      </p:sp>
      <p:sp>
        <p:nvSpPr>
          <p:cNvPr id="8" name="Slide Number Placeholder 7"/>
          <p:cNvSpPr>
            <a:spLocks noGrp="1"/>
          </p:cNvSpPr>
          <p:nvPr>
            <p:ph type="sldNum" sz="quarter" idx="11"/>
          </p:nvPr>
        </p:nvSpPr>
        <p:spPr/>
        <p:txBody>
          <a:bodyPr/>
          <a:lstStyle/>
          <a:p>
            <a:fld id="{B82CCC60-E8CD-4174-8B1A-7DF615B22EEF}" type="slidenum">
              <a:rPr lang="en-US" smtClean="0"/>
              <a:pPr/>
              <a:t>‹#›</a:t>
            </a:fld>
            <a:endParaRPr lang="en-US"/>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65" y="6701391"/>
            <a:ext cx="866775"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09081D-18EB-41EB-9423-0FE0947E9CC3}" type="datetime1">
              <a:rPr lang="en-US" smtClean="0"/>
              <a:t>8/19/2021</a:t>
            </a:fld>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577FF2-6B22-46CD-88D1-1E7D4446824E}" type="datetime1">
              <a:rPr lang="en-US" smtClean="0"/>
              <a:t>8/19/2021</a:t>
            </a:fld>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8E8139-4129-4637-91BA-C9FA700B5C7F}" type="datetime1">
              <a:rPr lang="en-US" smtClean="0"/>
              <a:t>8/19/2021</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6517B-48FE-4054-B01D-5CB4ECD65CA1}" type="datetime1">
              <a:rPr lang="en-US" smtClean="0"/>
              <a:t>8/19/2021</a:t>
            </a:fld>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01274-8386-4C46-A73F-D838AEB929A0}" type="datetime1">
              <a:rPr lang="en-US" smtClean="0"/>
              <a:t>8/19/2021</a:t>
            </a:fld>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3E30D-63F9-4AF1-BABD-D6BD87E83451}" type="datetime1">
              <a:rPr lang="en-US" smtClean="0"/>
              <a:t>8/19/2021</a:t>
            </a:fld>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82CCC60-E8CD-4174-8B1A-7DF615B22EEF}"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EC09707-B6F3-4609-91EB-A3071CF47BEF}" type="datetime1">
              <a:rPr lang="en-US" smtClean="0"/>
              <a:t>8/19/2021</a:t>
            </a:fld>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82CCC60-E8CD-4174-8B1A-7DF615B22EEF}"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1265" y="6701391"/>
            <a:ext cx="866775"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chorCtr="0">
            <a:normAutofit/>
          </a:bodyPr>
          <a:lstStyle/>
          <a:p>
            <a:pPr>
              <a:spcBef>
                <a:spcPct val="0"/>
              </a:spcBef>
            </a:pPr>
            <a:r>
              <a:rPr lang="en-US" sz="4000" cap="all" spc="-60" dirty="0">
                <a:solidFill>
                  <a:schemeClr val="tx2"/>
                </a:solidFill>
                <a:latin typeface="+mj-lt"/>
                <a:ea typeface="+mj-ea"/>
                <a:cs typeface="+mj-cs"/>
              </a:rPr>
              <a:t>DevOps </a:t>
            </a:r>
            <a:r>
              <a:rPr lang="en-US" sz="4000" cap="all" spc="-60" dirty="0" smtClean="0">
                <a:solidFill>
                  <a:schemeClr val="tx2"/>
                </a:solidFill>
                <a:latin typeface="+mj-lt"/>
                <a:ea typeface="+mj-ea"/>
                <a:cs typeface="+mj-cs"/>
              </a:rPr>
              <a:t>Fundamentals</a:t>
            </a:r>
          </a:p>
          <a:p>
            <a:pPr>
              <a:spcBef>
                <a:spcPct val="0"/>
              </a:spcBef>
            </a:pPr>
            <a:r>
              <a:rPr lang="en-US" sz="4000" cap="all" spc="-60" dirty="0" smtClean="0">
                <a:solidFill>
                  <a:schemeClr val="tx2"/>
                </a:solidFill>
                <a:latin typeface="+mj-lt"/>
                <a:ea typeface="+mj-ea"/>
                <a:cs typeface="+mj-cs"/>
              </a:rPr>
              <a:t>: Part </a:t>
            </a:r>
            <a:r>
              <a:rPr lang="en-US" sz="4000" cap="all" spc="-60" smtClean="0">
                <a:solidFill>
                  <a:schemeClr val="tx2"/>
                </a:solidFill>
                <a:latin typeface="+mj-lt"/>
                <a:ea typeface="+mj-ea"/>
                <a:cs typeface="+mj-cs"/>
              </a:rPr>
              <a:t>- </a:t>
            </a:r>
            <a:r>
              <a:rPr lang="en-US" sz="4000" cap="all" spc="-60" smtClean="0">
                <a:solidFill>
                  <a:schemeClr val="tx2"/>
                </a:solidFill>
                <a:latin typeface="+mj-lt"/>
                <a:ea typeface="+mj-ea"/>
                <a:cs typeface="+mj-cs"/>
              </a:rPr>
              <a:t>1</a:t>
            </a:r>
            <a:endParaRPr lang="en-US" sz="4000" cap="all" spc="-60" dirty="0">
              <a:solidFill>
                <a:schemeClr val="tx2"/>
              </a:solidFill>
              <a:latin typeface="+mj-lt"/>
              <a:ea typeface="+mj-ea"/>
              <a:cs typeface="+mj-cs"/>
            </a:endParaRPr>
          </a:p>
        </p:txBody>
      </p:sp>
      <p:sp>
        <p:nvSpPr>
          <p:cNvPr id="5" name="TextBox 4"/>
          <p:cNvSpPr txBox="1"/>
          <p:nvPr/>
        </p:nvSpPr>
        <p:spPr>
          <a:xfrm>
            <a:off x="601670" y="5414165"/>
            <a:ext cx="3512215" cy="461665"/>
          </a:xfrm>
          <a:prstGeom prst="rect">
            <a:avLst/>
          </a:prstGeom>
          <a:noFill/>
        </p:spPr>
        <p:txBody>
          <a:bodyPr wrap="square" rtlCol="0">
            <a:spAutoFit/>
          </a:bodyPr>
          <a:lstStyle/>
          <a:p>
            <a:r>
              <a:rPr lang="en-US" sz="2400" dirty="0" smtClean="0"/>
              <a:t>GANESH PALNITKAR</a:t>
            </a:r>
            <a:endParaRPr lang="en-US" sz="2400" dirty="0"/>
          </a:p>
        </p:txBody>
      </p:sp>
    </p:spTree>
    <p:extLst>
      <p:ext uri="{BB962C8B-B14F-4D97-AF65-F5344CB8AC3E}">
        <p14:creationId xmlns:p14="http://schemas.microsoft.com/office/powerpoint/2010/main" val="808516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l"/>
            <a:r>
              <a:rPr lang="en-US" sz="4000" b="1" dirty="0" smtClean="0"/>
              <a:t>DevOps</a:t>
            </a:r>
            <a:r>
              <a:rPr lang="en-US" sz="4000" b="1" dirty="0" smtClean="0">
                <a:latin typeface="+mn-lt"/>
              </a:rPr>
              <a:t> for Development and QA</a:t>
            </a:r>
            <a:endParaRPr lang="en-IN" sz="4000" b="1" dirty="0">
              <a:latin typeface="+mn-lt"/>
            </a:endParaRPr>
          </a:p>
        </p:txBody>
      </p:sp>
      <p:sp>
        <p:nvSpPr>
          <p:cNvPr id="3" name="Content Placeholder 2"/>
          <p:cNvSpPr>
            <a:spLocks noGrp="1"/>
          </p:cNvSpPr>
          <p:nvPr>
            <p:ph idx="1"/>
          </p:nvPr>
        </p:nvSpPr>
        <p:spPr>
          <a:xfrm>
            <a:off x="457200" y="1753516"/>
            <a:ext cx="8229600" cy="1980894"/>
          </a:xfrm>
        </p:spPr>
        <p:txBody>
          <a:bodyPr>
            <a:normAutofit fontScale="92500" lnSpcReduction="10000"/>
          </a:bodyPr>
          <a:lstStyle/>
          <a:p>
            <a:r>
              <a:rPr lang="en-US" dirty="0" smtClean="0"/>
              <a:t>Continuous Testing enabled with,</a:t>
            </a:r>
          </a:p>
          <a:p>
            <a:pPr lvl="1"/>
            <a:r>
              <a:rPr lang="en-US" sz="2200" dirty="0" smtClean="0"/>
              <a:t>Continuous integration</a:t>
            </a:r>
            <a:r>
              <a:rPr lang="en-IN" sz="2200" dirty="0" smtClean="0"/>
              <a:t>.</a:t>
            </a:r>
          </a:p>
          <a:p>
            <a:pPr marL="971550" lvl="2" algn="just"/>
            <a:r>
              <a:rPr lang="en-US" sz="1700" dirty="0" smtClean="0">
                <a:latin typeface="Arial" panose="020B0604020202020204" pitchFamily="34" charset="0"/>
                <a:cs typeface="Arial" panose="020B0604020202020204" pitchFamily="34" charset="0"/>
              </a:rPr>
              <a:t>Continuous integration is software development practice in which team members integrate their work frequently, leading multiple integrations per day. Each integration helps to reveals integrations errors in build success / failures as quickly as possible. This helps in significantly reducing integration problems and delivery timeline</a:t>
            </a:r>
            <a:r>
              <a:rPr lang="en-US" sz="1800" dirty="0" smtClean="0">
                <a:latin typeface="Arial" panose="020B0604020202020204" pitchFamily="34" charset="0"/>
                <a:cs typeface="Arial" panose="020B0604020202020204" pitchFamily="34" charset="0"/>
              </a:rPr>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310" y="4025650"/>
            <a:ext cx="626090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892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dirty="0" smtClean="0"/>
              <a:t>DevOps </a:t>
            </a:r>
            <a:r>
              <a:rPr lang="en-US" dirty="0" smtClean="0">
                <a:latin typeface="+mn-lt"/>
              </a:rPr>
              <a:t>for IT Operations</a:t>
            </a:r>
            <a:endParaRPr lang="en-IN" dirty="0">
              <a:latin typeface="+mn-lt"/>
            </a:endParaRPr>
          </a:p>
        </p:txBody>
      </p:sp>
      <p:sp>
        <p:nvSpPr>
          <p:cNvPr id="3" name="Content Placeholder 2"/>
          <p:cNvSpPr>
            <a:spLocks noGrp="1"/>
          </p:cNvSpPr>
          <p:nvPr>
            <p:ph idx="1"/>
          </p:nvPr>
        </p:nvSpPr>
        <p:spPr/>
        <p:txBody>
          <a:bodyPr/>
          <a:lstStyle/>
          <a:p>
            <a:r>
              <a:rPr lang="en-US" dirty="0" smtClean="0"/>
              <a:t>Integrated environment provisioning</a:t>
            </a:r>
          </a:p>
          <a:p>
            <a:pPr lvl="1"/>
            <a:r>
              <a:rPr lang="en-US" sz="2000" dirty="0"/>
              <a:t>Dynamic environment provisioning</a:t>
            </a:r>
          </a:p>
          <a:p>
            <a:pPr lvl="1"/>
            <a:r>
              <a:rPr lang="en-US" sz="2000" dirty="0"/>
              <a:t>Containerized </a:t>
            </a:r>
            <a:r>
              <a:rPr lang="en-US" sz="2000" dirty="0" smtClean="0"/>
              <a:t>app deployment and Data </a:t>
            </a:r>
            <a:r>
              <a:rPr lang="en-US" sz="2000" dirty="0"/>
              <a:t>Center Management</a:t>
            </a:r>
          </a:p>
          <a:p>
            <a:r>
              <a:rPr lang="en-US" dirty="0" smtClean="0"/>
              <a:t>Continuous application deployment</a:t>
            </a:r>
          </a:p>
          <a:p>
            <a:pPr lvl="1"/>
            <a:r>
              <a:rPr lang="en-US" sz="2000" dirty="0"/>
              <a:t>Single click deployment</a:t>
            </a:r>
          </a:p>
          <a:p>
            <a:r>
              <a:rPr lang="en-US" dirty="0" smtClean="0"/>
              <a:t>Continuous monitoring – </a:t>
            </a:r>
          </a:p>
          <a:p>
            <a:pPr lvl="1"/>
            <a:r>
              <a:rPr lang="en-US" sz="2000" dirty="0" smtClean="0"/>
              <a:t>Performance monitoring</a:t>
            </a:r>
          </a:p>
          <a:p>
            <a:pPr lvl="1"/>
            <a:r>
              <a:rPr lang="en-US" sz="2000" dirty="0" smtClean="0"/>
              <a:t>System and application monitoring</a:t>
            </a:r>
          </a:p>
          <a:p>
            <a:pPr lvl="1"/>
            <a:r>
              <a:rPr lang="en-US" sz="2000" dirty="0" smtClean="0"/>
              <a:t>Log analysis</a:t>
            </a:r>
          </a:p>
          <a:p>
            <a:pPr lvl="1"/>
            <a:endParaRPr lang="en-US" sz="2000" dirty="0" smtClean="0"/>
          </a:p>
          <a:p>
            <a:pPr marL="0" indent="0">
              <a:buNone/>
            </a:pPr>
            <a:endParaRPr lang="en-IN" sz="2400" dirty="0"/>
          </a:p>
        </p:txBody>
      </p:sp>
    </p:spTree>
    <p:extLst>
      <p:ext uri="{BB962C8B-B14F-4D97-AF65-F5344CB8AC3E}">
        <p14:creationId xmlns:p14="http://schemas.microsoft.com/office/powerpoint/2010/main" val="146394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vert="horz" lIns="91440" tIns="45720" rIns="91440" bIns="45720" rtlCol="0" anchor="b">
            <a:normAutofit fontScale="90000"/>
          </a:bodyPr>
          <a:lstStyle/>
          <a:p>
            <a:r>
              <a:rPr lang="en-US" dirty="0"/>
              <a:t>DevOps </a:t>
            </a:r>
            <a:r>
              <a:rPr lang="en-US" dirty="0">
                <a:latin typeface="+mn-lt"/>
              </a:rPr>
              <a:t>for Business owners</a:t>
            </a:r>
            <a:endParaRPr lang="en-IN" dirty="0">
              <a:latin typeface="+mn-lt"/>
            </a:endParaRPr>
          </a:p>
        </p:txBody>
      </p:sp>
      <p:sp>
        <p:nvSpPr>
          <p:cNvPr id="3" name="Content Placeholder 2"/>
          <p:cNvSpPr>
            <a:spLocks noGrp="1"/>
          </p:cNvSpPr>
          <p:nvPr>
            <p:ph idx="1"/>
          </p:nvPr>
        </p:nvSpPr>
        <p:spPr/>
        <p:txBody>
          <a:bodyPr>
            <a:normAutofit/>
          </a:bodyPr>
          <a:lstStyle/>
          <a:p>
            <a:r>
              <a:rPr lang="en-US" sz="2800" dirty="0" smtClean="0">
                <a:latin typeface="Arial" panose="020B0604020202020204" pitchFamily="34" charset="0"/>
                <a:cs typeface="Arial" panose="020B0604020202020204" pitchFamily="34" charset="0"/>
              </a:rPr>
              <a:t>Quick to Market</a:t>
            </a:r>
          </a:p>
          <a:p>
            <a:pPr lvl="1"/>
            <a:r>
              <a:rPr lang="en-US" sz="2400" dirty="0" smtClean="0">
                <a:latin typeface="Arial" panose="020B0604020202020204" pitchFamily="34" charset="0"/>
                <a:cs typeface="Arial" panose="020B0604020202020204" pitchFamily="34" charset="0"/>
              </a:rPr>
              <a:t>Agility</a:t>
            </a:r>
          </a:p>
          <a:p>
            <a:r>
              <a:rPr lang="en-US" sz="2800" dirty="0" smtClean="0">
                <a:latin typeface="Arial" panose="020B0604020202020204" pitchFamily="34" charset="0"/>
                <a:cs typeface="Arial" panose="020B0604020202020204" pitchFamily="34" charset="0"/>
              </a:rPr>
              <a:t>Environment stability</a:t>
            </a:r>
          </a:p>
          <a:p>
            <a:pPr lvl="1"/>
            <a:r>
              <a:rPr lang="en-US" sz="2400" dirty="0">
                <a:latin typeface="Arial" panose="020B0604020202020204" pitchFamily="34" charset="0"/>
                <a:cs typeface="Arial" panose="020B0604020202020204" pitchFamily="34" charset="0"/>
              </a:rPr>
              <a:t>Fast </a:t>
            </a:r>
            <a:r>
              <a:rPr lang="en-US" sz="2400" dirty="0" smtClean="0">
                <a:latin typeface="Arial" panose="020B0604020202020204" pitchFamily="34" charset="0"/>
                <a:cs typeface="Arial" panose="020B0604020202020204" pitchFamily="34" charset="0"/>
              </a:rPr>
              <a:t>recovery</a:t>
            </a:r>
          </a:p>
          <a:p>
            <a:pPr lvl="1"/>
            <a:r>
              <a:rPr lang="en-US" sz="2400" dirty="0" smtClean="0">
                <a:latin typeface="Arial" panose="020B0604020202020204" pitchFamily="34" charset="0"/>
                <a:cs typeface="Arial" panose="020B0604020202020204" pitchFamily="34" charset="0"/>
              </a:rPr>
              <a:t>Fully automated deployments</a:t>
            </a:r>
            <a:endParaRPr lang="en-US" sz="2400" dirty="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Customer satisfaction</a:t>
            </a:r>
          </a:p>
          <a:p>
            <a:pPr lvl="1"/>
            <a:r>
              <a:rPr lang="en-US" sz="2400" dirty="0" smtClean="0">
                <a:latin typeface="Arial" panose="020B0604020202020204" pitchFamily="34" charset="0"/>
                <a:cs typeface="Arial" panose="020B0604020202020204" pitchFamily="34" charset="0"/>
              </a:rPr>
              <a:t>Improvement in product quality</a:t>
            </a:r>
          </a:p>
          <a:p>
            <a:pPr lvl="1"/>
            <a:r>
              <a:rPr lang="en-US" sz="2400" dirty="0" smtClean="0">
                <a:latin typeface="Arial" panose="020B0604020202020204" pitchFamily="34" charset="0"/>
                <a:cs typeface="Arial" panose="020B0604020202020204" pitchFamily="34" charset="0"/>
              </a:rPr>
              <a:t>Quick turn around time</a:t>
            </a:r>
          </a:p>
        </p:txBody>
      </p:sp>
    </p:spTree>
    <p:extLst>
      <p:ext uri="{BB962C8B-B14F-4D97-AF65-F5344CB8AC3E}">
        <p14:creationId xmlns:p14="http://schemas.microsoft.com/office/powerpoint/2010/main" val="3561356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195"/>
            <a:ext cx="8229600" cy="639762"/>
          </a:xfrm>
        </p:spPr>
        <p:txBody>
          <a:bodyPr>
            <a:noAutofit/>
          </a:bodyPr>
          <a:lstStyle/>
          <a:p>
            <a:pPr algn="l"/>
            <a:r>
              <a:rPr lang="en-US" sz="4000" dirty="0" smtClean="0"/>
              <a:t>Continuous delivery pipeline</a:t>
            </a:r>
            <a:endParaRPr lang="en-IN" sz="4000" dirty="0"/>
          </a:p>
        </p:txBody>
      </p:sp>
      <p:pic>
        <p:nvPicPr>
          <p:cNvPr id="4" name="Picture 2" descr="https://upload.wikimedia.org/wikipedia/commons/thumb/c/c3/Continuous_Delivery_process_diagram.svg/1462px-Continuous_Delivery_process_diagram.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1575" y="985720"/>
            <a:ext cx="7572640" cy="47833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0" y="5769114"/>
            <a:ext cx="2045288" cy="707886"/>
          </a:xfrm>
          <a:prstGeom prst="rect">
            <a:avLst/>
          </a:prstGeom>
          <a:noFill/>
          <a:ln>
            <a:noFill/>
          </a:ln>
        </p:spPr>
        <p:txBody>
          <a:bodyPr wrap="square" rtlCol="0">
            <a:spAutoFit/>
          </a:bodyPr>
          <a:lstStyle/>
          <a:p>
            <a:r>
              <a:rPr lang="en-US" sz="1000" b="1" dirty="0">
                <a:latin typeface="Arial" panose="020B0604020202020204" pitchFamily="34" charset="0"/>
                <a:cs typeface="Arial" panose="020B0604020202020204" pitchFamily="34" charset="0"/>
              </a:rPr>
              <a:t>Source: </a:t>
            </a:r>
            <a:r>
              <a:rPr lang="en-US" sz="1000" i="1" dirty="0">
                <a:latin typeface="Arial" panose="020B0604020202020204" pitchFamily="34" charset="0"/>
                <a:cs typeface="Arial" panose="020B0604020202020204" pitchFamily="34" charset="0"/>
              </a:rPr>
              <a:t>Continuous Delivery: Reliable Software Releases through Build, Test, and Deployment Automation</a:t>
            </a:r>
          </a:p>
        </p:txBody>
      </p:sp>
    </p:spTree>
    <p:extLst>
      <p:ext uri="{BB962C8B-B14F-4D97-AF65-F5344CB8AC3E}">
        <p14:creationId xmlns:p14="http://schemas.microsoft.com/office/powerpoint/2010/main" val="1518364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152400"/>
            <a:ext cx="8229600" cy="762000"/>
          </a:xfrm>
        </p:spPr>
        <p:txBody>
          <a:bodyPr vert="horz" lIns="91440" tIns="45720" rIns="91440" bIns="45720" rtlCol="0" anchor="ctr">
            <a:noAutofit/>
          </a:bodyPr>
          <a:lstStyle/>
          <a:p>
            <a:r>
              <a:rPr lang="en-US" sz="4000" dirty="0"/>
              <a:t>DevOps landscape</a:t>
            </a:r>
            <a:endParaRPr lang="en-IN" sz="40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23775"/>
            <a:ext cx="830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560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305800" cy="868362"/>
          </a:xfrm>
        </p:spPr>
        <p:txBody>
          <a:bodyPr vert="horz" lIns="91440" tIns="45720" rIns="91440" bIns="45720" rtlCol="0" anchor="b">
            <a:normAutofit fontScale="90000"/>
          </a:bodyPr>
          <a:lstStyle/>
          <a:p>
            <a:r>
              <a:rPr lang="en-US" sz="3200" dirty="0"/>
              <a:t>Common goals of an enterprise DevOps practice</a:t>
            </a:r>
            <a:br>
              <a:rPr lang="en-US" sz="3200" dirty="0"/>
            </a:br>
            <a:endParaRPr lang="en-IN" sz="3200" dirty="0"/>
          </a:p>
        </p:txBody>
      </p:sp>
      <p:sp>
        <p:nvSpPr>
          <p:cNvPr id="4" name="Content Placeholder 3"/>
          <p:cNvSpPr>
            <a:spLocks noGrp="1"/>
          </p:cNvSpPr>
          <p:nvPr>
            <p:ph idx="1"/>
          </p:nvPr>
        </p:nvSpPr>
        <p:spPr>
          <a:xfrm>
            <a:off x="457200" y="1600200"/>
            <a:ext cx="8229600" cy="2612359"/>
          </a:xfrm>
          <a:prstGeom prst="rect">
            <a:avLst/>
          </a:prstGeom>
        </p:spPr>
        <p:txBody>
          <a:bodyPr wrap="square" lIns="72494" tIns="36247" rIns="72494" bIns="36247">
            <a:spAutoFit/>
          </a:bodyPr>
          <a:lstStyle/>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Increased </a:t>
            </a:r>
            <a:r>
              <a:rPr lang="en-US" sz="2000" dirty="0">
                <a:latin typeface="Arial" panose="020B0604020202020204" pitchFamily="34" charset="0"/>
                <a:cs typeface="Arial" panose="020B0604020202020204" pitchFamily="34" charset="0"/>
              </a:rPr>
              <a:t>deployment frequency</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Reduced </a:t>
            </a:r>
            <a:r>
              <a:rPr lang="en-US" sz="2000" dirty="0">
                <a:latin typeface="Arial" panose="020B0604020202020204" pitchFamily="34" charset="0"/>
                <a:cs typeface="Arial" panose="020B0604020202020204" pitchFamily="34" charset="0"/>
              </a:rPr>
              <a:t>lead time for changes</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Faster </a:t>
            </a:r>
            <a:r>
              <a:rPr lang="en-US" sz="2000" dirty="0">
                <a:latin typeface="Arial" panose="020B0604020202020204" pitchFamily="34" charset="0"/>
                <a:cs typeface="Arial" panose="020B0604020202020204" pitchFamily="34" charset="0"/>
              </a:rPr>
              <a:t>recovery when problems occur</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More </a:t>
            </a:r>
            <a:r>
              <a:rPr lang="en-US" sz="2000" dirty="0">
                <a:latin typeface="Arial" panose="020B0604020202020204" pitchFamily="34" charset="0"/>
                <a:cs typeface="Arial" panose="020B0604020202020204" pitchFamily="34" charset="0"/>
              </a:rPr>
              <a:t>robust and better integrated security</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“shift left” in quality – </a:t>
            </a:r>
            <a:r>
              <a:rPr lang="en-US" sz="2000" dirty="0" smtClean="0">
                <a:latin typeface="Arial" panose="020B0604020202020204" pitchFamily="34" charset="0"/>
                <a:cs typeface="Arial" panose="020B0604020202020204" pitchFamily="34" charset="0"/>
              </a:rPr>
              <a:t>start testing in an earlier phase.</a:t>
            </a:r>
            <a:endParaRPr lang="en-US" sz="2000" dirty="0">
              <a:latin typeface="Arial" panose="020B0604020202020204" pitchFamily="34" charset="0"/>
              <a:cs typeface="Arial" panose="020B0604020202020204" pitchFamily="34" charset="0"/>
            </a:endParaRP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Fast </a:t>
            </a:r>
            <a:r>
              <a:rPr lang="en-US" sz="2000" dirty="0">
                <a:latin typeface="Arial" panose="020B0604020202020204" pitchFamily="34" charset="0"/>
                <a:cs typeface="Arial" panose="020B0604020202020204" pitchFamily="34" charset="0"/>
              </a:rPr>
              <a:t>feedback loops and effective communication between teams and </a:t>
            </a:r>
            <a:r>
              <a:rPr lang="en-US" sz="2000" dirty="0" smtClean="0">
                <a:latin typeface="Arial" panose="020B0604020202020204" pitchFamily="34" charset="0"/>
                <a:cs typeface="Arial" panose="020B0604020202020204" pitchFamily="34" charset="0"/>
              </a:rPr>
              <a:t>departments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881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463"/>
            <a:ext cx="8229600" cy="715962"/>
          </a:xfrm>
        </p:spPr>
        <p:txBody>
          <a:bodyPr vert="horz" lIns="91440" tIns="45720" rIns="91440" bIns="45720" rtlCol="0" anchor="b">
            <a:normAutofit fontScale="90000"/>
          </a:bodyPr>
          <a:lstStyle/>
          <a:p>
            <a:r>
              <a:rPr lang="en-IN" sz="3200" dirty="0"/>
              <a:t>Challenges in implementing DevOps!</a:t>
            </a:r>
          </a:p>
        </p:txBody>
      </p:sp>
      <p:sp>
        <p:nvSpPr>
          <p:cNvPr id="3" name="Content Placeholder 2"/>
          <p:cNvSpPr>
            <a:spLocks noGrp="1"/>
          </p:cNvSpPr>
          <p:nvPr>
            <p:ph idx="1"/>
          </p:nvPr>
        </p:nvSpPr>
        <p:spPr/>
        <p:txBody>
          <a:bodyPr>
            <a:normAutofit/>
          </a:bodyPr>
          <a:lstStyle/>
          <a:p>
            <a:r>
              <a:rPr lang="en-US" sz="2800" dirty="0" smtClean="0"/>
              <a:t>Establishing DevOps culture.</a:t>
            </a:r>
          </a:p>
          <a:p>
            <a:r>
              <a:rPr lang="en-US" sz="2800" dirty="0" smtClean="0"/>
              <a:t>Implementing change in application development environment.</a:t>
            </a:r>
          </a:p>
          <a:p>
            <a:r>
              <a:rPr lang="en-US" sz="2800" dirty="0" smtClean="0"/>
              <a:t>Environment upgradation (standardization)</a:t>
            </a:r>
          </a:p>
          <a:p>
            <a:r>
              <a:rPr lang="en-US" sz="2800" dirty="0" smtClean="0"/>
              <a:t>Application complexity.</a:t>
            </a:r>
          </a:p>
          <a:p>
            <a:r>
              <a:rPr lang="en-US" sz="2800" dirty="0" smtClean="0"/>
              <a:t>Budget</a:t>
            </a:r>
          </a:p>
          <a:p>
            <a:r>
              <a:rPr lang="en-US" sz="2800" dirty="0" smtClean="0"/>
              <a:t>Availability of skillset</a:t>
            </a:r>
          </a:p>
          <a:p>
            <a:endParaRPr lang="en-IN" sz="2800" dirty="0"/>
          </a:p>
        </p:txBody>
      </p:sp>
    </p:spTree>
    <p:extLst>
      <p:ext uri="{BB962C8B-B14F-4D97-AF65-F5344CB8AC3E}">
        <p14:creationId xmlns:p14="http://schemas.microsoft.com/office/powerpoint/2010/main" val="2074083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
            <a:ext cx="8203225" cy="688755"/>
          </a:xfrm>
          <a:prstGeom prst="rect">
            <a:avLst/>
          </a:prstGeom>
        </p:spPr>
        <p:txBody>
          <a:bodyPr vert="horz" lIns="91440" tIns="45720" rIns="91440" bIns="45720" rtlCol="0" anchor="b">
            <a:normAutofit fontScale="97500"/>
          </a:bodyPr>
          <a:lstStyle/>
          <a:p>
            <a:pPr>
              <a:spcBef>
                <a:spcPct val="0"/>
              </a:spcBef>
            </a:pPr>
            <a:r>
              <a:rPr lang="en-US" sz="3200" cap="all" spc="-60" dirty="0">
                <a:solidFill>
                  <a:schemeClr val="tx2"/>
                </a:solidFill>
                <a:latin typeface="+mj-lt"/>
                <a:ea typeface="+mj-ea"/>
                <a:cs typeface="+mj-cs"/>
              </a:rPr>
              <a:t>Best Practices in DevOps</a:t>
            </a:r>
            <a:endParaRPr lang="en-IN" sz="3200" cap="all" spc="-60" dirty="0">
              <a:solidFill>
                <a:schemeClr val="tx2"/>
              </a:solidFill>
              <a:latin typeface="+mj-lt"/>
              <a:ea typeface="+mj-ea"/>
              <a:cs typeface="+mj-cs"/>
            </a:endParaRPr>
          </a:p>
        </p:txBody>
      </p:sp>
      <p:sp>
        <p:nvSpPr>
          <p:cNvPr id="5" name="Rectangle 4"/>
          <p:cNvSpPr/>
          <p:nvPr/>
        </p:nvSpPr>
        <p:spPr>
          <a:xfrm>
            <a:off x="519876" y="1143000"/>
            <a:ext cx="7938324" cy="4566740"/>
          </a:xfrm>
          <a:prstGeom prst="rect">
            <a:avLst/>
          </a:prstGeom>
        </p:spPr>
        <p:txBody>
          <a:bodyPr wrap="square" lIns="72494" tIns="36247" rIns="72494" bIns="36247">
            <a:spAutoFit/>
          </a:bodyPr>
          <a:lstStyle/>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Active partnership and close coordination among the stake holders in establishing DevOps culture.</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Implement DevOps in totality. Avoid partial implementation, can    become a reason for failure. </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Choose right tool for each phase in DevOps implementation.</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Options of substituting a exiting tools should be taken solicitously.    No Fancy ideas.</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Give equal importance to log analysis, report generation and circulation.</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Mindset to adapt to changes</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6847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853"/>
            <a:ext cx="8229600" cy="792162"/>
          </a:xfrm>
        </p:spPr>
        <p:txBody>
          <a:bodyPr>
            <a:normAutofit/>
          </a:bodyPr>
          <a:lstStyle/>
          <a:p>
            <a:pPr algn="l"/>
            <a:r>
              <a:rPr lang="en-US" sz="3200" dirty="0" smtClean="0"/>
              <a:t>DevOps Operational benefits</a:t>
            </a:r>
            <a:endParaRPr lang="en-IN" sz="3200" dirty="0"/>
          </a:p>
        </p:txBody>
      </p:sp>
      <p:grpSp>
        <p:nvGrpSpPr>
          <p:cNvPr id="13" name="Group 12"/>
          <p:cNvGrpSpPr/>
          <p:nvPr/>
        </p:nvGrpSpPr>
        <p:grpSpPr>
          <a:xfrm>
            <a:off x="1382615" y="1443835"/>
            <a:ext cx="5785370" cy="4069712"/>
            <a:chOff x="1447800" y="1814685"/>
            <a:chExt cx="5785370" cy="4069712"/>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8314" y="1838194"/>
              <a:ext cx="819369" cy="789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447800" y="1814685"/>
              <a:ext cx="4343400" cy="769441"/>
            </a:xfrm>
            <a:prstGeom prst="rect">
              <a:avLst/>
            </a:prstGeom>
            <a:noFill/>
          </p:spPr>
          <p:txBody>
            <a:bodyPr wrap="square" rtlCol="0">
              <a:spAutoFit/>
            </a:bodyPr>
            <a:lstStyle/>
            <a:p>
              <a:pPr>
                <a:spcAft>
                  <a:spcPts val="1200"/>
                </a:spcAft>
              </a:pPr>
              <a:r>
                <a:rPr lang="en-US" b="1" u="sng" dirty="0" smtClean="0">
                  <a:latin typeface="Arial" panose="020B0604020202020204" pitchFamily="34" charset="0"/>
                  <a:cs typeface="Arial" panose="020B0604020202020204" pitchFamily="34" charset="0"/>
                </a:rPr>
                <a:t>Increased Agility:</a:t>
              </a:r>
            </a:p>
            <a:p>
              <a:r>
                <a:rPr lang="en-US" sz="1600" dirty="0" smtClean="0">
                  <a:latin typeface="Arial" panose="020B0604020202020204" pitchFamily="34" charset="0"/>
                  <a:cs typeface="Arial" panose="020B0604020202020204" pitchFamily="34" charset="0"/>
                </a:rPr>
                <a:t>To enable instant change deployment</a:t>
              </a:r>
              <a:endParaRPr lang="en-IN" sz="1600" dirty="0">
                <a:latin typeface="Arial" panose="020B0604020202020204" pitchFamily="34" charset="0"/>
                <a:cs typeface="Arial" panose="020B0604020202020204" pitchFamily="34" charset="0"/>
              </a:endParaRP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6266" y="2879624"/>
              <a:ext cx="803466" cy="800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447800" y="2856764"/>
              <a:ext cx="4114800" cy="769441"/>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smtClean="0"/>
                <a:t>Improved Quality</a:t>
              </a:r>
              <a:r>
                <a:rPr lang="en-US" dirty="0"/>
                <a:t>:</a:t>
              </a:r>
            </a:p>
            <a:p>
              <a:r>
                <a:rPr lang="en-US" sz="1600" b="0" u="none" dirty="0"/>
                <a:t>To improve end user satisfaction</a:t>
              </a:r>
              <a:endParaRPr lang="en-IN" sz="1600" b="0" u="none" dirty="0"/>
            </a:p>
          </p:txBody>
        </p:sp>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2828" y="3927456"/>
              <a:ext cx="830342" cy="827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447800" y="3956576"/>
              <a:ext cx="4103370" cy="769441"/>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a:t>Improve Innovation</a:t>
              </a:r>
            </a:p>
            <a:p>
              <a:r>
                <a:rPr lang="en-US" sz="1600" b="0" u="none" dirty="0"/>
                <a:t>To increase innovation cycle</a:t>
              </a:r>
              <a:endParaRPr lang="en-IN" sz="1600" b="0" u="none" dirty="0"/>
            </a:p>
          </p:txBody>
        </p:sp>
        <p:pic>
          <p:nvPicPr>
            <p:cNvPr id="1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0479" y="5100819"/>
              <a:ext cx="775041" cy="783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447800" y="4868734"/>
              <a:ext cx="4936159" cy="1015663"/>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a:t>Reduced Outages</a:t>
              </a:r>
            </a:p>
            <a:p>
              <a:r>
                <a:rPr lang="en-US" sz="1600" b="0" u="none" dirty="0"/>
                <a:t>Less outages in production (about 80% outages are change related)</a:t>
              </a:r>
              <a:endParaRPr lang="en-IN" sz="1600" b="0" u="none" dirty="0"/>
            </a:p>
          </p:txBody>
        </p:sp>
      </p:grpSp>
    </p:spTree>
    <p:extLst>
      <p:ext uri="{BB962C8B-B14F-4D97-AF65-F5344CB8AC3E}">
        <p14:creationId xmlns:p14="http://schemas.microsoft.com/office/powerpoint/2010/main" val="49885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algn="l"/>
            <a:r>
              <a:rPr lang="en-US" sz="4000" dirty="0"/>
              <a:t>D</a:t>
            </a:r>
            <a:r>
              <a:rPr lang="en-US" sz="4000" dirty="0" smtClean="0"/>
              <a:t>evOps - Career path</a:t>
            </a:r>
            <a:endParaRPr lang="en-IN" sz="4000" dirty="0"/>
          </a:p>
        </p:txBody>
      </p:sp>
      <p:sp>
        <p:nvSpPr>
          <p:cNvPr id="5" name="TextBox 4"/>
          <p:cNvSpPr txBox="1"/>
          <p:nvPr/>
        </p:nvSpPr>
        <p:spPr>
          <a:xfrm>
            <a:off x="685800" y="1371600"/>
            <a:ext cx="7543800"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DevOps Engineer : supporting DevOps implementation and tools.</a:t>
            </a:r>
          </a:p>
          <a:p>
            <a:pPr marL="285750" indent="-285750" algn="just">
              <a:buFont typeface="Wingdings" panose="05000000000000000000" pitchFamily="2" charset="2"/>
              <a:buChar char="q"/>
            </a:pPr>
            <a:r>
              <a:rPr lang="en-US" dirty="0" smtClean="0"/>
              <a:t>DevOps Architect : designing DevOps solutions for product development tracks.</a:t>
            </a:r>
            <a:endParaRPr lang="en-IN" dirty="0" smtClean="0"/>
          </a:p>
          <a:p>
            <a:pPr marL="285750" indent="-285750" algn="just">
              <a:buFont typeface="Wingdings" panose="05000000000000000000" pitchFamily="2" charset="2"/>
              <a:buChar char="q"/>
            </a:pPr>
            <a:r>
              <a:rPr lang="en-US" dirty="0" smtClean="0"/>
              <a:t>DevOps terminology came into practice around 2009 and since 2012-13 industry has seen fast growth in number of companies adopting DevOps.</a:t>
            </a:r>
          </a:p>
          <a:p>
            <a:pPr marL="285750" indent="-285750" algn="just">
              <a:buFont typeface="Wingdings" panose="05000000000000000000" pitchFamily="2" charset="2"/>
              <a:buChar char="q"/>
            </a:pPr>
            <a:r>
              <a:rPr lang="en-IN" dirty="0" smtClean="0"/>
              <a:t>According </a:t>
            </a:r>
            <a:r>
              <a:rPr lang="en-IN" dirty="0"/>
              <a:t>to Gartner, organizations around the world are increasingly adopting the DevOps culture and by the end of 2016, 25 percent of top global 2000 organizations would have adopted DevOps as a mainstream strategy</a:t>
            </a:r>
            <a:r>
              <a:rPr lang="en-IN" dirty="0" smtClean="0"/>
              <a:t>.</a:t>
            </a:r>
          </a:p>
          <a:p>
            <a:pPr marL="285750" indent="-285750" algn="just">
              <a:buFont typeface="Wingdings" panose="05000000000000000000" pitchFamily="2" charset="2"/>
              <a:buChar char="q"/>
            </a:pPr>
            <a:r>
              <a:rPr lang="en-US" dirty="0" smtClean="0"/>
              <a:t>Forrester estimates that around 50 % of top 100 companies would adopt DevOps practice by 2017.</a:t>
            </a:r>
          </a:p>
          <a:p>
            <a:pPr marL="285750" indent="-285750" algn="just">
              <a:buFont typeface="Wingdings" panose="05000000000000000000" pitchFamily="2" charset="2"/>
              <a:buChar char="q"/>
            </a:pPr>
            <a:r>
              <a:rPr lang="en-US" dirty="0" smtClean="0"/>
              <a:t>DevOps certifications are still evolving. Certifying bodies like, PeopleCert and Exin and actively introducing certification tracks which are updated every quarter.</a:t>
            </a:r>
            <a:endParaRPr lang="en-US" dirty="0"/>
          </a:p>
        </p:txBody>
      </p:sp>
    </p:spTree>
    <p:extLst>
      <p:ext uri="{BB962C8B-B14F-4D97-AF65-F5344CB8AC3E}">
        <p14:creationId xmlns:p14="http://schemas.microsoft.com/office/powerpoint/2010/main" val="3652393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5"/>
            <a:ext cx="8229600" cy="1143000"/>
          </a:xfrm>
        </p:spPr>
        <p:txBody>
          <a:bodyPr>
            <a:normAutofit/>
          </a:bodyPr>
          <a:lstStyle/>
          <a:p>
            <a:r>
              <a:rPr lang="en-US" sz="4000" dirty="0" smtClean="0"/>
              <a:t>Agenda</a:t>
            </a:r>
            <a:endParaRPr lang="en-IN" sz="4000" dirty="0"/>
          </a:p>
        </p:txBody>
      </p:sp>
      <p:sp>
        <p:nvSpPr>
          <p:cNvPr id="3" name="Content Placeholder 2"/>
          <p:cNvSpPr>
            <a:spLocks noGrp="1"/>
          </p:cNvSpPr>
          <p:nvPr>
            <p:ph idx="1"/>
          </p:nvPr>
        </p:nvSpPr>
        <p:spPr/>
        <p:txBody>
          <a:bodyPr/>
          <a:lstStyle/>
          <a:p>
            <a:r>
              <a:rPr lang="en-US" dirty="0" smtClean="0"/>
              <a:t>What’s DevOps</a:t>
            </a:r>
          </a:p>
          <a:p>
            <a:r>
              <a:rPr lang="en-US" dirty="0"/>
              <a:t>D</a:t>
            </a:r>
            <a:r>
              <a:rPr lang="en-US" dirty="0" smtClean="0"/>
              <a:t>evOps - Agile relation</a:t>
            </a:r>
          </a:p>
          <a:p>
            <a:r>
              <a:rPr lang="en-US" dirty="0" smtClean="0"/>
              <a:t>DevOps for me / my team ?</a:t>
            </a:r>
          </a:p>
          <a:p>
            <a:r>
              <a:rPr lang="en-US" dirty="0" smtClean="0"/>
              <a:t>DevOps challenges</a:t>
            </a:r>
          </a:p>
          <a:p>
            <a:r>
              <a:rPr lang="en-US" dirty="0" smtClean="0"/>
              <a:t>DevOps Benefits</a:t>
            </a:r>
          </a:p>
          <a:p>
            <a:r>
              <a:rPr lang="en-US" dirty="0" smtClean="0"/>
              <a:t>Best practices</a:t>
            </a:r>
          </a:p>
          <a:p>
            <a:endParaRPr lang="en-US" dirty="0" smtClean="0"/>
          </a:p>
          <a:p>
            <a:endParaRPr lang="en-IN" dirty="0"/>
          </a:p>
        </p:txBody>
      </p:sp>
    </p:spTree>
    <p:extLst>
      <p:ext uri="{BB962C8B-B14F-4D97-AF65-F5344CB8AC3E}">
        <p14:creationId xmlns:p14="http://schemas.microsoft.com/office/powerpoint/2010/main" val="379985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65" y="345958"/>
            <a:ext cx="7476445" cy="639762"/>
          </a:xfrm>
        </p:spPr>
        <p:txBody>
          <a:bodyPr>
            <a:noAutofit/>
          </a:bodyPr>
          <a:lstStyle/>
          <a:p>
            <a:pPr algn="l"/>
            <a:r>
              <a:rPr lang="en-US" dirty="0" smtClean="0"/>
              <a:t>DevOps </a:t>
            </a:r>
            <a:r>
              <a:rPr lang="en-US" dirty="0"/>
              <a:t>A</a:t>
            </a:r>
            <a:r>
              <a:rPr lang="en-US" dirty="0" smtClean="0"/>
              <a:t>wareness Pattern in IT Industry</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02" y="1443835"/>
            <a:ext cx="7411598" cy="4128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0" y="6488668"/>
            <a:ext cx="1447800" cy="261610"/>
          </a:xfrm>
          <a:prstGeom prst="rect">
            <a:avLst/>
          </a:prstGeom>
          <a:noFill/>
        </p:spPr>
        <p:txBody>
          <a:bodyPr wrap="square" rtlCol="0">
            <a:spAutoFit/>
          </a:bodyPr>
          <a:lstStyle/>
          <a:p>
            <a:r>
              <a:rPr lang="en-US" sz="1100" b="1" i="1" dirty="0" smtClean="0">
                <a:solidFill>
                  <a:schemeClr val="accent6">
                    <a:lumMod val="75000"/>
                  </a:schemeClr>
                </a:solidFill>
              </a:rPr>
              <a:t>Source: Gartner 2016</a:t>
            </a:r>
            <a:endParaRPr lang="en-IN" sz="1100" b="1" i="1" dirty="0">
              <a:solidFill>
                <a:schemeClr val="accent6">
                  <a:lumMod val="75000"/>
                </a:schemeClr>
              </a:solidFill>
            </a:endParaRPr>
          </a:p>
        </p:txBody>
      </p:sp>
    </p:spTree>
    <p:extLst>
      <p:ext uri="{BB962C8B-B14F-4D97-AF65-F5344CB8AC3E}">
        <p14:creationId xmlns:p14="http://schemas.microsoft.com/office/powerpoint/2010/main" val="2894724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934007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4797" y="951132"/>
            <a:ext cx="8270237" cy="4966850"/>
            <a:chOff x="533399" y="951131"/>
            <a:chExt cx="7812122" cy="5173510"/>
          </a:xfrm>
        </p:grpSpPr>
        <p:grpSp>
          <p:nvGrpSpPr>
            <p:cNvPr id="14" name="Group 13"/>
            <p:cNvGrpSpPr/>
            <p:nvPr/>
          </p:nvGrpSpPr>
          <p:grpSpPr>
            <a:xfrm>
              <a:off x="533399" y="951131"/>
              <a:ext cx="7736025" cy="5173510"/>
              <a:chOff x="533399" y="1319770"/>
              <a:chExt cx="7736025" cy="4824123"/>
            </a:xfrm>
          </p:grpSpPr>
          <p:sp>
            <p:nvSpPr>
              <p:cNvPr id="5" name="Rectangle 4"/>
              <p:cNvSpPr/>
              <p:nvPr/>
            </p:nvSpPr>
            <p:spPr>
              <a:xfrm>
                <a:off x="533399" y="1319770"/>
                <a:ext cx="7736025" cy="4824123"/>
              </a:xfrm>
              <a:prstGeom prst="rect">
                <a:avLst/>
              </a:prstGeom>
            </p:spPr>
            <p:txBody>
              <a:bodyPr wrap="square" lIns="72494" tIns="36247" rIns="72494" bIns="36247">
                <a:spAutoFit/>
              </a:bodyPr>
              <a:lstStyle/>
              <a:p>
                <a:pPr marL="114300" indent="-114300">
                  <a:buFont typeface="Arial" pitchFamily="34" charset="0"/>
                  <a:buChar char="•"/>
                </a:pPr>
                <a:r>
                  <a:rPr lang="en-IN" dirty="0">
                    <a:latin typeface="Arial" panose="020B0604020202020204" pitchFamily="34" charset="0"/>
                    <a:cs typeface="Arial" panose="020B0604020202020204" pitchFamily="34" charset="0"/>
                  </a:rPr>
                  <a:t>DevOps is a software development and delivery process that emphasizes communication and collaboration between </a:t>
                </a:r>
                <a:r>
                  <a:rPr lang="en-IN" i="1" dirty="0">
                    <a:solidFill>
                      <a:srgbClr val="0000FF"/>
                    </a:solidFill>
                    <a:latin typeface="Arial" panose="020B0604020202020204" pitchFamily="34" charset="0"/>
                    <a:cs typeface="Arial" panose="020B0604020202020204" pitchFamily="34" charset="0"/>
                  </a:rPr>
                  <a:t>Product Development Team, QA Team, Operations Team</a:t>
                </a:r>
                <a:r>
                  <a:rPr lang="en-IN" dirty="0">
                    <a:solidFill>
                      <a:srgbClr val="0000FF"/>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i="1" dirty="0">
                    <a:solidFill>
                      <a:srgbClr val="0000FF"/>
                    </a:solidFill>
                    <a:latin typeface="Arial" panose="020B0604020202020204" pitchFamily="34" charset="0"/>
                    <a:cs typeface="Arial" panose="020B0604020202020204" pitchFamily="34" charset="0"/>
                  </a:rPr>
                  <a:t>Business </a:t>
                </a:r>
                <a:r>
                  <a:rPr lang="en-IN" i="1" dirty="0" smtClean="0">
                    <a:solidFill>
                      <a:srgbClr val="0000FF"/>
                    </a:solidFill>
                    <a:latin typeface="Arial" panose="020B0604020202020204" pitchFamily="34" charset="0"/>
                    <a:cs typeface="Arial" panose="020B0604020202020204" pitchFamily="34" charset="0"/>
                  </a:rPr>
                  <a:t>owners</a:t>
                </a:r>
                <a:r>
                  <a:rPr lang="en-IN" i="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to increase organization's ability to deliver application and services at high velocity.</a:t>
                </a:r>
              </a:p>
              <a:p>
                <a:pPr marL="114300" indent="-114300">
                  <a:spcBef>
                    <a:spcPts val="1200"/>
                  </a:spcBef>
                  <a:buFont typeface="Arial" pitchFamily="34" charset="0"/>
                  <a:buChar char="•"/>
                </a:pPr>
                <a:r>
                  <a:rPr lang="en-IN" dirty="0">
                    <a:latin typeface="Arial" panose="020B0604020202020204" pitchFamily="34" charset="0"/>
                    <a:cs typeface="Arial" panose="020B0604020202020204" pitchFamily="34" charset="0"/>
                  </a:rPr>
                  <a:t>This speed enables organizations to better serve their customers and compete more effectively in the market. </a:t>
                </a:r>
                <a:endParaRPr lang="en-US" dirty="0" smtClean="0">
                  <a:latin typeface="Arial" panose="020B0604020202020204" pitchFamily="34" charset="0"/>
                  <a:cs typeface="Arial" panose="020B0604020202020204" pitchFamily="34" charset="0"/>
                </a:endParaRPr>
              </a:p>
              <a:p>
                <a:pPr marL="114300" indent="-114300">
                  <a:buFont typeface="Arial" pitchFamily="34" charset="0"/>
                  <a:buChar char="•"/>
                </a:pPr>
                <a:endParaRPr lang="en-US" dirty="0" smtClean="0">
                  <a:latin typeface="Arial" panose="020B0604020202020204" pitchFamily="34" charset="0"/>
                  <a:cs typeface="Arial" panose="020B0604020202020204" pitchFamily="34" charset="0"/>
                </a:endParaRPr>
              </a:p>
              <a:p>
                <a:pPr marL="114300" indent="-114300">
                  <a:buFont typeface="Arial" pitchFamily="34" charset="0"/>
                  <a:buChar char="•"/>
                </a:pPr>
                <a:r>
                  <a:rPr lang="en-US" b="1" dirty="0" smtClean="0">
                    <a:solidFill>
                      <a:srgbClr val="66FF33"/>
                    </a:solidFill>
                    <a:latin typeface="Arial" panose="020B0604020202020204" pitchFamily="34" charset="0"/>
                    <a:cs typeface="Arial" panose="020B0604020202020204" pitchFamily="34" charset="0"/>
                  </a:rPr>
                  <a:t>Dev</a:t>
                </a:r>
                <a:r>
                  <a:rPr lang="en-US" b="1" dirty="0" smtClean="0">
                    <a:solidFill>
                      <a:srgbClr val="FF0000"/>
                    </a:solidFill>
                    <a:latin typeface="Arial" panose="020B0604020202020204" pitchFamily="34" charset="0"/>
                    <a:cs typeface="Arial" panose="020B0604020202020204" pitchFamily="34" charset="0"/>
                  </a:rPr>
                  <a:t>Ops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building blocks:</a:t>
                </a:r>
              </a:p>
              <a:p>
                <a:pPr lvl="1">
                  <a:buFont typeface="Arial" pitchFamily="34" charset="0"/>
                  <a:buChar char="•"/>
                </a:pPr>
                <a:endParaRPr lang="en-US" dirty="0" smtClean="0">
                  <a:solidFill>
                    <a:srgbClr val="0000FF"/>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0000FF"/>
                    </a:solidFill>
                    <a:latin typeface="Arial" panose="020B0604020202020204" pitchFamily="34" charset="0"/>
                    <a:cs typeface="Arial" panose="020B0604020202020204" pitchFamily="34" charset="0"/>
                  </a:rPr>
                  <a:t>Code</a:t>
                </a:r>
                <a:endParaRPr lang="en-US" dirty="0">
                  <a:solidFill>
                    <a:srgbClr val="0000FF"/>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0000FF"/>
                    </a:solidFill>
                    <a:latin typeface="Arial" panose="020B0604020202020204" pitchFamily="34" charset="0"/>
                    <a:cs typeface="Arial" panose="020B0604020202020204" pitchFamily="34" charset="0"/>
                  </a:rPr>
                  <a:t>Build</a:t>
                </a:r>
                <a:endParaRPr lang="en-US" dirty="0">
                  <a:latin typeface="Arial" panose="020B0604020202020204" pitchFamily="34" charset="0"/>
                  <a:cs typeface="Arial" panose="020B0604020202020204" pitchFamily="34" charset="0"/>
                </a:endParaRPr>
              </a:p>
              <a:p>
                <a:pPr lvl="1">
                  <a:buFont typeface="Arial" pitchFamily="34" charset="0"/>
                  <a:buChar char="•"/>
                </a:pPr>
                <a:r>
                  <a:rPr lang="en-US" dirty="0">
                    <a:solidFill>
                      <a:srgbClr val="0000FF"/>
                    </a:solidFill>
                    <a:latin typeface="Arial" panose="020B0604020202020204" pitchFamily="34" charset="0"/>
                    <a:cs typeface="Arial" panose="020B0604020202020204" pitchFamily="34" charset="0"/>
                  </a:rPr>
                  <a:t>Test</a:t>
                </a:r>
              </a:p>
              <a:p>
                <a:pPr lvl="1">
                  <a:buFont typeface="Arial" pitchFamily="34" charset="0"/>
                  <a:buChar char="•"/>
                </a:pPr>
                <a:endParaRPr lang="en-US" sz="2000" dirty="0">
                  <a:solidFill>
                    <a:srgbClr val="FF6600"/>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FF6600"/>
                    </a:solidFill>
                    <a:latin typeface="Arial" panose="020B0604020202020204" pitchFamily="34" charset="0"/>
                    <a:cs typeface="Arial" panose="020B0604020202020204" pitchFamily="34" charset="0"/>
                  </a:rPr>
                  <a:t>Packaging</a:t>
                </a:r>
                <a:endParaRPr lang="en-US" dirty="0">
                  <a:solidFill>
                    <a:srgbClr val="FF6600"/>
                  </a:solidFill>
                  <a:latin typeface="Arial" panose="020B0604020202020204" pitchFamily="34" charset="0"/>
                  <a:cs typeface="Arial" panose="020B0604020202020204" pitchFamily="34" charset="0"/>
                </a:endParaRP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Release management</a:t>
                </a: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Configuration management</a:t>
                </a: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Application and Infrastructure monitoring</a:t>
                </a:r>
              </a:p>
            </p:txBody>
          </p:sp>
          <p:grpSp>
            <p:nvGrpSpPr>
              <p:cNvPr id="9" name="Group 8"/>
              <p:cNvGrpSpPr/>
              <p:nvPr/>
            </p:nvGrpSpPr>
            <p:grpSpPr>
              <a:xfrm>
                <a:off x="5257801" y="4853955"/>
                <a:ext cx="2666999" cy="1066800"/>
                <a:chOff x="5951248" y="3473076"/>
                <a:chExt cx="2666999" cy="1215666"/>
              </a:xfrm>
            </p:grpSpPr>
            <p:sp>
              <p:nvSpPr>
                <p:cNvPr id="7" name="Right Brace 6"/>
                <p:cNvSpPr/>
                <p:nvPr/>
              </p:nvSpPr>
              <p:spPr>
                <a:xfrm>
                  <a:off x="5951248" y="3473076"/>
                  <a:ext cx="268612" cy="1215666"/>
                </a:xfrm>
                <a:prstGeom prst="rightBrace">
                  <a:avLst>
                    <a:gd name="adj1" fmla="val 26333"/>
                    <a:gd name="adj2" fmla="val 50000"/>
                  </a:avLst>
                </a:prstGeom>
                <a:ln w="25400"/>
              </p:spPr>
              <p:style>
                <a:lnRef idx="1">
                  <a:schemeClr val="accent1"/>
                </a:lnRef>
                <a:fillRef idx="0">
                  <a:schemeClr val="accent1"/>
                </a:fillRef>
                <a:effectRef idx="0">
                  <a:schemeClr val="accent1"/>
                </a:effectRef>
                <a:fontRef idx="minor">
                  <a:schemeClr val="tx1"/>
                </a:fontRef>
              </p:style>
              <p:txBody>
                <a:bodyPr lIns="72494" tIns="36247" rIns="72494" bIns="36247" rtlCol="0" anchor="ctr"/>
                <a:lstStyle/>
                <a:p>
                  <a:pPr algn="ctr"/>
                  <a:endParaRPr lang="en-US" dirty="0"/>
                </a:p>
              </p:txBody>
            </p:sp>
            <p:sp>
              <p:nvSpPr>
                <p:cNvPr id="8" name="Rectangle 7"/>
                <p:cNvSpPr/>
                <p:nvPr/>
              </p:nvSpPr>
              <p:spPr>
                <a:xfrm>
                  <a:off x="6227507" y="3863551"/>
                  <a:ext cx="2390740" cy="365591"/>
                </a:xfrm>
                <a:prstGeom prst="rect">
                  <a:avLst/>
                </a:prstGeom>
              </p:spPr>
              <p:txBody>
                <a:bodyPr wrap="square" lIns="72494" tIns="36247" rIns="72494" bIns="36247">
                  <a:spAutoFit/>
                </a:bodyPr>
                <a:lstStyle/>
                <a:p>
                  <a:r>
                    <a:rPr lang="en-US" sz="1900" dirty="0">
                      <a:latin typeface="Arial" panose="020B0604020202020204" pitchFamily="34" charset="0"/>
                      <a:cs typeface="Arial" panose="020B0604020202020204" pitchFamily="34" charset="0"/>
                    </a:rPr>
                    <a:t>Operations Team</a:t>
                  </a:r>
                </a:p>
              </p:txBody>
            </p:sp>
          </p:grpSp>
          <p:grpSp>
            <p:nvGrpSpPr>
              <p:cNvPr id="11" name="Group 10"/>
              <p:cNvGrpSpPr/>
              <p:nvPr/>
            </p:nvGrpSpPr>
            <p:grpSpPr>
              <a:xfrm>
                <a:off x="1828800" y="3812919"/>
                <a:ext cx="2748624" cy="792219"/>
                <a:chOff x="2015788" y="2746119"/>
                <a:chExt cx="2748624" cy="792219"/>
              </a:xfrm>
            </p:grpSpPr>
            <p:sp>
              <p:nvSpPr>
                <p:cNvPr id="6" name="Right Brace 5"/>
                <p:cNvSpPr/>
                <p:nvPr/>
              </p:nvSpPr>
              <p:spPr>
                <a:xfrm>
                  <a:off x="2015788" y="2746119"/>
                  <a:ext cx="268612" cy="792219"/>
                </a:xfrm>
                <a:prstGeom prst="rightBrace">
                  <a:avLst>
                    <a:gd name="adj1" fmla="val 26333"/>
                    <a:gd name="adj2" fmla="val 50000"/>
                  </a:avLst>
                </a:prstGeom>
                <a:ln w="25400"/>
              </p:spPr>
              <p:style>
                <a:lnRef idx="1">
                  <a:schemeClr val="accent1"/>
                </a:lnRef>
                <a:fillRef idx="0">
                  <a:schemeClr val="accent1"/>
                </a:fillRef>
                <a:effectRef idx="0">
                  <a:schemeClr val="accent1"/>
                </a:effectRef>
                <a:fontRef idx="minor">
                  <a:schemeClr val="tx1"/>
                </a:fontRef>
              </p:style>
              <p:txBody>
                <a:bodyPr lIns="72494" tIns="36247" rIns="72494" bIns="36247" rtlCol="0" anchor="ctr"/>
                <a:lstStyle/>
                <a:p>
                  <a:pPr algn="ctr"/>
                  <a:endParaRPr lang="en-US" dirty="0"/>
                </a:p>
              </p:txBody>
            </p:sp>
            <p:sp>
              <p:nvSpPr>
                <p:cNvPr id="10" name="TextBox 9"/>
                <p:cNvSpPr txBox="1"/>
                <p:nvPr/>
              </p:nvSpPr>
              <p:spPr>
                <a:xfrm>
                  <a:off x="2284400" y="2848284"/>
                  <a:ext cx="2480012" cy="60268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Development and QA Team</a:t>
                  </a:r>
                  <a:endParaRPr lang="en-IN" dirty="0"/>
                </a:p>
              </p:txBody>
            </p:sp>
          </p:grpSp>
        </p:gr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2820" y="2512770"/>
              <a:ext cx="3162701" cy="2538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Rectangle 15"/>
          <p:cNvSpPr/>
          <p:nvPr/>
        </p:nvSpPr>
        <p:spPr>
          <a:xfrm>
            <a:off x="348598" y="69490"/>
            <a:ext cx="7582911" cy="1323439"/>
          </a:xfrm>
          <a:prstGeom prst="rect">
            <a:avLst/>
          </a:prstGeom>
        </p:spPr>
        <p:txBody>
          <a:bodyPr vert="horz" lIns="91440" tIns="45720" rIns="91440" bIns="45720" rtlCol="0" anchor="t">
            <a:normAutofit/>
          </a:bodyPr>
          <a:lstStyle/>
          <a:p>
            <a:pPr>
              <a:spcBef>
                <a:spcPct val="0"/>
              </a:spcBef>
            </a:pPr>
            <a:r>
              <a:rPr lang="en-IN" sz="4000" cap="all" spc="-60" dirty="0">
                <a:solidFill>
                  <a:schemeClr val="tx2"/>
                </a:solidFill>
                <a:latin typeface="+mj-lt"/>
                <a:ea typeface="+mj-ea"/>
                <a:cs typeface="+mj-cs"/>
              </a:rPr>
              <a:t>What’s DevOps?</a:t>
            </a:r>
          </a:p>
        </p:txBody>
      </p:sp>
    </p:spTree>
    <p:extLst>
      <p:ext uri="{BB962C8B-B14F-4D97-AF65-F5344CB8AC3E}">
        <p14:creationId xmlns:p14="http://schemas.microsoft.com/office/powerpoint/2010/main" val="3563257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95" y="1138425"/>
            <a:ext cx="6711701" cy="22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69490"/>
            <a:ext cx="7779720" cy="1323439"/>
          </a:xfrm>
          <a:prstGeom prst="rect">
            <a:avLst/>
          </a:prstGeom>
        </p:spPr>
        <p:txBody>
          <a:bodyPr vert="horz" lIns="91440" tIns="45720" rIns="91440" bIns="45720" rtlCol="0" anchor="t">
            <a:normAutofit/>
          </a:bodyPr>
          <a:lstStyle>
            <a:defPPr>
              <a:defRPr lang="en-US"/>
            </a:defPPr>
            <a:lvl1pPr>
              <a:spcBef>
                <a:spcPct val="0"/>
              </a:spcBef>
              <a:defRPr sz="4000" cap="all" spc="-60">
                <a:solidFill>
                  <a:schemeClr val="tx2"/>
                </a:solidFill>
                <a:latin typeface="+mj-lt"/>
                <a:ea typeface="+mj-ea"/>
                <a:cs typeface="+mj-cs"/>
              </a:defRPr>
            </a:lvl1pPr>
          </a:lstStyle>
          <a:p>
            <a:r>
              <a:rPr lang="en-US" sz="3200" dirty="0"/>
              <a:t>Development V/s Operations</a:t>
            </a:r>
            <a:endParaRPr lang="en-IN" sz="3200" dirty="0"/>
          </a:p>
        </p:txBody>
      </p:sp>
      <p:sp>
        <p:nvSpPr>
          <p:cNvPr id="5" name="TextBox 4"/>
          <p:cNvSpPr txBox="1"/>
          <p:nvPr/>
        </p:nvSpPr>
        <p:spPr>
          <a:xfrm>
            <a:off x="448965" y="3581705"/>
            <a:ext cx="8261438" cy="2092881"/>
          </a:xfrm>
          <a:prstGeom prst="rect">
            <a:avLst/>
          </a:prstGeom>
          <a:noFill/>
        </p:spPr>
        <p:txBody>
          <a:bodyPr wrap="square" rtlCol="0">
            <a:spAutoFit/>
          </a:bodyPr>
          <a:lstStyle/>
          <a:p>
            <a:pPr marL="285750" lvl="0" indent="-285750">
              <a:spcBef>
                <a:spcPts val="600"/>
              </a:spcBef>
              <a:spcAft>
                <a:spcPts val="6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Developers want change</a:t>
            </a:r>
            <a:endParaRPr lang="en-IN" sz="1400" b="1" dirty="0">
              <a:latin typeface="Arial" panose="020B0604020202020204" pitchFamily="34" charset="0"/>
              <a:cs typeface="Arial" panose="020B0604020202020204" pitchFamily="34" charset="0"/>
            </a:endParaRPr>
          </a:p>
          <a:p>
            <a:pPr marL="285750" lvl="0" indent="-285750">
              <a:spcBef>
                <a:spcPts val="600"/>
              </a:spcBef>
              <a:spcAft>
                <a:spcPts val="6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Deliver bug-fixes, changes and new features.</a:t>
            </a:r>
            <a:endParaRPr lang="en-IN" sz="1400" b="1" dirty="0">
              <a:latin typeface="Arial" panose="020B0604020202020204" pitchFamily="34" charset="0"/>
              <a:cs typeface="Arial" panose="020B0604020202020204" pitchFamily="34" charset="0"/>
            </a:endParaRPr>
          </a:p>
          <a:p>
            <a:pPr marL="514350" lvl="0" indent="-285750" algn="just">
              <a:spcBef>
                <a:spcPts val="600"/>
              </a:spcBef>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The main task of the development team is to fulfil the customer’s requirements, test the solution, and provide software updates in quick succession. New features that have been implemented and tested by the developers add potential value for the customer. </a:t>
            </a:r>
          </a:p>
          <a:p>
            <a:pPr marL="514350" lvl="0" indent="-285750" algn="just">
              <a:spcBef>
                <a:spcPts val="600"/>
              </a:spcBef>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On one hand, the development team wants change. On the other hand, the operations team is mainly interested in reliable and stable software environment. Every change forwarded by the development team can endanger the existing reliability and stability of production environment</a:t>
            </a:r>
            <a:r>
              <a:rPr lang="en-IN" sz="1200" dirty="0" smtClean="0">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396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a:noAutofit/>
          </a:bodyPr>
          <a:lstStyle/>
          <a:p>
            <a:pPr indent="0">
              <a:spcBef>
                <a:spcPts val="600"/>
              </a:spcBef>
              <a:spcAft>
                <a:spcPts val="600"/>
              </a:spcAft>
            </a:pPr>
            <a:r>
              <a:rPr lang="en-US" sz="4000" dirty="0">
                <a:latin typeface="+mn-lt"/>
                <a:ea typeface="+mn-ea"/>
                <a:cs typeface="+mn-cs"/>
              </a:rPr>
              <a:t>DevOps Drivers</a:t>
            </a:r>
          </a:p>
        </p:txBody>
      </p:sp>
      <p:sp>
        <p:nvSpPr>
          <p:cNvPr id="3" name="Content Placeholder 2"/>
          <p:cNvSpPr>
            <a:spLocks noGrp="1"/>
          </p:cNvSpPr>
          <p:nvPr>
            <p:ph idx="1"/>
          </p:nvPr>
        </p:nvSpPr>
        <p:spPr>
          <a:xfrm>
            <a:off x="457200" y="1143000"/>
            <a:ext cx="8229600" cy="4525963"/>
          </a:xfrm>
        </p:spPr>
        <p:txBody>
          <a:bodyPr>
            <a:normAutofit fontScale="92500" lnSpcReduction="20000"/>
          </a:bodyPr>
          <a:lstStyle/>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Market competition </a:t>
            </a:r>
          </a:p>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Ever-changing business needs</a:t>
            </a:r>
          </a:p>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Quick to market requirement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Tight delivery deadlines</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“The code works on my machine” – blame game</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Disconnect </a:t>
            </a:r>
            <a:r>
              <a:rPr lang="en-US" sz="1900" dirty="0" err="1">
                <a:latin typeface="Arial" panose="020B0604020202020204" pitchFamily="34" charset="0"/>
                <a:cs typeface="Arial" panose="020B0604020202020204" pitchFamily="34" charset="0"/>
              </a:rPr>
              <a:t>bet’n</a:t>
            </a:r>
            <a:r>
              <a:rPr lang="en-US" sz="1900" dirty="0">
                <a:latin typeface="Arial" panose="020B0604020202020204" pitchFamily="34" charset="0"/>
                <a:cs typeface="Arial" panose="020B0604020202020204" pitchFamily="34" charset="0"/>
              </a:rPr>
              <a:t> Development and Operations team.</a:t>
            </a:r>
          </a:p>
          <a:p>
            <a:pPr marL="571500">
              <a:spcBef>
                <a:spcPts val="600"/>
              </a:spcBef>
              <a:spcAft>
                <a:spcPts val="600"/>
              </a:spcAft>
              <a:buFont typeface="Wingdings" panose="05000000000000000000" pitchFamily="2" charset="2"/>
              <a:buChar char="§"/>
            </a:pPr>
            <a:r>
              <a:rPr lang="en-US" sz="2200" dirty="0">
                <a:latin typeface="Arial" panose="020B0604020202020204" pitchFamily="34" charset="0"/>
                <a:cs typeface="Arial" panose="020B0604020202020204" pitchFamily="34" charset="0"/>
              </a:rPr>
              <a:t>Conflict </a:t>
            </a:r>
            <a:r>
              <a:rPr lang="en-US" sz="2200" dirty="0" smtClean="0">
                <a:latin typeface="Arial" panose="020B0604020202020204" pitchFamily="34" charset="0"/>
                <a:cs typeface="Arial" panose="020B0604020202020204" pitchFamily="34" charset="0"/>
              </a:rPr>
              <a:t>Scenarios</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during deployment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after deployment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about </a:t>
            </a:r>
            <a:r>
              <a:rPr lang="en-US" sz="1900" dirty="0" smtClean="0">
                <a:latin typeface="Arial" panose="020B0604020202020204" pitchFamily="34" charset="0"/>
                <a:cs typeface="Arial" panose="020B0604020202020204" pitchFamily="34" charset="0"/>
              </a:rPr>
              <a:t>performance</a:t>
            </a:r>
            <a:endParaRPr lang="en-IN" sz="1900" dirty="0" smtClean="0">
              <a:latin typeface="Arial" panose="020B0604020202020204" pitchFamily="34" charset="0"/>
              <a:cs typeface="Arial" panose="020B0604020202020204" pitchFamily="34" charset="0"/>
            </a:endParaRPr>
          </a:p>
          <a:p>
            <a:pPr marL="571500" lvl="1" indent="-342900">
              <a:spcBef>
                <a:spcPts val="600"/>
              </a:spcBef>
              <a:spcAft>
                <a:spcPts val="600"/>
              </a:spcAft>
              <a:buFont typeface="Wingdings" panose="05000000000000000000" pitchFamily="2" charset="2"/>
              <a:buChar char="§"/>
            </a:pPr>
            <a:r>
              <a:rPr lang="en-US" sz="2200" dirty="0">
                <a:latin typeface="Arial" panose="020B0604020202020204" pitchFamily="34" charset="0"/>
                <a:cs typeface="Arial" panose="020B0604020202020204" pitchFamily="34" charset="0"/>
              </a:rPr>
              <a:t>Advantages of agile processes like Scrum, Kanban are often nullified because of the obstacles to collaboration, processes, and tools that are build up in front of operations. </a:t>
            </a:r>
            <a:r>
              <a:rPr lang="en-US" sz="2200" dirty="0" smtClean="0">
                <a:latin typeface="Arial" panose="020B0604020202020204" pitchFamily="34" charset="0"/>
                <a:cs typeface="Arial" panose="020B0604020202020204" pitchFamily="34" charset="0"/>
              </a:rPr>
              <a:t>Because of this achieving delivery timelines for a sprint becomes challenging.</a:t>
            </a:r>
          </a:p>
        </p:txBody>
      </p:sp>
    </p:spTree>
    <p:extLst>
      <p:ext uri="{BB962C8B-B14F-4D97-AF65-F5344CB8AC3E}">
        <p14:creationId xmlns:p14="http://schemas.microsoft.com/office/powerpoint/2010/main" val="1849123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490"/>
            <a:ext cx="8229600" cy="707886"/>
          </a:xfrm>
        </p:spPr>
        <p:txBody>
          <a:bodyPr wrap="square">
            <a:spAutoFit/>
          </a:bodyPr>
          <a:lstStyle/>
          <a:p>
            <a:pPr algn="l"/>
            <a:r>
              <a:rPr lang="en-US" sz="4000" dirty="0">
                <a:latin typeface="+mn-lt"/>
                <a:ea typeface="+mn-ea"/>
                <a:cs typeface="+mn-cs"/>
              </a:rPr>
              <a:t>DevOps Culture</a:t>
            </a:r>
            <a:endParaRPr lang="en-IN" sz="4000" dirty="0">
              <a:latin typeface="+mn-lt"/>
              <a:ea typeface="+mn-ea"/>
              <a:cs typeface="+mn-cs"/>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6015" y="922420"/>
            <a:ext cx="5338880" cy="311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8630" y="3840955"/>
            <a:ext cx="8229600" cy="2031325"/>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DevOps is more than just a tool or a process change; it inherently requires an organizational culture shift. This cultural change is especially difficult, because of the conflicting nature of departmental roles:</a:t>
            </a:r>
          </a:p>
          <a:p>
            <a:endParaRPr lang="en-IN" dirty="0" smtClean="0"/>
          </a:p>
          <a:p>
            <a:r>
              <a:rPr lang="en-IN" dirty="0" smtClean="0">
                <a:latin typeface="Arial" panose="020B0604020202020204" pitchFamily="34" charset="0"/>
                <a:cs typeface="Arial" panose="020B0604020202020204" pitchFamily="34" charset="0"/>
              </a:rPr>
              <a:t>Operations — seeks organizational stability</a:t>
            </a:r>
          </a:p>
          <a:p>
            <a:r>
              <a:rPr lang="en-IN" dirty="0" smtClean="0">
                <a:latin typeface="Arial" panose="020B0604020202020204" pitchFamily="34" charset="0"/>
                <a:cs typeface="Arial" panose="020B0604020202020204" pitchFamily="34" charset="0"/>
              </a:rPr>
              <a:t>Developers — seek change</a:t>
            </a:r>
          </a:p>
          <a:p>
            <a:r>
              <a:rPr lang="en-IN" dirty="0" smtClean="0">
                <a:latin typeface="Arial" panose="020B0604020202020204" pitchFamily="34" charset="0"/>
                <a:cs typeface="Arial" panose="020B0604020202020204" pitchFamily="34" charset="0"/>
              </a:rPr>
              <a:t>Testers — seek risk reduction</a:t>
            </a:r>
          </a:p>
        </p:txBody>
      </p:sp>
    </p:spTree>
    <p:extLst>
      <p:ext uri="{BB962C8B-B14F-4D97-AF65-F5344CB8AC3E}">
        <p14:creationId xmlns:p14="http://schemas.microsoft.com/office/powerpoint/2010/main" val="1582961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69758"/>
            <a:ext cx="8229600" cy="715962"/>
          </a:xfrm>
        </p:spPr>
        <p:txBody>
          <a:bodyPr>
            <a:normAutofit fontScale="90000"/>
          </a:bodyPr>
          <a:lstStyle/>
          <a:p>
            <a:pPr algn="l"/>
            <a:r>
              <a:rPr lang="en-US" sz="3600" dirty="0" smtClean="0"/>
              <a:t>Development methodologies - </a:t>
            </a:r>
            <a:r>
              <a:rPr lang="en-US" sz="3200" dirty="0" smtClean="0"/>
              <a:t>comparison</a:t>
            </a:r>
            <a:endParaRPr lang="en-IN" sz="3600" dirty="0"/>
          </a:p>
        </p:txBody>
      </p:sp>
      <p:grpSp>
        <p:nvGrpSpPr>
          <p:cNvPr id="4" name="Group 3"/>
          <p:cNvGrpSpPr/>
          <p:nvPr/>
        </p:nvGrpSpPr>
        <p:grpSpPr>
          <a:xfrm>
            <a:off x="1049382" y="1291130"/>
            <a:ext cx="6875418" cy="4500680"/>
            <a:chOff x="609600" y="1066800"/>
            <a:chExt cx="7010400" cy="4712017"/>
          </a:xfrm>
        </p:grpSpPr>
        <p:grpSp>
          <p:nvGrpSpPr>
            <p:cNvPr id="5" name="Group 4"/>
            <p:cNvGrpSpPr/>
            <p:nvPr/>
          </p:nvGrpSpPr>
          <p:grpSpPr>
            <a:xfrm>
              <a:off x="685800" y="2667000"/>
              <a:ext cx="6934200" cy="1760220"/>
              <a:chOff x="609600" y="2506980"/>
              <a:chExt cx="6934200" cy="1760220"/>
            </a:xfrm>
          </p:grpSpPr>
          <p:sp>
            <p:nvSpPr>
              <p:cNvPr id="18" name="Chevron 17"/>
              <p:cNvSpPr/>
              <p:nvPr/>
            </p:nvSpPr>
            <p:spPr>
              <a:xfrm>
                <a:off x="1280160" y="25146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Requirements</a:t>
                </a:r>
                <a:endParaRPr lang="en-IN" sz="1100" dirty="0">
                  <a:solidFill>
                    <a:schemeClr val="tx1"/>
                  </a:solidFill>
                  <a:latin typeface="Arial" panose="020B0604020202020204" pitchFamily="34" charset="0"/>
                  <a:cs typeface="Arial" panose="020B0604020202020204" pitchFamily="34" charset="0"/>
                </a:endParaRPr>
              </a:p>
            </p:txBody>
          </p:sp>
          <p:sp>
            <p:nvSpPr>
              <p:cNvPr id="19" name="Chevron 18"/>
              <p:cNvSpPr/>
              <p:nvPr/>
            </p:nvSpPr>
            <p:spPr>
              <a:xfrm>
                <a:off x="3733800" y="251460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0" name="Chevron 19"/>
              <p:cNvSpPr/>
              <p:nvPr/>
            </p:nvSpPr>
            <p:spPr>
              <a:xfrm>
                <a:off x="1889760" y="251460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21" name="Chevron 20"/>
              <p:cNvSpPr/>
              <p:nvPr/>
            </p:nvSpPr>
            <p:spPr>
              <a:xfrm>
                <a:off x="2503170" y="250698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2" name="Chevron 21"/>
              <p:cNvSpPr/>
              <p:nvPr/>
            </p:nvSpPr>
            <p:spPr>
              <a:xfrm>
                <a:off x="3124200" y="250698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3" name="Chevron 22"/>
              <p:cNvSpPr/>
              <p:nvPr/>
            </p:nvSpPr>
            <p:spPr>
              <a:xfrm>
                <a:off x="4404360" y="252222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Requirements</a:t>
                </a:r>
                <a:endParaRPr lang="en-IN" sz="1100" dirty="0">
                  <a:solidFill>
                    <a:schemeClr val="tx1"/>
                  </a:solidFill>
                  <a:latin typeface="Arial" panose="020B0604020202020204" pitchFamily="34" charset="0"/>
                  <a:cs typeface="Arial" panose="020B0604020202020204" pitchFamily="34" charset="0"/>
                </a:endParaRPr>
              </a:p>
            </p:txBody>
          </p:sp>
          <p:sp>
            <p:nvSpPr>
              <p:cNvPr id="24" name="Chevron 23"/>
              <p:cNvSpPr/>
              <p:nvPr/>
            </p:nvSpPr>
            <p:spPr>
              <a:xfrm>
                <a:off x="6858000" y="252222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5" name="Chevron 24"/>
              <p:cNvSpPr/>
              <p:nvPr/>
            </p:nvSpPr>
            <p:spPr>
              <a:xfrm>
                <a:off x="5013960" y="252222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26" name="Chevron 25"/>
              <p:cNvSpPr/>
              <p:nvPr/>
            </p:nvSpPr>
            <p:spPr>
              <a:xfrm>
                <a:off x="5627370" y="251460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7" name="Chevron 26"/>
              <p:cNvSpPr/>
              <p:nvPr/>
            </p:nvSpPr>
            <p:spPr>
              <a:xfrm>
                <a:off x="6248400" y="251460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8" name="Left Brace 27"/>
              <p:cNvSpPr/>
              <p:nvPr/>
            </p:nvSpPr>
            <p:spPr>
              <a:xfrm rot="16200000">
                <a:off x="2602229" y="2335531"/>
                <a:ext cx="342901" cy="2987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Left Brace 28"/>
              <p:cNvSpPr/>
              <p:nvPr/>
            </p:nvSpPr>
            <p:spPr>
              <a:xfrm rot="16200000">
                <a:off x="5764530" y="2297432"/>
                <a:ext cx="342900" cy="3063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TextBox 29"/>
              <p:cNvSpPr txBox="1"/>
              <p:nvPr/>
            </p:nvSpPr>
            <p:spPr>
              <a:xfrm>
                <a:off x="2316479" y="3959186"/>
                <a:ext cx="1219200" cy="30777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Iteration 1</a:t>
                </a:r>
                <a:endParaRPr lang="en-IN" sz="1400" dirty="0">
                  <a:latin typeface="Arial" panose="020B0604020202020204" pitchFamily="34" charset="0"/>
                  <a:cs typeface="Arial" panose="020B0604020202020204" pitchFamily="34" charset="0"/>
                </a:endParaRPr>
              </a:p>
            </p:txBody>
          </p:sp>
          <p:sp>
            <p:nvSpPr>
              <p:cNvPr id="31" name="TextBox 30"/>
              <p:cNvSpPr txBox="1"/>
              <p:nvPr/>
            </p:nvSpPr>
            <p:spPr>
              <a:xfrm>
                <a:off x="5486400" y="3959423"/>
                <a:ext cx="1219200" cy="30777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Iteration 2</a:t>
                </a:r>
                <a:endParaRPr lang="en-IN" sz="1400" dirty="0">
                  <a:latin typeface="Arial" panose="020B0604020202020204" pitchFamily="34" charset="0"/>
                  <a:cs typeface="Arial" panose="020B0604020202020204" pitchFamily="34" charset="0"/>
                </a:endParaRPr>
              </a:p>
            </p:txBody>
          </p:sp>
          <p:sp>
            <p:nvSpPr>
              <p:cNvPr id="32" name="TextBox 31"/>
              <p:cNvSpPr txBox="1"/>
              <p:nvPr/>
            </p:nvSpPr>
            <p:spPr>
              <a:xfrm>
                <a:off x="609600" y="2819400"/>
                <a:ext cx="762000" cy="338554"/>
              </a:xfrm>
              <a:prstGeom prst="rect">
                <a:avLst/>
              </a:prstGeom>
              <a:noFill/>
            </p:spPr>
            <p:txBody>
              <a:bodyPr wrap="square" rtlCol="0">
                <a:spAutoFit/>
              </a:bodyPr>
              <a:lstStyle/>
              <a:p>
                <a:r>
                  <a:rPr lang="en-US" sz="1600" u="sng" dirty="0" smtClean="0">
                    <a:latin typeface="Arial" panose="020B0604020202020204" pitchFamily="34" charset="0"/>
                    <a:cs typeface="Arial" panose="020B0604020202020204" pitchFamily="34" charset="0"/>
                  </a:rPr>
                  <a:t>Agile</a:t>
                </a:r>
                <a:endParaRPr lang="en-IN" sz="1600" u="sng" dirty="0">
                  <a:latin typeface="Arial" panose="020B0604020202020204" pitchFamily="34" charset="0"/>
                  <a:cs typeface="Arial" panose="020B0604020202020204" pitchFamily="34" charset="0"/>
                </a:endParaRPr>
              </a:p>
            </p:txBody>
          </p:sp>
        </p:grpSp>
        <p:sp>
          <p:nvSpPr>
            <p:cNvPr id="6" name="Chevron 5"/>
            <p:cNvSpPr/>
            <p:nvPr/>
          </p:nvSpPr>
          <p:spPr>
            <a:xfrm>
              <a:off x="1783080" y="10668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Conception</a:t>
              </a:r>
              <a:endParaRPr lang="en-IN" sz="1100" dirty="0">
                <a:solidFill>
                  <a:schemeClr val="tx1"/>
                </a:solidFill>
                <a:latin typeface="Arial" panose="020B0604020202020204" pitchFamily="34" charset="0"/>
                <a:cs typeface="Arial" panose="020B0604020202020204" pitchFamily="34" charset="0"/>
              </a:endParaRPr>
            </a:p>
          </p:txBody>
        </p:sp>
        <p:sp>
          <p:nvSpPr>
            <p:cNvPr id="7" name="Chevron 6"/>
            <p:cNvSpPr/>
            <p:nvPr/>
          </p:nvSpPr>
          <p:spPr>
            <a:xfrm>
              <a:off x="2545080" y="1066800"/>
              <a:ext cx="685800" cy="105918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Initiation</a:t>
              </a:r>
              <a:endParaRPr lang="en-IN" sz="1100" dirty="0">
                <a:solidFill>
                  <a:schemeClr val="tx1"/>
                </a:solidFill>
                <a:latin typeface="Arial" panose="020B0604020202020204" pitchFamily="34" charset="0"/>
                <a:cs typeface="Arial" panose="020B0604020202020204" pitchFamily="34" charset="0"/>
              </a:endParaRPr>
            </a:p>
          </p:txBody>
        </p:sp>
        <p:sp>
          <p:nvSpPr>
            <p:cNvPr id="8" name="Chevron 7"/>
            <p:cNvSpPr/>
            <p:nvPr/>
          </p:nvSpPr>
          <p:spPr>
            <a:xfrm>
              <a:off x="3307080" y="1066800"/>
              <a:ext cx="685800" cy="105918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Analysis</a:t>
              </a:r>
              <a:endParaRPr lang="en-IN" sz="1100" dirty="0">
                <a:solidFill>
                  <a:schemeClr val="tx1"/>
                </a:solidFill>
                <a:latin typeface="Arial" panose="020B0604020202020204" pitchFamily="34" charset="0"/>
                <a:cs typeface="Arial" panose="020B0604020202020204" pitchFamily="34" charset="0"/>
              </a:endParaRPr>
            </a:p>
          </p:txBody>
        </p:sp>
        <p:sp>
          <p:nvSpPr>
            <p:cNvPr id="9" name="Chevron 8"/>
            <p:cNvSpPr/>
            <p:nvPr/>
          </p:nvSpPr>
          <p:spPr>
            <a:xfrm>
              <a:off x="4069080" y="1066800"/>
              <a:ext cx="685800" cy="1059180"/>
            </a:xfrm>
            <a:prstGeom prst="chevron">
              <a:avLst>
                <a:gd name="adj" fmla="val 233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10" name="Chevron 9"/>
            <p:cNvSpPr/>
            <p:nvPr/>
          </p:nvSpPr>
          <p:spPr>
            <a:xfrm>
              <a:off x="4831080" y="1066800"/>
              <a:ext cx="685800" cy="105918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Construction</a:t>
              </a:r>
              <a:endParaRPr lang="en-IN" sz="1100" dirty="0">
                <a:solidFill>
                  <a:schemeClr val="tx1"/>
                </a:solidFill>
                <a:latin typeface="Arial" panose="020B0604020202020204" pitchFamily="34" charset="0"/>
                <a:cs typeface="Arial" panose="020B0604020202020204" pitchFamily="34" charset="0"/>
              </a:endParaRPr>
            </a:p>
          </p:txBody>
        </p:sp>
        <p:sp>
          <p:nvSpPr>
            <p:cNvPr id="11" name="Chevron 10"/>
            <p:cNvSpPr/>
            <p:nvPr/>
          </p:nvSpPr>
          <p:spPr>
            <a:xfrm>
              <a:off x="5593080" y="1066800"/>
              <a:ext cx="685800" cy="1059180"/>
            </a:xfrm>
            <a:prstGeom prst="chevron">
              <a:avLst>
                <a:gd name="adj" fmla="val 23333"/>
              </a:avLst>
            </a:prstGeom>
            <a:solidFill>
              <a:srgbClr val="BE514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Testing</a:t>
              </a:r>
              <a:endParaRPr lang="en-IN" sz="1100" dirty="0">
                <a:solidFill>
                  <a:schemeClr val="tx1"/>
                </a:solidFill>
                <a:latin typeface="Arial" panose="020B0604020202020204" pitchFamily="34" charset="0"/>
                <a:cs typeface="Arial" panose="020B0604020202020204" pitchFamily="34" charset="0"/>
              </a:endParaRPr>
            </a:p>
          </p:txBody>
        </p:sp>
        <p:sp>
          <p:nvSpPr>
            <p:cNvPr id="12" name="Chevron 11"/>
            <p:cNvSpPr/>
            <p:nvPr/>
          </p:nvSpPr>
          <p:spPr>
            <a:xfrm>
              <a:off x="6400800" y="1066800"/>
              <a:ext cx="685800" cy="1059180"/>
            </a:xfrm>
            <a:prstGeom prst="chevron">
              <a:avLst>
                <a:gd name="adj" fmla="val 2333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Deployment</a:t>
              </a:r>
              <a:endParaRPr lang="en-IN" sz="1100" dirty="0">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1356359" y="2286000"/>
              <a:ext cx="6187441"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rial" panose="020B0604020202020204" pitchFamily="34" charset="0"/>
                  <a:cs typeface="Arial" panose="020B0604020202020204" pitchFamily="34" charset="0"/>
                </a:rPr>
                <a:t>Deliverables</a:t>
              </a:r>
              <a:endParaRPr lang="en-IN" sz="16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609600" y="1406426"/>
              <a:ext cx="1295400" cy="338554"/>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T</a:t>
              </a:r>
              <a:r>
                <a:rPr lang="en-US" sz="1600" u="sng" dirty="0" smtClean="0">
                  <a:latin typeface="Arial" panose="020B0604020202020204" pitchFamily="34" charset="0"/>
                  <a:cs typeface="Arial" panose="020B0604020202020204" pitchFamily="34" charset="0"/>
                </a:rPr>
                <a:t>raditional</a:t>
              </a:r>
              <a:endParaRPr lang="en-IN" sz="1600" u="sng" dirty="0">
                <a:latin typeface="Arial" panose="020B0604020202020204" pitchFamily="34" charset="0"/>
                <a:cs typeface="Arial" panose="020B0604020202020204" pitchFamily="34" charset="0"/>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780" y="5173980"/>
              <a:ext cx="4038597" cy="60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lowchart: Manual Operation 15"/>
            <p:cNvSpPr/>
            <p:nvPr/>
          </p:nvSpPr>
          <p:spPr>
            <a:xfrm>
              <a:off x="1356360" y="3989071"/>
              <a:ext cx="6187439" cy="1179908"/>
            </a:xfrm>
            <a:prstGeom prst="flowChartManualOperation">
              <a:avLst/>
            </a:prstGeom>
            <a:gradFill>
              <a:gsLst>
                <a:gs pos="0">
                  <a:schemeClr val="bg1">
                    <a:alpha val="0"/>
                  </a:schemeClr>
                </a:gs>
                <a:gs pos="50000">
                  <a:schemeClr val="accent1">
                    <a:tint val="44500"/>
                    <a:satMod val="160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322321" y="4869180"/>
              <a:ext cx="2689859" cy="261610"/>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DevOps – workflow automation</a:t>
              </a:r>
              <a:endParaRPr lang="en-IN" sz="11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04428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053"/>
            <a:ext cx="8229600" cy="715962"/>
          </a:xfrm>
        </p:spPr>
        <p:txBody>
          <a:bodyPr vert="horz" lIns="91440" tIns="45720" rIns="91440" bIns="45720" rtlCol="0" anchor="b">
            <a:normAutofit/>
          </a:bodyPr>
          <a:lstStyle/>
          <a:p>
            <a:r>
              <a:rPr lang="en-US" dirty="0"/>
              <a:t>Agile Methodology</a:t>
            </a:r>
            <a:endParaRPr lang="en-IN" dirty="0"/>
          </a:p>
        </p:txBody>
      </p:sp>
      <p:sp>
        <p:nvSpPr>
          <p:cNvPr id="3" name="Content Placeholder 2"/>
          <p:cNvSpPr>
            <a:spLocks noGrp="1"/>
          </p:cNvSpPr>
          <p:nvPr>
            <p:ph idx="1"/>
          </p:nvPr>
        </p:nvSpPr>
        <p:spPr>
          <a:xfrm>
            <a:off x="457200" y="1138425"/>
            <a:ext cx="8229600" cy="4800600"/>
          </a:xfrm>
        </p:spPr>
        <p:txBody>
          <a:bodyPr>
            <a:normAutofit fontScale="32500" lnSpcReduction="20000"/>
          </a:bodyPr>
          <a:lstStyle/>
          <a:p>
            <a:pPr marL="0" indent="0">
              <a:spcBef>
                <a:spcPts val="0"/>
              </a:spcBef>
              <a:spcAft>
                <a:spcPts val="1200"/>
              </a:spcAft>
              <a:buNone/>
            </a:pPr>
            <a:r>
              <a:rPr lang="en-IN" sz="6000" b="1" dirty="0"/>
              <a:t>Agile Model</a:t>
            </a:r>
            <a:endParaRPr lang="en-IN" sz="6000" dirty="0"/>
          </a:p>
          <a:p>
            <a:pPr lvl="0">
              <a:spcBef>
                <a:spcPts val="0"/>
              </a:spcBef>
              <a:spcAft>
                <a:spcPts val="600"/>
              </a:spcAft>
            </a:pPr>
            <a:r>
              <a:rPr lang="en-IN" sz="3800" dirty="0"/>
              <a:t>Agile method proposes incremental and iterative approach to software </a:t>
            </a:r>
            <a:r>
              <a:rPr lang="en-IN" sz="3800" dirty="0" smtClean="0"/>
              <a:t>design.</a:t>
            </a:r>
            <a:endParaRPr lang="en-IN" sz="3800" dirty="0"/>
          </a:p>
          <a:p>
            <a:pPr lvl="0">
              <a:spcBef>
                <a:spcPts val="0"/>
              </a:spcBef>
              <a:spcAft>
                <a:spcPts val="600"/>
              </a:spcAft>
            </a:pPr>
            <a:r>
              <a:rPr lang="en-IN" sz="3800" dirty="0"/>
              <a:t>The agile process is broken into individual models that designers work </a:t>
            </a:r>
            <a:r>
              <a:rPr lang="en-IN" sz="3800" dirty="0" smtClean="0"/>
              <a:t>on.</a:t>
            </a:r>
            <a:endParaRPr lang="en-IN" sz="3800" dirty="0"/>
          </a:p>
          <a:p>
            <a:pPr lvl="0">
              <a:spcBef>
                <a:spcPts val="0"/>
              </a:spcBef>
              <a:spcAft>
                <a:spcPts val="600"/>
              </a:spcAft>
            </a:pPr>
            <a:r>
              <a:rPr lang="en-IN" sz="3800" dirty="0"/>
              <a:t>The customer has early and frequent opportunities to look at the product and make decision and changes to the </a:t>
            </a:r>
            <a:r>
              <a:rPr lang="en-IN" sz="3800" dirty="0" smtClean="0"/>
              <a:t>project.</a:t>
            </a:r>
            <a:endParaRPr lang="en-IN" sz="3800" dirty="0"/>
          </a:p>
          <a:p>
            <a:pPr marL="800100" lvl="0"/>
            <a:r>
              <a:rPr lang="en-IN" sz="3500" dirty="0"/>
              <a:t>Agile model is considered unstructured compared to the </a:t>
            </a:r>
            <a:r>
              <a:rPr lang="en-IN" sz="3500" dirty="0" smtClean="0"/>
              <a:t>Traditional (waterfall) model.</a:t>
            </a:r>
            <a:endParaRPr lang="en-IN" sz="3500" dirty="0"/>
          </a:p>
          <a:p>
            <a:pPr marL="800100" lvl="0"/>
            <a:r>
              <a:rPr lang="en-IN" sz="3500" dirty="0"/>
              <a:t>Small projects can be implemented very quickly. For large projects, it is difficult to estimate the development time.</a:t>
            </a:r>
          </a:p>
          <a:p>
            <a:pPr marL="800100" lvl="0"/>
            <a:r>
              <a:rPr lang="en-IN" sz="3500" dirty="0"/>
              <a:t>Error can be fixed in the middle of the project.</a:t>
            </a:r>
          </a:p>
          <a:p>
            <a:pPr marL="800100" lvl="0"/>
            <a:r>
              <a:rPr lang="en-IN" sz="3500" dirty="0"/>
              <a:t>Development process is iterative, and the </a:t>
            </a:r>
            <a:r>
              <a:rPr lang="en-IN" sz="3500" b="1" dirty="0"/>
              <a:t>project is executed in short (2-4) weeks iterations. </a:t>
            </a:r>
            <a:r>
              <a:rPr lang="en-IN" sz="3500" dirty="0"/>
              <a:t>Planning is very less.</a:t>
            </a:r>
          </a:p>
          <a:p>
            <a:pPr marL="800100" lvl="0"/>
            <a:r>
              <a:rPr lang="en-IN" sz="3500" dirty="0"/>
              <a:t>Documentation attends less priority than software development</a:t>
            </a:r>
          </a:p>
          <a:p>
            <a:pPr marL="800100" lvl="0"/>
            <a:r>
              <a:rPr lang="en-IN" sz="3500" b="1" dirty="0"/>
              <a:t>Every iteration has its own testing phase. </a:t>
            </a:r>
            <a:r>
              <a:rPr lang="en-IN" sz="3500" dirty="0"/>
              <a:t>It allows implementing regression testing every time new functions or logic are released.</a:t>
            </a:r>
          </a:p>
          <a:p>
            <a:pPr marL="800100" lvl="0"/>
            <a:r>
              <a:rPr lang="en-IN" sz="3500" dirty="0"/>
              <a:t>In agile </a:t>
            </a:r>
            <a:r>
              <a:rPr lang="en-IN" sz="3500" dirty="0" smtClean="0"/>
              <a:t>testing, </a:t>
            </a:r>
            <a:r>
              <a:rPr lang="en-IN" sz="3500" dirty="0"/>
              <a:t>when an iteration </a:t>
            </a:r>
            <a:r>
              <a:rPr lang="en-IN" sz="3500" dirty="0" smtClean="0"/>
              <a:t>ends, </a:t>
            </a:r>
            <a:r>
              <a:rPr lang="en-IN" sz="3500" dirty="0"/>
              <a:t>shippable features of the product is delivered to the customer. New features are usable right after shipment. It is useful when you have good contact with customers.</a:t>
            </a:r>
          </a:p>
          <a:p>
            <a:pPr marL="800100" lvl="0"/>
            <a:r>
              <a:rPr lang="en-IN" sz="3500" b="1" dirty="0"/>
              <a:t>Testers and developers work </a:t>
            </a:r>
            <a:r>
              <a:rPr lang="en-IN" sz="3500" b="1" dirty="0" smtClean="0"/>
              <a:t>together.</a:t>
            </a:r>
            <a:endParaRPr lang="en-IN" sz="3500" b="1" dirty="0"/>
          </a:p>
          <a:p>
            <a:pPr marL="800100" lvl="0"/>
            <a:r>
              <a:rPr lang="en-IN" sz="3500" b="1" dirty="0"/>
              <a:t>At the end of every sprint, user acceptance is </a:t>
            </a:r>
            <a:r>
              <a:rPr lang="en-IN" sz="3500" b="1" dirty="0" smtClean="0"/>
              <a:t>performed.</a:t>
            </a:r>
            <a:endParaRPr lang="en-IN" sz="3500" b="1" dirty="0"/>
          </a:p>
          <a:p>
            <a:pPr marL="800100" lvl="0"/>
            <a:r>
              <a:rPr lang="en-IN" sz="3500" dirty="0"/>
              <a:t>It </a:t>
            </a:r>
            <a:r>
              <a:rPr lang="en-IN" sz="3500" b="1" dirty="0"/>
              <a:t>requires close communication </a:t>
            </a:r>
            <a:r>
              <a:rPr lang="en-IN" sz="3500" dirty="0"/>
              <a:t>with developers and together analyse requirements and </a:t>
            </a:r>
            <a:r>
              <a:rPr lang="en-IN" sz="3500" dirty="0" smtClean="0"/>
              <a:t>planning.</a:t>
            </a:r>
            <a:endParaRPr lang="en-IN" sz="3500" dirty="0"/>
          </a:p>
        </p:txBody>
      </p:sp>
    </p:spTree>
    <p:extLst>
      <p:ext uri="{BB962C8B-B14F-4D97-AF65-F5344CB8AC3E}">
        <p14:creationId xmlns:p14="http://schemas.microsoft.com/office/powerpoint/2010/main" val="3530143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75" y="1066800"/>
            <a:ext cx="6725366" cy="2820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296260" y="216279"/>
            <a:ext cx="8229600" cy="769441"/>
          </a:xfrm>
          <a:prstGeom prst="rect">
            <a:avLst/>
          </a:prstGeom>
        </p:spPr>
        <p:txBody>
          <a:bodyPr vert="horz" lIns="91440" tIns="45720" rIns="91440" bIns="45720" rtlCol="0" anchor="b">
            <a:noAutofit/>
          </a:bodyPr>
          <a:lstStyle>
            <a:lvl1pPr>
              <a:spcBef>
                <a:spcPct val="0"/>
              </a:spcBef>
              <a:buNone/>
              <a:defRPr sz="3200" cap="all" spc="-60" baseline="0">
                <a:solidFill>
                  <a:schemeClr val="tx2"/>
                </a:solidFill>
                <a:latin typeface="+mj-lt"/>
                <a:ea typeface="+mj-ea"/>
                <a:cs typeface="+mj-cs"/>
              </a:defRPr>
            </a:lvl1pPr>
          </a:lstStyle>
          <a:p>
            <a:r>
              <a:rPr lang="en-US" dirty="0"/>
              <a:t>Agile Scrum Framework at a glance</a:t>
            </a:r>
            <a:endParaRPr lang="en-IN" dirty="0"/>
          </a:p>
        </p:txBody>
      </p:sp>
      <p:sp>
        <p:nvSpPr>
          <p:cNvPr id="6" name="TextBox 5"/>
          <p:cNvSpPr txBox="1"/>
          <p:nvPr/>
        </p:nvSpPr>
        <p:spPr>
          <a:xfrm>
            <a:off x="761999" y="4039820"/>
            <a:ext cx="7315199"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working in iterations,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build </a:t>
            </a:r>
            <a:r>
              <a:rPr lang="en-IN" dirty="0">
                <a:latin typeface="Arial" panose="020B0604020202020204" pitchFamily="34" charset="0"/>
                <a:cs typeface="Arial" panose="020B0604020202020204" pitchFamily="34" charset="0"/>
              </a:rPr>
              <a:t>cross-functional teams,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appoint </a:t>
            </a:r>
            <a:r>
              <a:rPr lang="en-IN" dirty="0">
                <a:latin typeface="Arial" panose="020B0604020202020204" pitchFamily="34" charset="0"/>
                <a:cs typeface="Arial" panose="020B0604020202020204" pitchFamily="34" charset="0"/>
              </a:rPr>
              <a:t>a product owner </a:t>
            </a:r>
            <a:r>
              <a:rPr lang="en-IN" dirty="0" smtClean="0">
                <a:latin typeface="Arial" panose="020B0604020202020204" pitchFamily="34" charset="0"/>
                <a:cs typeface="Arial" panose="020B0604020202020204" pitchFamily="34" charset="0"/>
              </a:rPr>
              <a:t>and Scrum </a:t>
            </a:r>
            <a:r>
              <a:rPr lang="en-IN" dirty="0">
                <a:latin typeface="Arial" panose="020B0604020202020204" pitchFamily="34" charset="0"/>
                <a:cs typeface="Arial" panose="020B0604020202020204" pitchFamily="34" charset="0"/>
              </a:rPr>
              <a:t>master,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introducing </a:t>
            </a:r>
            <a:r>
              <a:rPr lang="en-IN" dirty="0">
                <a:latin typeface="Arial" panose="020B0604020202020204" pitchFamily="34" charset="0"/>
                <a:cs typeface="Arial" panose="020B0604020202020204" pitchFamily="34" charset="0"/>
              </a:rPr>
              <a:t>regular meetings for iteration planning,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daily </a:t>
            </a:r>
            <a:r>
              <a:rPr lang="en-IN" dirty="0">
                <a:latin typeface="Arial" panose="020B0604020202020204" pitchFamily="34" charset="0"/>
                <a:cs typeface="Arial" panose="020B0604020202020204" pitchFamily="34" charset="0"/>
              </a:rPr>
              <a:t>status </a:t>
            </a:r>
            <a:r>
              <a:rPr lang="en-IN" dirty="0" smtClean="0">
                <a:latin typeface="Arial" panose="020B0604020202020204" pitchFamily="34" charset="0"/>
                <a:cs typeface="Arial" panose="020B0604020202020204" pitchFamily="34" charset="0"/>
              </a:rPr>
              <a:t>updates,</a:t>
            </a: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sprint </a:t>
            </a:r>
            <a:r>
              <a:rPr lang="en-IN" dirty="0">
                <a:latin typeface="Arial" panose="020B0604020202020204" pitchFamily="34" charset="0"/>
                <a:cs typeface="Arial" panose="020B0604020202020204" pitchFamily="34" charset="0"/>
              </a:rPr>
              <a:t>reviews</a:t>
            </a:r>
          </a:p>
        </p:txBody>
      </p:sp>
    </p:spTree>
    <p:extLst>
      <p:ext uri="{BB962C8B-B14F-4D97-AF65-F5344CB8AC3E}">
        <p14:creationId xmlns:p14="http://schemas.microsoft.com/office/powerpoint/2010/main" val="20461376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1598</TotalTime>
  <Words>840</Words>
  <Application>Microsoft Office PowerPoint</Application>
  <PresentationFormat>On-screen Show (4:3)</PresentationFormat>
  <Paragraphs>162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Essential</vt:lpstr>
      <vt:lpstr>PowerPoint Presentation</vt:lpstr>
      <vt:lpstr>Agenda</vt:lpstr>
      <vt:lpstr>PowerPoint Presentation</vt:lpstr>
      <vt:lpstr>PowerPoint Presentation</vt:lpstr>
      <vt:lpstr>DevOps Drivers</vt:lpstr>
      <vt:lpstr>DevOps Culture</vt:lpstr>
      <vt:lpstr>Development methodologies - comparison</vt:lpstr>
      <vt:lpstr>Agile Methodology</vt:lpstr>
      <vt:lpstr>PowerPoint Presentation</vt:lpstr>
      <vt:lpstr>DevOps for Development and QA</vt:lpstr>
      <vt:lpstr>DevOps for IT Operations</vt:lpstr>
      <vt:lpstr>DevOps for Business owners</vt:lpstr>
      <vt:lpstr>Continuous delivery pipeline</vt:lpstr>
      <vt:lpstr>DevOps landscape</vt:lpstr>
      <vt:lpstr>Common goals of an enterprise DevOps practice </vt:lpstr>
      <vt:lpstr>Challenges in implementing DevOps!</vt:lpstr>
      <vt:lpstr>PowerPoint Presentation</vt:lpstr>
      <vt:lpstr>DevOps Operational benefits</vt:lpstr>
      <vt:lpstr>DevOps - Career path</vt:lpstr>
      <vt:lpstr>DevOps Awareness Pattern in IT Industry</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Lenovo</cp:lastModifiedBy>
  <cp:revision>34</cp:revision>
  <dcterms:created xsi:type="dcterms:W3CDTF">2013-08-21T19:17:07Z</dcterms:created>
  <dcterms:modified xsi:type="dcterms:W3CDTF">2021-08-19T03:41:24Z</dcterms:modified>
</cp:coreProperties>
</file>