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B72874-2F09-4139-9A32-7F938EDEB7B4}" type="datetimeFigureOut">
              <a:rPr lang="en-IN" smtClean="0"/>
              <a:t>19-08-2021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EE6EC-6961-4784-95C5-AB50663F86D6}" type="slidenum">
              <a:rPr lang="en-IN" smtClean="0"/>
              <a:t>‹#›</a:t>
            </a:fld>
            <a:endParaRPr lang="en-IN"/>
          </a:p>
        </p:txBody>
      </p:sp>
    </p:spTree>
    <p:extLst>
      <p:ext uri="{BB962C8B-B14F-4D97-AF65-F5344CB8AC3E}">
        <p14:creationId xmlns:p14="http://schemas.microsoft.com/office/powerpoint/2010/main" val="105601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53EE6EC-6961-4784-95C5-AB50663F86D6}" type="slidenum">
              <a:rPr lang="en-IN" smtClean="0"/>
              <a:t>1</a:t>
            </a:fld>
            <a:endParaRPr lang="en-IN"/>
          </a:p>
        </p:txBody>
      </p:sp>
    </p:spTree>
    <p:extLst>
      <p:ext uri="{BB962C8B-B14F-4D97-AF65-F5344CB8AC3E}">
        <p14:creationId xmlns:p14="http://schemas.microsoft.com/office/powerpoint/2010/main" val="401902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E963EEF-A4A0-4368-B592-7315B61CE91A}" type="slidenum">
              <a:rPr lang="en-US"/>
              <a:pPr/>
              <a:t>2</a:t>
            </a:fld>
            <a:endParaRPr lang="en-US" dirty="0"/>
          </a:p>
        </p:txBody>
      </p:sp>
      <p:sp>
        <p:nvSpPr>
          <p:cNvPr id="2560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690163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53EE6EC-6961-4784-95C5-AB50663F86D6}" type="slidenum">
              <a:rPr lang="en-IN" smtClean="0"/>
              <a:t>3</a:t>
            </a:fld>
            <a:endParaRPr lang="en-IN"/>
          </a:p>
        </p:txBody>
      </p:sp>
    </p:spTree>
    <p:extLst>
      <p:ext uri="{BB962C8B-B14F-4D97-AF65-F5344CB8AC3E}">
        <p14:creationId xmlns:p14="http://schemas.microsoft.com/office/powerpoint/2010/main" val="232320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494E05-2CC0-47CE-A25F-139AB08B2CB2}" type="datetime1">
              <a:rPr lang="en-IN" smtClean="0"/>
              <a:t>19-08-2021</a:t>
            </a:fld>
            <a:endParaRPr lang="en-IN"/>
          </a:p>
        </p:txBody>
      </p:sp>
      <p:sp>
        <p:nvSpPr>
          <p:cNvPr id="5" name="Footer Placeholder 4"/>
          <p:cNvSpPr>
            <a:spLocks noGrp="1"/>
          </p:cNvSpPr>
          <p:nvPr>
            <p:ph type="ftr" sz="quarter" idx="11"/>
          </p:nvPr>
        </p:nvSpPr>
        <p:spPr/>
        <p:txBody>
          <a:bodyPr/>
          <a:lstStyle/>
          <a:p>
            <a:r>
              <a:rPr lang="en-IN" smtClean="0"/>
              <a:t>www.automationfactory.in</a:t>
            </a:r>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84C034E-1E28-4FD2-A311-E7DE156B350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D909B-0B33-40FF-8EBF-8C32D035E5F0}" type="datetime1">
              <a:rPr lang="en-IN" smtClean="0"/>
              <a:t>19-08-2021</a:t>
            </a:fld>
            <a:endParaRPr lang="en-IN"/>
          </a:p>
        </p:txBody>
      </p:sp>
      <p:sp>
        <p:nvSpPr>
          <p:cNvPr id="5" name="Footer Placeholder 4"/>
          <p:cNvSpPr>
            <a:spLocks noGrp="1"/>
          </p:cNvSpPr>
          <p:nvPr>
            <p:ph type="ftr" sz="quarter" idx="11"/>
          </p:nvPr>
        </p:nvSpPr>
        <p:spPr/>
        <p:txBody>
          <a:bodyPr/>
          <a:lstStyle/>
          <a:p>
            <a:r>
              <a:rPr lang="en-IN" smtClean="0"/>
              <a:t>www.automationfactory.in</a:t>
            </a:r>
            <a:endParaRPr lang="en-IN"/>
          </a:p>
        </p:txBody>
      </p:sp>
      <p:sp>
        <p:nvSpPr>
          <p:cNvPr id="6" name="Slide Number Placeholder 5"/>
          <p:cNvSpPr>
            <a:spLocks noGrp="1"/>
          </p:cNvSpPr>
          <p:nvPr>
            <p:ph type="sldNum" sz="quarter" idx="12"/>
          </p:nvPr>
        </p:nvSpPr>
        <p:spPr/>
        <p:txBody>
          <a:bodyPr/>
          <a:lstStyle/>
          <a:p>
            <a:fld id="{F84C034E-1E28-4FD2-A311-E7DE156B350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C807A-4FB2-4EC8-84A3-C64A09BE655D}" type="datetime1">
              <a:rPr lang="en-IN" smtClean="0"/>
              <a:t>19-08-2021</a:t>
            </a:fld>
            <a:endParaRPr lang="en-IN"/>
          </a:p>
        </p:txBody>
      </p:sp>
      <p:sp>
        <p:nvSpPr>
          <p:cNvPr id="5" name="Footer Placeholder 4"/>
          <p:cNvSpPr>
            <a:spLocks noGrp="1"/>
          </p:cNvSpPr>
          <p:nvPr>
            <p:ph type="ftr" sz="quarter" idx="11"/>
          </p:nvPr>
        </p:nvSpPr>
        <p:spPr/>
        <p:txBody>
          <a:bodyPr/>
          <a:lstStyle/>
          <a:p>
            <a:r>
              <a:rPr lang="en-IN" smtClean="0"/>
              <a:t>www.automationfactory.in</a:t>
            </a:r>
            <a:endParaRPr lang="en-IN"/>
          </a:p>
        </p:txBody>
      </p:sp>
      <p:sp>
        <p:nvSpPr>
          <p:cNvPr id="6" name="Slide Number Placeholder 5"/>
          <p:cNvSpPr>
            <a:spLocks noGrp="1"/>
          </p:cNvSpPr>
          <p:nvPr>
            <p:ph type="sldNum" sz="quarter" idx="12"/>
          </p:nvPr>
        </p:nvSpPr>
        <p:spPr/>
        <p:txBody>
          <a:bodyPr/>
          <a:lstStyle/>
          <a:p>
            <a:fld id="{F84C034E-1E28-4FD2-A311-E7DE156B350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038BE7-75E9-4BB1-B6CB-C86DB5FA8584}" type="datetime1">
              <a:rPr lang="en-IN" smtClean="0"/>
              <a:t>19-08-2021</a:t>
            </a:fld>
            <a:endParaRPr lang="en-IN"/>
          </a:p>
        </p:txBody>
      </p:sp>
      <p:sp>
        <p:nvSpPr>
          <p:cNvPr id="5" name="Footer Placeholder 4"/>
          <p:cNvSpPr>
            <a:spLocks noGrp="1"/>
          </p:cNvSpPr>
          <p:nvPr>
            <p:ph type="ftr" sz="quarter" idx="11"/>
          </p:nvPr>
        </p:nvSpPr>
        <p:spPr/>
        <p:txBody>
          <a:bodyPr/>
          <a:lstStyle/>
          <a:p>
            <a:r>
              <a:rPr lang="en-IN" smtClean="0"/>
              <a:t>www.automationfactory.in</a:t>
            </a:r>
            <a:endParaRPr lang="en-IN"/>
          </a:p>
        </p:txBody>
      </p:sp>
      <p:sp>
        <p:nvSpPr>
          <p:cNvPr id="6" name="Slide Number Placeholder 5"/>
          <p:cNvSpPr>
            <a:spLocks noGrp="1"/>
          </p:cNvSpPr>
          <p:nvPr>
            <p:ph type="sldNum" sz="quarter" idx="12"/>
          </p:nvPr>
        </p:nvSpPr>
        <p:spPr/>
        <p:txBody>
          <a:bodyPr/>
          <a:lstStyle/>
          <a:p>
            <a:fld id="{F84C034E-1E28-4FD2-A311-E7DE156B350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67D3526-E57D-44CB-9566-3E0784420CE1}" type="datetime1">
              <a:rPr lang="en-IN" smtClean="0"/>
              <a:t>19-08-2021</a:t>
            </a:fld>
            <a:endParaRPr lang="en-IN"/>
          </a:p>
        </p:txBody>
      </p:sp>
      <p:sp>
        <p:nvSpPr>
          <p:cNvPr id="8" name="Slide Number Placeholder 7"/>
          <p:cNvSpPr>
            <a:spLocks noGrp="1"/>
          </p:cNvSpPr>
          <p:nvPr>
            <p:ph type="sldNum" sz="quarter" idx="11"/>
          </p:nvPr>
        </p:nvSpPr>
        <p:spPr/>
        <p:txBody>
          <a:bodyPr/>
          <a:lstStyle/>
          <a:p>
            <a:fld id="{F84C034E-1E28-4FD2-A311-E7DE156B350B}" type="slidenum">
              <a:rPr lang="en-IN" smtClean="0"/>
              <a:t>‹#›</a:t>
            </a:fld>
            <a:endParaRPr lang="en-IN"/>
          </a:p>
        </p:txBody>
      </p:sp>
      <p:sp>
        <p:nvSpPr>
          <p:cNvPr id="9" name="Footer Placeholder 8"/>
          <p:cNvSpPr>
            <a:spLocks noGrp="1"/>
          </p:cNvSpPr>
          <p:nvPr>
            <p:ph type="ftr" sz="quarter" idx="12"/>
          </p:nvPr>
        </p:nvSpPr>
        <p:spPr/>
        <p:txBody>
          <a:bodyPr/>
          <a:lstStyle/>
          <a:p>
            <a:r>
              <a:rPr lang="en-IN" smtClean="0"/>
              <a:t>www.automationfactory.in</a:t>
            </a:r>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8C183D-A614-48A4-9CD1-5054E835609C}" type="datetime1">
              <a:rPr lang="en-IN" smtClean="0"/>
              <a:t>19-08-2021</a:t>
            </a:fld>
            <a:endParaRPr lang="en-IN"/>
          </a:p>
        </p:txBody>
      </p:sp>
      <p:sp>
        <p:nvSpPr>
          <p:cNvPr id="6" name="Footer Placeholder 5"/>
          <p:cNvSpPr>
            <a:spLocks noGrp="1"/>
          </p:cNvSpPr>
          <p:nvPr>
            <p:ph type="ftr" sz="quarter" idx="11"/>
          </p:nvPr>
        </p:nvSpPr>
        <p:spPr/>
        <p:txBody>
          <a:bodyPr/>
          <a:lstStyle/>
          <a:p>
            <a:r>
              <a:rPr lang="en-IN" smtClean="0"/>
              <a:t>www.automationfactory.in</a:t>
            </a:r>
            <a:endParaRPr lang="en-IN"/>
          </a:p>
        </p:txBody>
      </p:sp>
      <p:sp>
        <p:nvSpPr>
          <p:cNvPr id="7" name="Slide Number Placeholder 6"/>
          <p:cNvSpPr>
            <a:spLocks noGrp="1"/>
          </p:cNvSpPr>
          <p:nvPr>
            <p:ph type="sldNum" sz="quarter" idx="12"/>
          </p:nvPr>
        </p:nvSpPr>
        <p:spPr/>
        <p:txBody>
          <a:bodyPr/>
          <a:lstStyle/>
          <a:p>
            <a:fld id="{F84C034E-1E28-4FD2-A311-E7DE156B350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6E6633-0226-4FDF-B9E9-BBA61FC08727}" type="datetime1">
              <a:rPr lang="en-IN" smtClean="0"/>
              <a:t>19-08-2021</a:t>
            </a:fld>
            <a:endParaRPr lang="en-IN"/>
          </a:p>
        </p:txBody>
      </p:sp>
      <p:sp>
        <p:nvSpPr>
          <p:cNvPr id="8" name="Footer Placeholder 7"/>
          <p:cNvSpPr>
            <a:spLocks noGrp="1"/>
          </p:cNvSpPr>
          <p:nvPr>
            <p:ph type="ftr" sz="quarter" idx="11"/>
          </p:nvPr>
        </p:nvSpPr>
        <p:spPr/>
        <p:txBody>
          <a:bodyPr/>
          <a:lstStyle/>
          <a:p>
            <a:r>
              <a:rPr lang="en-IN" smtClean="0"/>
              <a:t>www.automationfactory.in</a:t>
            </a:r>
            <a:endParaRPr lang="en-IN"/>
          </a:p>
        </p:txBody>
      </p:sp>
      <p:sp>
        <p:nvSpPr>
          <p:cNvPr id="9" name="Slide Number Placeholder 8"/>
          <p:cNvSpPr>
            <a:spLocks noGrp="1"/>
          </p:cNvSpPr>
          <p:nvPr>
            <p:ph type="sldNum" sz="quarter" idx="12"/>
          </p:nvPr>
        </p:nvSpPr>
        <p:spPr/>
        <p:txBody>
          <a:bodyPr/>
          <a:lstStyle/>
          <a:p>
            <a:fld id="{F84C034E-1E28-4FD2-A311-E7DE156B350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8A6EAB-7393-4DC9-A56C-3D5866593CB0}" type="datetime1">
              <a:rPr lang="en-IN" smtClean="0"/>
              <a:t>19-08-2021</a:t>
            </a:fld>
            <a:endParaRPr lang="en-IN"/>
          </a:p>
        </p:txBody>
      </p:sp>
      <p:sp>
        <p:nvSpPr>
          <p:cNvPr id="4" name="Footer Placeholder 3"/>
          <p:cNvSpPr>
            <a:spLocks noGrp="1"/>
          </p:cNvSpPr>
          <p:nvPr>
            <p:ph type="ftr" sz="quarter" idx="11"/>
          </p:nvPr>
        </p:nvSpPr>
        <p:spPr/>
        <p:txBody>
          <a:bodyPr/>
          <a:lstStyle/>
          <a:p>
            <a:r>
              <a:rPr lang="en-IN" smtClean="0"/>
              <a:t>www.automationfactory.in</a:t>
            </a:r>
            <a:endParaRPr lang="en-IN"/>
          </a:p>
        </p:txBody>
      </p:sp>
      <p:sp>
        <p:nvSpPr>
          <p:cNvPr id="5" name="Slide Number Placeholder 4"/>
          <p:cNvSpPr>
            <a:spLocks noGrp="1"/>
          </p:cNvSpPr>
          <p:nvPr>
            <p:ph type="sldNum" sz="quarter" idx="12"/>
          </p:nvPr>
        </p:nvSpPr>
        <p:spPr/>
        <p:txBody>
          <a:bodyPr/>
          <a:lstStyle/>
          <a:p>
            <a:fld id="{F84C034E-1E28-4FD2-A311-E7DE156B350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ABF27-678A-45B3-A0C3-640177DB19EC}" type="datetime1">
              <a:rPr lang="en-IN" smtClean="0"/>
              <a:t>19-08-2021</a:t>
            </a:fld>
            <a:endParaRPr lang="en-IN"/>
          </a:p>
        </p:txBody>
      </p:sp>
      <p:sp>
        <p:nvSpPr>
          <p:cNvPr id="3" name="Footer Placeholder 2"/>
          <p:cNvSpPr>
            <a:spLocks noGrp="1"/>
          </p:cNvSpPr>
          <p:nvPr>
            <p:ph type="ftr" sz="quarter" idx="11"/>
          </p:nvPr>
        </p:nvSpPr>
        <p:spPr/>
        <p:txBody>
          <a:bodyPr/>
          <a:lstStyle/>
          <a:p>
            <a:r>
              <a:rPr lang="en-IN" smtClean="0"/>
              <a:t>www.automationfactory.in</a:t>
            </a:r>
            <a:endParaRPr lang="en-IN"/>
          </a:p>
        </p:txBody>
      </p:sp>
      <p:sp>
        <p:nvSpPr>
          <p:cNvPr id="4" name="Slide Number Placeholder 3"/>
          <p:cNvSpPr>
            <a:spLocks noGrp="1"/>
          </p:cNvSpPr>
          <p:nvPr>
            <p:ph type="sldNum" sz="quarter" idx="12"/>
          </p:nvPr>
        </p:nvSpPr>
        <p:spPr/>
        <p:txBody>
          <a:bodyPr/>
          <a:lstStyle/>
          <a:p>
            <a:fld id="{F84C034E-1E28-4FD2-A311-E7DE156B350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C5554-EF37-4F0F-9841-E10A8CC93B9C}" type="datetime1">
              <a:rPr lang="en-IN" smtClean="0"/>
              <a:t>19-08-2021</a:t>
            </a:fld>
            <a:endParaRPr lang="en-IN"/>
          </a:p>
        </p:txBody>
      </p:sp>
      <p:sp>
        <p:nvSpPr>
          <p:cNvPr id="6" name="Footer Placeholder 5"/>
          <p:cNvSpPr>
            <a:spLocks noGrp="1"/>
          </p:cNvSpPr>
          <p:nvPr>
            <p:ph type="ftr" sz="quarter" idx="11"/>
          </p:nvPr>
        </p:nvSpPr>
        <p:spPr/>
        <p:txBody>
          <a:bodyPr/>
          <a:lstStyle/>
          <a:p>
            <a:r>
              <a:rPr lang="en-IN" smtClean="0"/>
              <a:t>www.automationfactory.in</a:t>
            </a:r>
            <a:endParaRPr lang="en-IN"/>
          </a:p>
        </p:txBody>
      </p:sp>
      <p:sp>
        <p:nvSpPr>
          <p:cNvPr id="7" name="Slide Number Placeholder 6"/>
          <p:cNvSpPr>
            <a:spLocks noGrp="1"/>
          </p:cNvSpPr>
          <p:nvPr>
            <p:ph type="sldNum" sz="quarter" idx="12"/>
          </p:nvPr>
        </p:nvSpPr>
        <p:spPr/>
        <p:txBody>
          <a:bodyPr/>
          <a:lstStyle/>
          <a:p>
            <a:fld id="{F84C034E-1E28-4FD2-A311-E7DE156B350B}"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D8044-FB72-42B2-88BA-F47ED8DFAFED}" type="datetime1">
              <a:rPr lang="en-IN" smtClean="0"/>
              <a:t>19-08-2021</a:t>
            </a:fld>
            <a:endParaRPr lang="en-IN"/>
          </a:p>
        </p:txBody>
      </p:sp>
      <p:sp>
        <p:nvSpPr>
          <p:cNvPr id="6" name="Footer Placeholder 5"/>
          <p:cNvSpPr>
            <a:spLocks noGrp="1"/>
          </p:cNvSpPr>
          <p:nvPr>
            <p:ph type="ftr" sz="quarter" idx="11"/>
          </p:nvPr>
        </p:nvSpPr>
        <p:spPr/>
        <p:txBody>
          <a:bodyPr/>
          <a:lstStyle/>
          <a:p>
            <a:r>
              <a:rPr lang="en-IN" smtClean="0"/>
              <a:t>www.automationfactory.in</a:t>
            </a:r>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84C034E-1E28-4FD2-A311-E7DE156B350B}"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F9F73E5-0552-4E97-8CF8-077C7D90FD79}" type="datetime1">
              <a:rPr lang="en-IN" smtClean="0"/>
              <a:t>19-08-2021</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IN" smtClean="0"/>
              <a:t>www.automationfactory.in</a:t>
            </a:r>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84C034E-1E28-4FD2-A311-E7DE156B350B}"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3314" y="1444824"/>
            <a:ext cx="7834214" cy="1304308"/>
          </a:xfrm>
          <a:prstGeom prst="rect">
            <a:avLst/>
          </a:prstGeom>
        </p:spPr>
        <p:txBody>
          <a:bodyPr wrap="none" lIns="72494" tIns="36247" rIns="72494" bIns="36247">
            <a:spAutoFit/>
          </a:bodyPr>
          <a:lstStyle/>
          <a:p>
            <a:r>
              <a:rPr lang="en-US" sz="4000" spc="-60" dirty="0">
                <a:solidFill>
                  <a:schemeClr val="tx2"/>
                </a:solidFill>
              </a:rPr>
              <a:t>Introduction to DevOps</a:t>
            </a:r>
            <a:br>
              <a:rPr lang="en-US" sz="4000" spc="-60" dirty="0">
                <a:solidFill>
                  <a:schemeClr val="tx2"/>
                </a:solidFill>
              </a:rPr>
            </a:br>
            <a:r>
              <a:rPr lang="en-US" sz="4000" spc="-60" dirty="0">
                <a:solidFill>
                  <a:schemeClr val="tx2"/>
                </a:solidFill>
              </a:rPr>
              <a:t>: Part </a:t>
            </a:r>
            <a:r>
              <a:rPr lang="en-US" sz="4000" spc="-60">
                <a:solidFill>
                  <a:schemeClr val="tx2"/>
                </a:solidFill>
              </a:rPr>
              <a:t>- </a:t>
            </a:r>
            <a:r>
              <a:rPr lang="en-US" sz="4000" spc="-60" smtClean="0">
                <a:solidFill>
                  <a:schemeClr val="tx2"/>
                </a:solidFill>
              </a:rPr>
              <a:t>2</a:t>
            </a:r>
            <a:endParaRPr lang="en-US" sz="4000" spc="-60" dirty="0">
              <a:solidFill>
                <a:schemeClr val="tx2"/>
              </a:solidFill>
            </a:endParaRPr>
          </a:p>
        </p:txBody>
      </p:sp>
      <p:sp>
        <p:nvSpPr>
          <p:cNvPr id="3" name="Subtitle 2"/>
          <p:cNvSpPr>
            <a:spLocks noGrp="1"/>
          </p:cNvSpPr>
          <p:nvPr>
            <p:ph type="subTitle" idx="1"/>
          </p:nvPr>
        </p:nvSpPr>
        <p:spPr>
          <a:xfrm>
            <a:off x="908304" y="3200400"/>
            <a:ext cx="7854696" cy="1752600"/>
          </a:xfrm>
        </p:spPr>
        <p:txBody>
          <a:bodyPr anchor="b">
            <a:normAutofit/>
          </a:bodyPr>
          <a:lstStyle/>
          <a:p>
            <a:pPr algn="l"/>
            <a:r>
              <a:rPr lang="en-US" sz="2000" b="1" dirty="0" smtClean="0">
                <a:solidFill>
                  <a:schemeClr val="tx1"/>
                </a:solidFill>
                <a:latin typeface="Arial" panose="020B0604020202020204" pitchFamily="34" charset="0"/>
                <a:cs typeface="Arial" panose="020B0604020202020204" pitchFamily="34" charset="0"/>
              </a:rPr>
              <a:t>By, Ganesh Palnitkar</a:t>
            </a:r>
            <a:endParaRPr lang="en-IN" sz="2000" b="1" dirty="0">
              <a:solidFill>
                <a:schemeClr val="tx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F84C034E-1E28-4FD2-A311-E7DE156B350B}" type="slidenum">
              <a:rPr lang="en-IN" smtClean="0"/>
              <a:t>1</a:t>
            </a:fld>
            <a:endParaRPr lang="en-IN"/>
          </a:p>
        </p:txBody>
      </p:sp>
    </p:spTree>
    <p:extLst>
      <p:ext uri="{BB962C8B-B14F-4D97-AF65-F5344CB8AC3E}">
        <p14:creationId xmlns:p14="http://schemas.microsoft.com/office/powerpoint/2010/main" val="74892397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0064" y="26988"/>
            <a:ext cx="7119936" cy="971550"/>
          </a:xfrm>
          <a:prstGeom prst="rect">
            <a:avLst/>
          </a:prstGeom>
        </p:spPr>
        <p:txBody>
          <a:bodyPr lIns="72494" tIns="36247" rIns="72494" bIns="36247" anchor="ctr"/>
          <a:lstStyle>
            <a:lvl1pPr algn="l" defTabSz="576621"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937009" indent="-360388"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44155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201817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594793"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317141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374803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432465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490127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a:lstStyle>
          <a:p>
            <a:pPr defTabSz="914400">
              <a:lnSpc>
                <a:spcPct val="93000"/>
              </a:lnSpc>
            </a:pPr>
            <a:r>
              <a:rPr lang="en-US" sz="3200" cap="all" spc="-60" dirty="0">
                <a:solidFill>
                  <a:schemeClr val="tx2"/>
                </a:solidFill>
              </a:rPr>
              <a:t>HAProxy – Load Balancer</a:t>
            </a:r>
          </a:p>
        </p:txBody>
      </p:sp>
      <p:sp>
        <p:nvSpPr>
          <p:cNvPr id="2" name="TextBox 1"/>
          <p:cNvSpPr txBox="1"/>
          <p:nvPr/>
        </p:nvSpPr>
        <p:spPr>
          <a:xfrm>
            <a:off x="435375" y="1182753"/>
            <a:ext cx="5127225" cy="4966849"/>
          </a:xfrm>
          <a:prstGeom prst="rect">
            <a:avLst/>
          </a:prstGeom>
          <a:noFill/>
        </p:spPr>
        <p:txBody>
          <a:bodyPr wrap="square" lIns="72494" tIns="36247" rIns="72494" bIns="36247" rtlCol="0">
            <a:spAutoFit/>
          </a:bodyPr>
          <a:lstStyle/>
          <a:p>
            <a:pPr>
              <a:spcAft>
                <a:spcPts val="951"/>
              </a:spcAft>
            </a:pPr>
            <a:r>
              <a:rPr lang="en-US" sz="2000" dirty="0">
                <a:latin typeface="Arial" panose="020B0604020202020204" pitchFamily="34" charset="0"/>
                <a:cs typeface="Arial" panose="020B0604020202020204" pitchFamily="34" charset="0"/>
              </a:rPr>
              <a:t>High availability Load balancer, Fault Tolerance</a:t>
            </a:r>
          </a:p>
          <a:p>
            <a:pPr>
              <a:spcAft>
                <a:spcPts val="951"/>
              </a:spcAft>
            </a:pPr>
            <a:r>
              <a:rPr lang="en-US" sz="2000" dirty="0">
                <a:latin typeface="Arial" panose="020B0604020202020204" pitchFamily="34" charset="0"/>
                <a:cs typeface="Arial" panose="020B0604020202020204" pitchFamily="34" charset="0"/>
              </a:rPr>
              <a:t>Highlights:</a:t>
            </a:r>
          </a:p>
          <a:p>
            <a:pPr marL="226543" indent="-226543">
              <a:spcAft>
                <a:spcPts val="476"/>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Software </a:t>
            </a:r>
            <a:r>
              <a:rPr lang="en-US" sz="1600" dirty="0">
                <a:latin typeface="Arial" panose="020B0604020202020204" pitchFamily="34" charset="0"/>
                <a:cs typeface="Arial" panose="020B0604020202020204" pitchFamily="34" charset="0"/>
              </a:rPr>
              <a:t>based load balancer.</a:t>
            </a:r>
          </a:p>
          <a:p>
            <a:pPr marL="226543" indent="-226543">
              <a:spcAft>
                <a:spcPts val="476"/>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Used for load balancing only, unlike NGINX, which is used as webserver as well.</a:t>
            </a:r>
          </a:p>
          <a:p>
            <a:pPr marL="226543" indent="-226543">
              <a:spcAft>
                <a:spcPts val="476"/>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Works on TCP layer-4 and HTTP layer-7.</a:t>
            </a:r>
          </a:p>
          <a:p>
            <a:pPr marL="226543" indent="-226543">
              <a:spcAft>
                <a:spcPts val="476"/>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Has faster performance as compared to similar Apps.</a:t>
            </a:r>
          </a:p>
          <a:p>
            <a:pPr marL="226543" indent="-226543">
              <a:spcAft>
                <a:spcPts val="476"/>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Has advanced routing and load balancing features.</a:t>
            </a:r>
          </a:p>
          <a:p>
            <a:pPr marL="226543" indent="-226543">
              <a:spcAft>
                <a:spcPts val="476"/>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Works / support native SSL</a:t>
            </a:r>
          </a:p>
          <a:p>
            <a:pPr marL="226543" indent="-226543">
              <a:spcAft>
                <a:spcPts val="476"/>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Works only with open source (Linux flavors), no Windows Support.</a:t>
            </a:r>
          </a:p>
          <a:p>
            <a:pPr marL="226543" indent="-226543">
              <a:spcAft>
                <a:spcPts val="476"/>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Has Admin console to manage.</a:t>
            </a:r>
          </a:p>
          <a:p>
            <a:pPr marL="226543" indent="-226543">
              <a:spcAft>
                <a:spcPts val="476"/>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Used with some well known web sites as, GitHub, Reddit, Tumblr, Twitter etc. </a:t>
            </a:r>
          </a:p>
        </p:txBody>
      </p:sp>
      <p:sp>
        <p:nvSpPr>
          <p:cNvPr id="4" name="TextBox 3"/>
          <p:cNvSpPr txBox="1"/>
          <p:nvPr/>
        </p:nvSpPr>
        <p:spPr>
          <a:xfrm>
            <a:off x="5991913" y="1295400"/>
            <a:ext cx="2999687" cy="4843739"/>
          </a:xfrm>
          <a:prstGeom prst="rect">
            <a:avLst/>
          </a:prstGeom>
          <a:noFill/>
          <a:ln>
            <a:solidFill>
              <a:schemeClr val="accent1"/>
            </a:solidFill>
          </a:ln>
        </p:spPr>
        <p:txBody>
          <a:bodyPr wrap="square" lIns="72494" tIns="36247" rIns="72494" bIns="36247" rtlCol="0">
            <a:spAutoFit/>
          </a:bodyPr>
          <a:lstStyle/>
          <a:p>
            <a:r>
              <a:rPr lang="en-IN" sz="1000" dirty="0">
                <a:solidFill>
                  <a:schemeClr val="accent2"/>
                </a:solidFill>
                <a:latin typeface="Times New Roman" panose="02020603050405020304" pitchFamily="18" charset="0"/>
                <a:cs typeface="Times New Roman" panose="02020603050405020304" pitchFamily="18" charset="0"/>
              </a:rPr>
              <a:t>global</a:t>
            </a:r>
          </a:p>
          <a:p>
            <a:r>
              <a:rPr lang="en-IN" sz="1000" dirty="0">
                <a:solidFill>
                  <a:schemeClr val="accent2"/>
                </a:solidFill>
                <a:latin typeface="Times New Roman" panose="02020603050405020304" pitchFamily="18" charset="0"/>
                <a:cs typeface="Times New Roman" panose="02020603050405020304" pitchFamily="18" charset="0"/>
              </a:rPr>
              <a:t>	log dev/log local0</a:t>
            </a:r>
          </a:p>
          <a:p>
            <a:r>
              <a:rPr lang="en-IN" sz="1000" dirty="0">
                <a:solidFill>
                  <a:schemeClr val="accent2"/>
                </a:solidFill>
                <a:latin typeface="Times New Roman" panose="02020603050405020304" pitchFamily="18" charset="0"/>
                <a:cs typeface="Times New Roman" panose="02020603050405020304" pitchFamily="18" charset="0"/>
              </a:rPr>
              <a:t>	log</a:t>
            </a:r>
          </a:p>
          <a:p>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defaults</a:t>
            </a:r>
          </a:p>
          <a:p>
            <a:r>
              <a:rPr lang="en-IN" sz="1000" dirty="0">
                <a:solidFill>
                  <a:schemeClr val="accent2"/>
                </a:solidFill>
                <a:latin typeface="Times New Roman" panose="02020603050405020304" pitchFamily="18" charset="0"/>
                <a:cs typeface="Times New Roman" panose="02020603050405020304" pitchFamily="18" charset="0"/>
              </a:rPr>
              <a:t>	log	global</a:t>
            </a:r>
          </a:p>
          <a:p>
            <a:r>
              <a:rPr lang="en-IN" sz="1000" dirty="0">
                <a:solidFill>
                  <a:schemeClr val="accent2"/>
                </a:solidFill>
                <a:latin typeface="Times New Roman" panose="02020603050405020304" pitchFamily="18" charset="0"/>
                <a:cs typeface="Times New Roman" panose="02020603050405020304" pitchFamily="18" charset="0"/>
              </a:rPr>
              <a:t>	mode	</a:t>
            </a:r>
            <a:r>
              <a:rPr lang="en-IN" sz="1000" dirty="0" err="1">
                <a:solidFill>
                  <a:schemeClr val="accent2"/>
                </a:solidFill>
                <a:latin typeface="Times New Roman" panose="02020603050405020304" pitchFamily="18" charset="0"/>
                <a:cs typeface="Times New Roman" panose="02020603050405020304" pitchFamily="18" charset="0"/>
              </a:rPr>
              <a:t>tcp</a:t>
            </a:r>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	option  </a:t>
            </a:r>
            <a:r>
              <a:rPr lang="en-IN" sz="1000" dirty="0" err="1">
                <a:solidFill>
                  <a:schemeClr val="accent2"/>
                </a:solidFill>
                <a:latin typeface="Times New Roman" panose="02020603050405020304" pitchFamily="18" charset="0"/>
                <a:cs typeface="Times New Roman" panose="02020603050405020304" pitchFamily="18" charset="0"/>
              </a:rPr>
              <a:t>tcplog</a:t>
            </a:r>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	option  </a:t>
            </a:r>
            <a:r>
              <a:rPr lang="en-IN" sz="1000" dirty="0" err="1">
                <a:solidFill>
                  <a:schemeClr val="accent2"/>
                </a:solidFill>
                <a:latin typeface="Times New Roman" panose="02020603050405020304" pitchFamily="18" charset="0"/>
                <a:cs typeface="Times New Roman" panose="02020603050405020304" pitchFamily="18" charset="0"/>
              </a:rPr>
              <a:t>dontlognull</a:t>
            </a:r>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	timeout connect 5000</a:t>
            </a:r>
          </a:p>
          <a:p>
            <a:r>
              <a:rPr lang="en-IN" sz="1000" dirty="0">
                <a:solidFill>
                  <a:schemeClr val="accent2"/>
                </a:solidFill>
                <a:latin typeface="Times New Roman" panose="02020603050405020304" pitchFamily="18" charset="0"/>
                <a:cs typeface="Times New Roman" panose="02020603050405020304" pitchFamily="18" charset="0"/>
              </a:rPr>
              <a:t>	timeout client 50000</a:t>
            </a:r>
          </a:p>
          <a:p>
            <a:r>
              <a:rPr lang="en-IN" sz="1000" dirty="0">
                <a:solidFill>
                  <a:schemeClr val="accent2"/>
                </a:solidFill>
                <a:latin typeface="Times New Roman" panose="02020603050405020304" pitchFamily="18" charset="0"/>
                <a:cs typeface="Times New Roman" panose="02020603050405020304" pitchFamily="18" charset="0"/>
              </a:rPr>
              <a:t>	timeout server 50000</a:t>
            </a:r>
          </a:p>
          <a:p>
            <a:r>
              <a:rPr lang="en-IN" sz="1000" dirty="0">
                <a:solidFill>
                  <a:schemeClr val="accent2"/>
                </a:solidFill>
                <a:latin typeface="Times New Roman" panose="02020603050405020304" pitchFamily="18" charset="0"/>
                <a:cs typeface="Times New Roman" panose="02020603050405020304" pitchFamily="18" charset="0"/>
              </a:rPr>
              <a:t>	</a:t>
            </a:r>
            <a:r>
              <a:rPr lang="en-IN" sz="1000" dirty="0" err="1">
                <a:solidFill>
                  <a:schemeClr val="accent2"/>
                </a:solidFill>
                <a:latin typeface="Times New Roman" panose="02020603050405020304" pitchFamily="18" charset="0"/>
                <a:cs typeface="Times New Roman" panose="02020603050405020304" pitchFamily="18" charset="0"/>
              </a:rPr>
              <a:t>errorfile</a:t>
            </a:r>
            <a:r>
              <a:rPr lang="en-IN" sz="1000" dirty="0">
                <a:solidFill>
                  <a:schemeClr val="accent2"/>
                </a:solidFill>
                <a:latin typeface="Times New Roman" panose="02020603050405020304" pitchFamily="18" charset="0"/>
                <a:cs typeface="Times New Roman" panose="02020603050405020304" pitchFamily="18" charset="0"/>
              </a:rPr>
              <a:t> 400 /</a:t>
            </a:r>
            <a:r>
              <a:rPr lang="en-IN" sz="1000" dirty="0" err="1">
                <a:solidFill>
                  <a:schemeClr val="accent2"/>
                </a:solidFill>
                <a:latin typeface="Times New Roman" panose="02020603050405020304" pitchFamily="18" charset="0"/>
                <a:cs typeface="Times New Roman" panose="02020603050405020304" pitchFamily="18" charset="0"/>
              </a:rPr>
              <a:t>etc</a:t>
            </a:r>
            <a:r>
              <a:rPr lang="en-IN" sz="1000" dirty="0">
                <a:solidFill>
                  <a:schemeClr val="accent2"/>
                </a:solidFill>
                <a:latin typeface="Times New Roman" panose="02020603050405020304" pitchFamily="18" charset="0"/>
                <a:cs typeface="Times New Roman" panose="02020603050405020304" pitchFamily="18" charset="0"/>
              </a:rPr>
              <a:t>/haproxy/errors/400.http</a:t>
            </a:r>
          </a:p>
          <a:p>
            <a:r>
              <a:rPr lang="en-IN" sz="1000" dirty="0">
                <a:solidFill>
                  <a:schemeClr val="accent2"/>
                </a:solidFill>
                <a:latin typeface="Times New Roman" panose="02020603050405020304" pitchFamily="18" charset="0"/>
                <a:cs typeface="Times New Roman" panose="02020603050405020304" pitchFamily="18" charset="0"/>
              </a:rPr>
              <a:t>	</a:t>
            </a:r>
          </a:p>
          <a:p>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frontend </a:t>
            </a:r>
            <a:r>
              <a:rPr lang="en-IN" sz="1000" dirty="0" err="1">
                <a:solidFill>
                  <a:schemeClr val="accent2"/>
                </a:solidFill>
                <a:latin typeface="Times New Roman" panose="02020603050405020304" pitchFamily="18" charset="0"/>
                <a:cs typeface="Times New Roman" panose="02020603050405020304" pitchFamily="18" charset="0"/>
              </a:rPr>
              <a:t>myfrontend</a:t>
            </a:r>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	bind *:80</a:t>
            </a:r>
          </a:p>
          <a:p>
            <a:r>
              <a:rPr lang="en-IN" sz="1000" dirty="0">
                <a:solidFill>
                  <a:schemeClr val="accent2"/>
                </a:solidFill>
                <a:latin typeface="Times New Roman" panose="02020603050405020304" pitchFamily="18" charset="0"/>
                <a:cs typeface="Times New Roman" panose="02020603050405020304" pitchFamily="18" charset="0"/>
              </a:rPr>
              <a:t>	default_backend haproxy_http</a:t>
            </a:r>
          </a:p>
          <a:p>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backend haproxy_http</a:t>
            </a:r>
          </a:p>
          <a:p>
            <a:r>
              <a:rPr lang="en-IN" sz="1000" dirty="0">
                <a:solidFill>
                  <a:schemeClr val="accent2"/>
                </a:solidFill>
                <a:latin typeface="Times New Roman" panose="02020603050405020304" pitchFamily="18" charset="0"/>
                <a:cs typeface="Times New Roman" panose="02020603050405020304" pitchFamily="18" charset="0"/>
              </a:rPr>
              <a:t>	balance source</a:t>
            </a:r>
          </a:p>
          <a:p>
            <a:r>
              <a:rPr lang="en-IN" sz="1000" dirty="0">
                <a:solidFill>
                  <a:schemeClr val="accent2"/>
                </a:solidFill>
                <a:latin typeface="Times New Roman" panose="02020603050405020304" pitchFamily="18" charset="0"/>
                <a:cs typeface="Times New Roman" panose="02020603050405020304" pitchFamily="18" charset="0"/>
              </a:rPr>
              <a:t>	mode </a:t>
            </a:r>
            <a:r>
              <a:rPr lang="en-IN" sz="1000" dirty="0" err="1">
                <a:solidFill>
                  <a:schemeClr val="accent2"/>
                </a:solidFill>
                <a:latin typeface="Times New Roman" panose="02020603050405020304" pitchFamily="18" charset="0"/>
                <a:cs typeface="Times New Roman" panose="02020603050405020304" pitchFamily="18" charset="0"/>
              </a:rPr>
              <a:t>tcp</a:t>
            </a:r>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	stick-table type ip size 20k peers </a:t>
            </a:r>
            <a:r>
              <a:rPr lang="en-IN" sz="1000" dirty="0" err="1">
                <a:solidFill>
                  <a:schemeClr val="accent2"/>
                </a:solidFill>
                <a:latin typeface="Times New Roman" panose="02020603050405020304" pitchFamily="18" charset="0"/>
                <a:cs typeface="Times New Roman" panose="02020603050405020304" pitchFamily="18" charset="0"/>
              </a:rPr>
              <a:t>mypeer</a:t>
            </a:r>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	server web1 192.168.33.30:80 check</a:t>
            </a:r>
          </a:p>
          <a:p>
            <a:r>
              <a:rPr lang="en-IN" sz="1000" dirty="0">
                <a:solidFill>
                  <a:schemeClr val="accent2"/>
                </a:solidFill>
                <a:latin typeface="Times New Roman" panose="02020603050405020304" pitchFamily="18" charset="0"/>
                <a:cs typeface="Times New Roman" panose="02020603050405020304" pitchFamily="18" charset="0"/>
              </a:rPr>
              <a:t>	server web2 192.168.33.31:80 check</a:t>
            </a:r>
          </a:p>
          <a:p>
            <a:r>
              <a:rPr lang="en-IN" sz="1000" dirty="0">
                <a:solidFill>
                  <a:schemeClr val="accent2"/>
                </a:solidFill>
                <a:latin typeface="Times New Roman" panose="02020603050405020304" pitchFamily="18" charset="0"/>
                <a:cs typeface="Times New Roman" panose="02020603050405020304" pitchFamily="18" charset="0"/>
              </a:rPr>
              <a:t>	server web3 192.168.33.32:80 check</a:t>
            </a:r>
          </a:p>
          <a:p>
            <a:r>
              <a:rPr lang="en-IN" sz="1000" dirty="0">
                <a:solidFill>
                  <a:schemeClr val="accent2"/>
                </a:solidFill>
                <a:latin typeface="Times New Roman" panose="02020603050405020304" pitchFamily="18" charset="0"/>
                <a:cs typeface="Times New Roman" panose="02020603050405020304" pitchFamily="18" charset="0"/>
              </a:rPr>
              <a:t>peers </a:t>
            </a:r>
            <a:r>
              <a:rPr lang="en-IN" sz="1000" dirty="0" err="1">
                <a:solidFill>
                  <a:schemeClr val="accent2"/>
                </a:solidFill>
                <a:latin typeface="Times New Roman" panose="02020603050405020304" pitchFamily="18" charset="0"/>
                <a:cs typeface="Times New Roman" panose="02020603050405020304" pitchFamily="18" charset="0"/>
              </a:rPr>
              <a:t>mypeer</a:t>
            </a:r>
            <a:endParaRPr lang="en-IN" sz="1000" dirty="0">
              <a:solidFill>
                <a:schemeClr val="accent2"/>
              </a:solidFill>
              <a:latin typeface="Times New Roman" panose="02020603050405020304" pitchFamily="18" charset="0"/>
              <a:cs typeface="Times New Roman" panose="02020603050405020304" pitchFamily="18" charset="0"/>
            </a:endParaRPr>
          </a:p>
          <a:p>
            <a:r>
              <a:rPr lang="en-IN" sz="1000" dirty="0">
                <a:solidFill>
                  <a:schemeClr val="accent2"/>
                </a:solidFill>
                <a:latin typeface="Times New Roman" panose="02020603050405020304" pitchFamily="18" charset="0"/>
                <a:cs typeface="Times New Roman" panose="02020603050405020304" pitchFamily="18" charset="0"/>
              </a:rPr>
              <a:t>	peer ha1 192.168.33.101:1024</a:t>
            </a:r>
          </a:p>
          <a:p>
            <a:r>
              <a:rPr lang="en-IN" sz="1000" dirty="0">
                <a:solidFill>
                  <a:schemeClr val="accent2"/>
                </a:solidFill>
                <a:latin typeface="Times New Roman" panose="02020603050405020304" pitchFamily="18" charset="0"/>
                <a:cs typeface="Times New Roman" panose="02020603050405020304" pitchFamily="18" charset="0"/>
              </a:rPr>
              <a:t>	peer ha2 192.168.33.102:1024</a:t>
            </a:r>
          </a:p>
        </p:txBody>
      </p:sp>
      <p:sp>
        <p:nvSpPr>
          <p:cNvPr id="5" name="TextBox 4"/>
          <p:cNvSpPr txBox="1"/>
          <p:nvPr/>
        </p:nvSpPr>
        <p:spPr>
          <a:xfrm>
            <a:off x="5940895" y="990600"/>
            <a:ext cx="1450505" cy="350201"/>
          </a:xfrm>
          <a:prstGeom prst="rect">
            <a:avLst/>
          </a:prstGeom>
          <a:noFill/>
        </p:spPr>
        <p:txBody>
          <a:bodyPr wrap="square" lIns="72494" tIns="36247" rIns="72494" bIns="36247" rtlCol="0">
            <a:spAutoFit/>
          </a:bodyPr>
          <a:lstStyle/>
          <a:p>
            <a:r>
              <a:rPr lang="en-US" u="sng" dirty="0">
                <a:latin typeface="Arial" panose="020B0604020202020204" pitchFamily="34" charset="0"/>
                <a:cs typeface="Arial" panose="020B0604020202020204" pitchFamily="34" charset="0"/>
              </a:rPr>
              <a:t>h</a:t>
            </a:r>
            <a:r>
              <a:rPr lang="en-US" u="sng" dirty="0" smtClean="0">
                <a:latin typeface="Arial" panose="020B0604020202020204" pitchFamily="34" charset="0"/>
                <a:cs typeface="Arial" panose="020B0604020202020204" pitchFamily="34" charset="0"/>
              </a:rPr>
              <a:t>aproxy.cfg</a:t>
            </a:r>
            <a:endParaRPr lang="en-IN" u="sng"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F84C034E-1E28-4FD2-A311-E7DE156B350B}" type="slidenum">
              <a:rPr lang="en-IN" smtClean="0"/>
              <a:t>10</a:t>
            </a:fld>
            <a:endParaRPr lang="en-IN"/>
          </a:p>
        </p:txBody>
      </p:sp>
    </p:spTree>
    <p:extLst>
      <p:ext uri="{BB962C8B-B14F-4D97-AF65-F5344CB8AC3E}">
        <p14:creationId xmlns:p14="http://schemas.microsoft.com/office/powerpoint/2010/main" val="14695816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0064" y="26988"/>
            <a:ext cx="8154838" cy="971550"/>
          </a:xfrm>
          <a:prstGeom prst="rect">
            <a:avLst/>
          </a:prstGeom>
        </p:spPr>
        <p:txBody>
          <a:bodyPr lIns="72494" tIns="36247" rIns="72494" bIns="36247" anchor="ctr"/>
          <a:lstStyle>
            <a:lvl1pPr algn="l" defTabSz="576621"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937009" indent="-360388"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44155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201817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594793"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317141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374803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432465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490127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a:lstStyle>
          <a:p>
            <a:pPr defTabSz="914400">
              <a:lnSpc>
                <a:spcPct val="93000"/>
              </a:lnSpc>
            </a:pPr>
            <a:r>
              <a:rPr lang="en-US" sz="3200" cap="all" spc="-60" dirty="0">
                <a:solidFill>
                  <a:schemeClr val="tx2"/>
                </a:solidFill>
              </a:rPr>
              <a:t>NFS – Network File System</a:t>
            </a:r>
          </a:p>
        </p:txBody>
      </p:sp>
      <p:sp>
        <p:nvSpPr>
          <p:cNvPr id="3" name="TextBox 2"/>
          <p:cNvSpPr txBox="1"/>
          <p:nvPr/>
        </p:nvSpPr>
        <p:spPr>
          <a:xfrm>
            <a:off x="979257" y="2711688"/>
            <a:ext cx="590946" cy="659420"/>
          </a:xfrm>
          <a:prstGeom prst="rect">
            <a:avLst/>
          </a:prstGeom>
          <a:noFill/>
          <a:ln>
            <a:solidFill>
              <a:schemeClr val="accent1"/>
            </a:solidFill>
            <a:prstDash val="sysDash"/>
          </a:ln>
        </p:spPr>
        <p:txBody>
          <a:bodyPr wrap="square" lIns="72494" tIns="36247" rIns="72494" bIns="36247" rtlCol="0" anchor="ctr">
            <a:noAutofit/>
          </a:bodyPr>
          <a:lstStyle>
            <a:defPPr>
              <a:defRPr lang="en-US"/>
            </a:defPPr>
            <a:lvl1pPr algn="ctr">
              <a:defRPr sz="1400"/>
            </a:lvl1pPr>
          </a:lstStyle>
          <a:p>
            <a:r>
              <a:rPr lang="en-US" sz="1200" dirty="0">
                <a:latin typeface="Arial" panose="020B0604020202020204" pitchFamily="34" charset="0"/>
                <a:cs typeface="Arial" panose="020B0604020202020204" pitchFamily="34" charset="0"/>
              </a:rPr>
              <a:t>Local File access</a:t>
            </a:r>
            <a:endParaRPr lang="en-IN" sz="1200" dirty="0">
              <a:latin typeface="Arial" panose="020B0604020202020204" pitchFamily="34" charset="0"/>
              <a:cs typeface="Arial" panose="020B0604020202020204" pitchFamily="34" charset="0"/>
            </a:endParaRPr>
          </a:p>
        </p:txBody>
      </p:sp>
      <p:sp>
        <p:nvSpPr>
          <p:cNvPr id="4" name="TextBox 3"/>
          <p:cNvSpPr txBox="1"/>
          <p:nvPr/>
        </p:nvSpPr>
        <p:spPr>
          <a:xfrm>
            <a:off x="1874914" y="2711688"/>
            <a:ext cx="590946" cy="659420"/>
          </a:xfrm>
          <a:prstGeom prst="rect">
            <a:avLst/>
          </a:prstGeom>
          <a:noFill/>
          <a:ln>
            <a:solidFill>
              <a:schemeClr val="accent1"/>
            </a:solidFill>
            <a:prstDash val="sysDash"/>
          </a:ln>
        </p:spPr>
        <p:txBody>
          <a:bodyPr wrap="square" lIns="72494" tIns="36247" rIns="72494" bIns="36247" rtlCol="0" anchor="ctr">
            <a:noAutofit/>
          </a:bodyPr>
          <a:lstStyle>
            <a:defPPr>
              <a:defRPr lang="en-US"/>
            </a:defPPr>
            <a:lvl1pPr>
              <a:defRPr sz="1400"/>
            </a:lvl1pPr>
          </a:lstStyle>
          <a:p>
            <a:pPr algn="ctr"/>
            <a:r>
              <a:rPr lang="en-US" sz="1200" dirty="0">
                <a:latin typeface="Arial" panose="020B0604020202020204" pitchFamily="34" charset="0"/>
                <a:cs typeface="Arial" panose="020B0604020202020204" pitchFamily="34" charset="0"/>
              </a:rPr>
              <a:t>NFS Client</a:t>
            </a:r>
            <a:endParaRPr lang="en-IN" sz="1200" dirty="0">
              <a:latin typeface="Arial" panose="020B0604020202020204" pitchFamily="34" charset="0"/>
              <a:cs typeface="Arial" panose="020B0604020202020204" pitchFamily="34" charset="0"/>
            </a:endParaRPr>
          </a:p>
        </p:txBody>
      </p:sp>
      <p:sp>
        <p:nvSpPr>
          <p:cNvPr id="5" name="TextBox 4"/>
          <p:cNvSpPr txBox="1"/>
          <p:nvPr/>
        </p:nvSpPr>
        <p:spPr>
          <a:xfrm>
            <a:off x="1874914" y="3653662"/>
            <a:ext cx="590946" cy="434758"/>
          </a:xfrm>
          <a:prstGeom prst="rect">
            <a:avLst/>
          </a:prstGeom>
          <a:noFill/>
          <a:ln>
            <a:solidFill>
              <a:schemeClr val="accent1"/>
            </a:solidFill>
            <a:prstDash val="sysDash"/>
          </a:ln>
        </p:spPr>
        <p:txBody>
          <a:bodyPr wrap="square" lIns="72494" tIns="36247" rIns="72494" bIns="36247" rtlCol="0" anchor="ctr">
            <a:noAutofit/>
          </a:bodyPr>
          <a:lstStyle>
            <a:defPPr>
              <a:defRPr lang="en-US"/>
            </a:defPPr>
            <a:lvl1pPr>
              <a:defRPr sz="1400"/>
            </a:lvl1pPr>
          </a:lstStyle>
          <a:p>
            <a:pPr algn="ctr"/>
            <a:r>
              <a:rPr lang="en-US" sz="1200" dirty="0" smtClean="0">
                <a:latin typeface="Arial" panose="020B0604020202020204" pitchFamily="34" charset="0"/>
                <a:cs typeface="Arial" panose="020B0604020202020204" pitchFamily="34" charset="0"/>
              </a:rPr>
              <a:t>RPC</a:t>
            </a:r>
            <a:endParaRPr lang="en-IN" sz="1200" dirty="0">
              <a:latin typeface="Arial" panose="020B0604020202020204" pitchFamily="34" charset="0"/>
              <a:cs typeface="Arial" panose="020B0604020202020204" pitchFamily="34" charset="0"/>
            </a:endParaRPr>
          </a:p>
        </p:txBody>
      </p:sp>
      <p:sp>
        <p:nvSpPr>
          <p:cNvPr id="6" name="TextBox 5"/>
          <p:cNvSpPr txBox="1"/>
          <p:nvPr/>
        </p:nvSpPr>
        <p:spPr>
          <a:xfrm>
            <a:off x="1874914" y="4088420"/>
            <a:ext cx="590946" cy="724596"/>
          </a:xfrm>
          <a:prstGeom prst="rect">
            <a:avLst/>
          </a:prstGeom>
          <a:noFill/>
          <a:ln>
            <a:solidFill>
              <a:schemeClr val="accent1"/>
            </a:solidFill>
            <a:prstDash val="sysDash"/>
          </a:ln>
        </p:spPr>
        <p:txBody>
          <a:bodyPr wrap="square" lIns="72494" tIns="36247" rIns="72494" bIns="36247" rtlCol="0" anchor="ctr">
            <a:noAutofit/>
          </a:bodyPr>
          <a:lstStyle>
            <a:defPPr>
              <a:defRPr lang="en-US"/>
            </a:defPPr>
            <a:lvl1pPr>
              <a:defRPr sz="1400"/>
            </a:lvl1pPr>
          </a:lstStyle>
          <a:p>
            <a:pPr algn="ctr"/>
            <a:r>
              <a:rPr lang="en-US" sz="1200" dirty="0" smtClean="0">
                <a:latin typeface="Arial" panose="020B0604020202020204" pitchFamily="34" charset="0"/>
                <a:cs typeface="Arial" panose="020B0604020202020204" pitchFamily="34" charset="0"/>
              </a:rPr>
              <a:t>TCP/ UDP IP</a:t>
            </a:r>
            <a:endParaRPr lang="en-IN" sz="1200" dirty="0">
              <a:latin typeface="Arial" panose="020B0604020202020204" pitchFamily="34" charset="0"/>
              <a:cs typeface="Arial" panose="020B0604020202020204" pitchFamily="34" charset="0"/>
            </a:endParaRPr>
          </a:p>
        </p:txBody>
      </p:sp>
      <p:sp>
        <p:nvSpPr>
          <p:cNvPr id="7" name="TextBox 6"/>
          <p:cNvSpPr txBox="1"/>
          <p:nvPr/>
        </p:nvSpPr>
        <p:spPr>
          <a:xfrm>
            <a:off x="4077532" y="2711688"/>
            <a:ext cx="590946" cy="659420"/>
          </a:xfrm>
          <a:prstGeom prst="rect">
            <a:avLst/>
          </a:prstGeom>
          <a:noFill/>
          <a:ln>
            <a:solidFill>
              <a:schemeClr val="accent1"/>
            </a:solidFill>
            <a:prstDash val="sysDash"/>
          </a:ln>
        </p:spPr>
        <p:txBody>
          <a:bodyPr wrap="square" lIns="72494" tIns="36247" rIns="72494" bIns="36247" rtlCol="0" anchor="ctr">
            <a:noAutofit/>
          </a:bodyPr>
          <a:lstStyle>
            <a:defPPr>
              <a:defRPr lang="en-US"/>
            </a:defPPr>
            <a:lvl1pPr algn="ctr">
              <a:defRPr sz="1400"/>
            </a:lvl1pPr>
          </a:lstStyle>
          <a:p>
            <a:r>
              <a:rPr lang="en-US" sz="1200" dirty="0">
                <a:latin typeface="Arial" panose="020B0604020202020204" pitchFamily="34" charset="0"/>
                <a:cs typeface="Arial" panose="020B0604020202020204" pitchFamily="34" charset="0"/>
              </a:rPr>
              <a:t>Local File access</a:t>
            </a:r>
            <a:endParaRPr lang="en-IN" sz="1200" dirty="0">
              <a:latin typeface="Arial" panose="020B0604020202020204" pitchFamily="34" charset="0"/>
              <a:cs typeface="Arial" panose="020B0604020202020204" pitchFamily="34" charset="0"/>
            </a:endParaRPr>
          </a:p>
        </p:txBody>
      </p:sp>
      <p:sp>
        <p:nvSpPr>
          <p:cNvPr id="8" name="TextBox 7"/>
          <p:cNvSpPr txBox="1"/>
          <p:nvPr/>
        </p:nvSpPr>
        <p:spPr>
          <a:xfrm>
            <a:off x="3110529" y="2711688"/>
            <a:ext cx="590946" cy="659420"/>
          </a:xfrm>
          <a:prstGeom prst="rect">
            <a:avLst/>
          </a:prstGeom>
          <a:noFill/>
          <a:ln>
            <a:solidFill>
              <a:schemeClr val="accent1"/>
            </a:solidFill>
            <a:prstDash val="sysDash"/>
          </a:ln>
        </p:spPr>
        <p:txBody>
          <a:bodyPr wrap="square" lIns="72494" tIns="36247" rIns="72494" bIns="36247" rtlCol="0" anchor="ctr">
            <a:noAutofit/>
          </a:bodyPr>
          <a:lstStyle>
            <a:defPPr>
              <a:defRPr lang="en-US"/>
            </a:defPPr>
            <a:lvl1pPr>
              <a:defRPr sz="1400"/>
            </a:lvl1pPr>
          </a:lstStyle>
          <a:p>
            <a:pPr algn="ctr"/>
            <a:r>
              <a:rPr lang="en-US" sz="1200" dirty="0">
                <a:latin typeface="Arial" panose="020B0604020202020204" pitchFamily="34" charset="0"/>
                <a:cs typeface="Arial" panose="020B0604020202020204" pitchFamily="34" charset="0"/>
              </a:rPr>
              <a:t>NFS </a:t>
            </a:r>
            <a:r>
              <a:rPr lang="en-US" sz="1200" dirty="0" smtClean="0">
                <a:latin typeface="Arial" panose="020B0604020202020204" pitchFamily="34" charset="0"/>
                <a:cs typeface="Arial" panose="020B0604020202020204" pitchFamily="34" charset="0"/>
              </a:rPr>
              <a:t>Server</a:t>
            </a:r>
            <a:endParaRPr lang="en-IN" sz="1200" dirty="0">
              <a:latin typeface="Arial" panose="020B0604020202020204" pitchFamily="34" charset="0"/>
              <a:cs typeface="Arial" panose="020B0604020202020204" pitchFamily="34" charset="0"/>
            </a:endParaRPr>
          </a:p>
        </p:txBody>
      </p:sp>
      <p:sp>
        <p:nvSpPr>
          <p:cNvPr id="9" name="TextBox 8"/>
          <p:cNvSpPr txBox="1"/>
          <p:nvPr/>
        </p:nvSpPr>
        <p:spPr>
          <a:xfrm>
            <a:off x="3110529" y="3653662"/>
            <a:ext cx="590946" cy="434758"/>
          </a:xfrm>
          <a:prstGeom prst="rect">
            <a:avLst/>
          </a:prstGeom>
          <a:noFill/>
          <a:ln>
            <a:solidFill>
              <a:schemeClr val="accent1"/>
            </a:solidFill>
            <a:prstDash val="sysDash"/>
          </a:ln>
        </p:spPr>
        <p:txBody>
          <a:bodyPr wrap="square" lIns="72494" tIns="36247" rIns="72494" bIns="36247" rtlCol="0" anchor="ctr">
            <a:noAutofit/>
          </a:bodyPr>
          <a:lstStyle>
            <a:defPPr>
              <a:defRPr lang="en-US"/>
            </a:defPPr>
            <a:lvl1pPr>
              <a:defRPr sz="1400"/>
            </a:lvl1pPr>
          </a:lstStyle>
          <a:p>
            <a:pPr algn="ctr"/>
            <a:r>
              <a:rPr lang="en-US" sz="1200" dirty="0" smtClean="0">
                <a:latin typeface="Arial" panose="020B0604020202020204" pitchFamily="34" charset="0"/>
                <a:cs typeface="Arial" panose="020B0604020202020204" pitchFamily="34" charset="0"/>
              </a:rPr>
              <a:t>RPC</a:t>
            </a:r>
            <a:endParaRPr lang="en-IN" sz="1200" dirty="0">
              <a:latin typeface="Arial" panose="020B0604020202020204" pitchFamily="34" charset="0"/>
              <a:cs typeface="Arial" panose="020B0604020202020204" pitchFamily="34" charset="0"/>
            </a:endParaRPr>
          </a:p>
        </p:txBody>
      </p:sp>
      <p:sp>
        <p:nvSpPr>
          <p:cNvPr id="10" name="TextBox 9"/>
          <p:cNvSpPr txBox="1"/>
          <p:nvPr/>
        </p:nvSpPr>
        <p:spPr>
          <a:xfrm>
            <a:off x="3110529" y="4088420"/>
            <a:ext cx="590946" cy="724596"/>
          </a:xfrm>
          <a:prstGeom prst="rect">
            <a:avLst/>
          </a:prstGeom>
          <a:noFill/>
          <a:ln>
            <a:solidFill>
              <a:schemeClr val="accent1"/>
            </a:solidFill>
            <a:prstDash val="sysDash"/>
          </a:ln>
        </p:spPr>
        <p:txBody>
          <a:bodyPr wrap="square" lIns="72494" tIns="36247" rIns="72494" bIns="36247" rtlCol="0" anchor="ctr">
            <a:noAutofit/>
          </a:bodyPr>
          <a:lstStyle>
            <a:defPPr>
              <a:defRPr lang="en-US"/>
            </a:defPPr>
            <a:lvl1pPr>
              <a:defRPr sz="1400"/>
            </a:lvl1pPr>
          </a:lstStyle>
          <a:p>
            <a:pPr algn="ctr"/>
            <a:r>
              <a:rPr lang="en-US" sz="1200" dirty="0" smtClean="0">
                <a:latin typeface="Arial" panose="020B0604020202020204" pitchFamily="34" charset="0"/>
                <a:cs typeface="Arial" panose="020B0604020202020204" pitchFamily="34" charset="0"/>
              </a:rPr>
              <a:t>TCP/ UDP IP</a:t>
            </a:r>
            <a:endParaRPr lang="en-IN" sz="12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201" y="4182769"/>
            <a:ext cx="457278" cy="630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256" y="4182769"/>
            <a:ext cx="457278" cy="630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bwMode="auto">
          <a:xfrm>
            <a:off x="2119053" y="3345709"/>
            <a:ext cx="0" cy="326068"/>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V="1">
            <a:off x="2226498" y="3345710"/>
            <a:ext cx="0" cy="326068"/>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1167787" y="3494289"/>
            <a:ext cx="0" cy="652136"/>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flipV="1">
            <a:off x="1283967" y="3494289"/>
            <a:ext cx="0" cy="624413"/>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4346144" y="3508743"/>
            <a:ext cx="0" cy="652136"/>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flipV="1">
            <a:off x="4462325" y="3508743"/>
            <a:ext cx="0" cy="624413"/>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p:nvPr/>
        </p:nvCxnSpPr>
        <p:spPr bwMode="auto">
          <a:xfrm>
            <a:off x="3379141" y="3363824"/>
            <a:ext cx="0" cy="326068"/>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flipV="1">
            <a:off x="3486586" y="3363825"/>
            <a:ext cx="0" cy="326068"/>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flipH="1">
            <a:off x="1552580" y="2992456"/>
            <a:ext cx="245271" cy="0"/>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a:off x="1573366" y="3146445"/>
            <a:ext cx="245271" cy="0"/>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p:nvPr/>
        </p:nvCxnSpPr>
        <p:spPr bwMode="auto">
          <a:xfrm flipH="1">
            <a:off x="3755198" y="2992456"/>
            <a:ext cx="245271" cy="0"/>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bwMode="auto">
          <a:xfrm>
            <a:off x="3775984" y="3146445"/>
            <a:ext cx="245271" cy="0"/>
          </a:xfrm>
          <a:prstGeom prst="straightConnector1">
            <a:avLst/>
          </a:prstGeom>
          <a:solidFill>
            <a:srgbClr val="00B8FF"/>
          </a:solidFill>
          <a:ln w="9525" cap="rnd"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Curved Connector 40"/>
          <p:cNvCxnSpPr>
            <a:stCxn id="6" idx="2"/>
            <a:endCxn id="10" idx="2"/>
          </p:cNvCxnSpPr>
          <p:nvPr/>
        </p:nvCxnSpPr>
        <p:spPr bwMode="auto">
          <a:xfrm rot="16200000" flipH="1">
            <a:off x="2786633" y="4195208"/>
            <a:ext cx="12077" cy="1235615"/>
          </a:xfrm>
          <a:prstGeom prst="curvedConnector3">
            <a:avLst>
              <a:gd name="adj1" fmla="val 3197016"/>
            </a:avLst>
          </a:prstGeom>
          <a:solidFill>
            <a:srgbClr val="00B8FF"/>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1445135" y="1762429"/>
            <a:ext cx="590946" cy="659420"/>
          </a:xfrm>
          <a:prstGeom prst="rect">
            <a:avLst/>
          </a:prstGeom>
          <a:noFill/>
          <a:ln>
            <a:solidFill>
              <a:schemeClr val="accent1"/>
            </a:solidFill>
            <a:prstDash val="sysDash"/>
          </a:ln>
        </p:spPr>
        <p:txBody>
          <a:bodyPr wrap="square" lIns="72494" tIns="36247" rIns="72494" bIns="36247" rtlCol="0" anchor="ctr">
            <a:noAutofit/>
          </a:bodyPr>
          <a:lstStyle>
            <a:defPPr>
              <a:defRPr lang="en-US"/>
            </a:defPPr>
            <a:lvl1pPr>
              <a:defRPr sz="1400"/>
            </a:lvl1pPr>
          </a:lstStyle>
          <a:p>
            <a:pPr algn="ctr"/>
            <a:r>
              <a:rPr lang="en-US" sz="1200" dirty="0" smtClean="0">
                <a:latin typeface="Arial" panose="020B0604020202020204" pitchFamily="34" charset="0"/>
                <a:cs typeface="Arial" panose="020B0604020202020204" pitchFamily="34" charset="0"/>
              </a:rPr>
              <a:t>User</a:t>
            </a:r>
            <a:endParaRPr lang="en-IN" sz="1200" dirty="0">
              <a:latin typeface="Arial" panose="020B0604020202020204" pitchFamily="34" charset="0"/>
              <a:cs typeface="Arial" panose="020B0604020202020204" pitchFamily="34" charset="0"/>
            </a:endParaRPr>
          </a:p>
        </p:txBody>
      </p:sp>
      <p:sp>
        <p:nvSpPr>
          <p:cNvPr id="1025" name="TextBox 1024"/>
          <p:cNvSpPr txBox="1"/>
          <p:nvPr/>
        </p:nvSpPr>
        <p:spPr>
          <a:xfrm>
            <a:off x="757709" y="2566768"/>
            <a:ext cx="1869318" cy="2608546"/>
          </a:xfrm>
          <a:prstGeom prst="rect">
            <a:avLst/>
          </a:prstGeom>
          <a:noFill/>
          <a:ln>
            <a:solidFill>
              <a:schemeClr val="tx1"/>
            </a:solidFill>
            <a:prstDash val="dash"/>
          </a:ln>
        </p:spPr>
        <p:txBody>
          <a:bodyPr wrap="square" lIns="72494" tIns="36247" rIns="72494" bIns="36247" rtlCol="0">
            <a:noAutofit/>
          </a:bodyPr>
          <a:lstStyle/>
          <a:p>
            <a:endParaRPr lang="en-IN" sz="1600" dirty="0">
              <a:latin typeface="Arial" panose="020B0604020202020204" pitchFamily="34" charset="0"/>
              <a:cs typeface="Arial" panose="020B0604020202020204" pitchFamily="34" charset="0"/>
            </a:endParaRPr>
          </a:p>
        </p:txBody>
      </p:sp>
      <p:sp>
        <p:nvSpPr>
          <p:cNvPr id="68" name="TextBox 67"/>
          <p:cNvSpPr txBox="1"/>
          <p:nvPr/>
        </p:nvSpPr>
        <p:spPr>
          <a:xfrm>
            <a:off x="2963960" y="2566768"/>
            <a:ext cx="1869318" cy="2608546"/>
          </a:xfrm>
          <a:prstGeom prst="rect">
            <a:avLst/>
          </a:prstGeom>
          <a:noFill/>
          <a:ln>
            <a:solidFill>
              <a:schemeClr val="tx1"/>
            </a:solidFill>
            <a:prstDash val="dash"/>
          </a:ln>
        </p:spPr>
        <p:txBody>
          <a:bodyPr wrap="square" lIns="72494" tIns="36247" rIns="72494" bIns="36247" rtlCol="0">
            <a:noAutofit/>
          </a:bodyPr>
          <a:lstStyle/>
          <a:p>
            <a:endParaRPr lang="en-IN" sz="1600" dirty="0">
              <a:latin typeface="Arial" panose="020B0604020202020204" pitchFamily="34" charset="0"/>
              <a:cs typeface="Arial" panose="020B0604020202020204" pitchFamily="34" charset="0"/>
            </a:endParaRPr>
          </a:p>
        </p:txBody>
      </p:sp>
      <p:cxnSp>
        <p:nvCxnSpPr>
          <p:cNvPr id="1028" name="Straight Arrow Connector 1027"/>
          <p:cNvCxnSpPr/>
          <p:nvPr/>
        </p:nvCxnSpPr>
        <p:spPr bwMode="auto">
          <a:xfrm flipH="1">
            <a:off x="1274729" y="2421849"/>
            <a:ext cx="161805" cy="289838"/>
          </a:xfrm>
          <a:prstGeom prst="straightConnector1">
            <a:avLst/>
          </a:prstGeom>
          <a:solidFill>
            <a:srgbClr val="00B8FF"/>
          </a:solidFill>
          <a:ln w="9525" cap="flat" cmpd="sng" algn="ctr">
            <a:solidFill>
              <a:schemeClr val="tx1"/>
            </a:solidFill>
            <a:prstDash val="solid"/>
            <a:round/>
            <a:headEnd type="stealth"/>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Arrow Connector 71"/>
          <p:cNvCxnSpPr/>
          <p:nvPr/>
        </p:nvCxnSpPr>
        <p:spPr bwMode="auto">
          <a:xfrm>
            <a:off x="2019527" y="2421849"/>
            <a:ext cx="150860" cy="289838"/>
          </a:xfrm>
          <a:prstGeom prst="straightConnector1">
            <a:avLst/>
          </a:prstGeom>
          <a:solidFill>
            <a:srgbClr val="00B8FF"/>
          </a:solidFill>
          <a:ln w="9525" cap="flat" cmpd="sng" algn="ctr">
            <a:solidFill>
              <a:schemeClr val="tx1"/>
            </a:solidFill>
            <a:prstDash val="solid"/>
            <a:round/>
            <a:headEnd type="stealth"/>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1" name="TextBox 1030"/>
          <p:cNvSpPr txBox="1"/>
          <p:nvPr/>
        </p:nvSpPr>
        <p:spPr>
          <a:xfrm>
            <a:off x="767302" y="4920589"/>
            <a:ext cx="507428" cy="211701"/>
          </a:xfrm>
          <a:prstGeom prst="rect">
            <a:avLst/>
          </a:prstGeom>
          <a:noFill/>
        </p:spPr>
        <p:txBody>
          <a:bodyPr wrap="square" lIns="72494" tIns="36247" rIns="72494" bIns="36247" rtlCol="0">
            <a:spAutoFit/>
          </a:bodyPr>
          <a:lstStyle/>
          <a:p>
            <a:r>
              <a:rPr lang="en-US" sz="900" dirty="0">
                <a:latin typeface="Arial" panose="020B0604020202020204" pitchFamily="34" charset="0"/>
                <a:cs typeface="Arial" panose="020B0604020202020204" pitchFamily="34" charset="0"/>
              </a:rPr>
              <a:t>Client</a:t>
            </a:r>
            <a:endParaRPr lang="en-IN" sz="900" dirty="0">
              <a:latin typeface="Arial" panose="020B0604020202020204" pitchFamily="34" charset="0"/>
              <a:cs typeface="Arial" panose="020B0604020202020204" pitchFamily="34" charset="0"/>
            </a:endParaRPr>
          </a:p>
        </p:txBody>
      </p:sp>
      <p:sp>
        <p:nvSpPr>
          <p:cNvPr id="75" name="TextBox 74"/>
          <p:cNvSpPr txBox="1"/>
          <p:nvPr/>
        </p:nvSpPr>
        <p:spPr>
          <a:xfrm>
            <a:off x="4322218" y="4924229"/>
            <a:ext cx="507428" cy="211701"/>
          </a:xfrm>
          <a:prstGeom prst="rect">
            <a:avLst/>
          </a:prstGeom>
          <a:noFill/>
        </p:spPr>
        <p:txBody>
          <a:bodyPr wrap="square" lIns="72494" tIns="36247" rIns="72494" bIns="36247" rtlCol="0">
            <a:spAutoFit/>
          </a:bodyPr>
          <a:lstStyle/>
          <a:p>
            <a:r>
              <a:rPr lang="en-US" sz="900" dirty="0">
                <a:latin typeface="Arial" panose="020B0604020202020204" pitchFamily="34" charset="0"/>
                <a:cs typeface="Arial" panose="020B0604020202020204" pitchFamily="34" charset="0"/>
              </a:rPr>
              <a:t>Server</a:t>
            </a:r>
            <a:endParaRPr lang="en-IN" sz="900" dirty="0">
              <a:latin typeface="Arial" panose="020B0604020202020204" pitchFamily="34" charset="0"/>
              <a:cs typeface="Arial" panose="020B0604020202020204" pitchFamily="34" charset="0"/>
            </a:endParaRPr>
          </a:p>
        </p:txBody>
      </p:sp>
      <p:sp>
        <p:nvSpPr>
          <p:cNvPr id="1032" name="TextBox 1031"/>
          <p:cNvSpPr txBox="1"/>
          <p:nvPr/>
        </p:nvSpPr>
        <p:spPr>
          <a:xfrm>
            <a:off x="5486400" y="1472590"/>
            <a:ext cx="3276600" cy="3717789"/>
          </a:xfrm>
          <a:prstGeom prst="rect">
            <a:avLst/>
          </a:prstGeom>
          <a:noFill/>
          <a:ln>
            <a:solidFill>
              <a:schemeClr val="accent5">
                <a:lumMod val="75000"/>
              </a:schemeClr>
            </a:solidFill>
            <a:prstDash val="sysDash"/>
          </a:ln>
        </p:spPr>
        <p:txBody>
          <a:bodyPr wrap="square" lIns="72494" tIns="36247" rIns="72494" bIns="36247" rtlCol="0">
            <a:spAutoFit/>
          </a:bodyPr>
          <a:lstStyle/>
          <a:p>
            <a:pPr marL="226543" indent="-226543">
              <a:spcAft>
                <a:spcPts val="476"/>
              </a:spcAft>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Uses Distributed file protocol</a:t>
            </a:r>
          </a:p>
          <a:p>
            <a:pPr marL="226543" indent="-226543">
              <a:spcAft>
                <a:spcPts val="476"/>
              </a:spcAft>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Used with Unix flavor machine. Also implemented for other Oss like, Mac OS, Windows, AS-400, etc.</a:t>
            </a:r>
          </a:p>
          <a:p>
            <a:pPr marL="226543" indent="-226543">
              <a:spcAft>
                <a:spcPts val="476"/>
              </a:spcAft>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Allows users to share file and directories</a:t>
            </a:r>
          </a:p>
          <a:p>
            <a:pPr marL="226543" indent="-226543">
              <a:spcAft>
                <a:spcPts val="476"/>
              </a:spcAft>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RPC Based</a:t>
            </a:r>
          </a:p>
          <a:p>
            <a:pPr marL="226543" indent="-226543">
              <a:spcAft>
                <a:spcPts val="476"/>
              </a:spcAft>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Simple crash recovery –</a:t>
            </a:r>
          </a:p>
          <a:p>
            <a:pPr marL="497136" indent="-226543">
              <a:buFont typeface="Arial" panose="020B0604020202020204" pitchFamily="34" charset="0"/>
              <a:buChar char="•"/>
            </a:pPr>
            <a:r>
              <a:rPr lang="en-US" sz="1200" dirty="0">
                <a:latin typeface="Arial" panose="020B0604020202020204" pitchFamily="34" charset="0"/>
                <a:cs typeface="Arial" panose="020B0604020202020204" pitchFamily="34" charset="0"/>
              </a:rPr>
              <a:t>Each RPC from client all necessary information for  the operation</a:t>
            </a:r>
          </a:p>
          <a:p>
            <a:pPr marL="497136" indent="-226543">
              <a:buFont typeface="Arial" panose="020B0604020202020204" pitchFamily="34" charset="0"/>
              <a:buChar char="•"/>
            </a:pPr>
            <a:r>
              <a:rPr lang="en-US" sz="1200" dirty="0">
                <a:latin typeface="Arial" panose="020B0604020202020204" pitchFamily="34" charset="0"/>
                <a:cs typeface="Arial" panose="020B0604020202020204" pitchFamily="34" charset="0"/>
              </a:rPr>
              <a:t>Server doesn’t maintain any client related information.</a:t>
            </a:r>
          </a:p>
          <a:p>
            <a:pPr marL="497136" indent="-226543">
              <a:buFont typeface="Arial" panose="020B0604020202020204" pitchFamily="34" charset="0"/>
              <a:buChar char="•"/>
            </a:pPr>
            <a:r>
              <a:rPr lang="en-US" sz="1200" dirty="0">
                <a:latin typeface="Arial" panose="020B0604020202020204" pitchFamily="34" charset="0"/>
                <a:cs typeface="Arial" panose="020B0604020202020204" pitchFamily="34" charset="0"/>
              </a:rPr>
              <a:t>Server doesn’t keep track of past access records.</a:t>
            </a:r>
            <a:endParaRPr lang="en-IN" sz="1200" dirty="0">
              <a:latin typeface="Arial" panose="020B0604020202020204" pitchFamily="34" charset="0"/>
              <a:cs typeface="Arial" panose="020B0604020202020204" pitchFamily="34" charset="0"/>
            </a:endParaRPr>
          </a:p>
        </p:txBody>
      </p:sp>
      <p:sp>
        <p:nvSpPr>
          <p:cNvPr id="14" name="Slide Number Placeholder 13"/>
          <p:cNvSpPr>
            <a:spLocks noGrp="1"/>
          </p:cNvSpPr>
          <p:nvPr>
            <p:ph type="sldNum" sz="quarter" idx="12"/>
          </p:nvPr>
        </p:nvSpPr>
        <p:spPr/>
        <p:txBody>
          <a:bodyPr/>
          <a:lstStyle/>
          <a:p>
            <a:fld id="{F84C034E-1E28-4FD2-A311-E7DE156B350B}" type="slidenum">
              <a:rPr lang="en-IN" smtClean="0"/>
              <a:t>11</a:t>
            </a:fld>
            <a:endParaRPr lang="en-IN"/>
          </a:p>
        </p:txBody>
      </p:sp>
    </p:spTree>
    <p:extLst>
      <p:ext uri="{BB962C8B-B14F-4D97-AF65-F5344CB8AC3E}">
        <p14:creationId xmlns:p14="http://schemas.microsoft.com/office/powerpoint/2010/main" val="51268116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0064" y="26988"/>
            <a:ext cx="7577136" cy="971550"/>
          </a:xfrm>
          <a:prstGeom prst="rect">
            <a:avLst/>
          </a:prstGeom>
        </p:spPr>
        <p:txBody>
          <a:bodyPr lIns="72494" tIns="36247" rIns="72494" bIns="36247" anchor="ctr"/>
          <a:lstStyle>
            <a:lvl1pPr algn="l" defTabSz="576621"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937009" indent="-360388"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44155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201817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594793"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317141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374803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432465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490127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a:lstStyle>
          <a:p>
            <a:pPr defTabSz="914400">
              <a:lnSpc>
                <a:spcPct val="93000"/>
              </a:lnSpc>
            </a:pPr>
            <a:r>
              <a:rPr lang="en-US" sz="3200" cap="all" spc="-60" dirty="0">
                <a:solidFill>
                  <a:schemeClr val="tx2"/>
                </a:solidFill>
              </a:rPr>
              <a:t>NFS – Network File System</a:t>
            </a:r>
          </a:p>
        </p:txBody>
      </p:sp>
      <p:sp>
        <p:nvSpPr>
          <p:cNvPr id="3" name="TextBox 2"/>
          <p:cNvSpPr txBox="1"/>
          <p:nvPr/>
        </p:nvSpPr>
        <p:spPr>
          <a:xfrm>
            <a:off x="435374" y="1143000"/>
            <a:ext cx="4441425" cy="5346440"/>
          </a:xfrm>
          <a:prstGeom prst="rect">
            <a:avLst/>
          </a:prstGeom>
          <a:noFill/>
        </p:spPr>
        <p:txBody>
          <a:bodyPr wrap="square" lIns="72494" tIns="36247" rIns="72494" bIns="36247" rtlCol="0">
            <a:spAutoFit/>
          </a:bodyPr>
          <a:lstStyle/>
          <a:p>
            <a:r>
              <a:rPr lang="en-US" sz="2000" u="sng" dirty="0">
                <a:latin typeface="Arial" panose="020B0604020202020204" pitchFamily="34" charset="0"/>
                <a:cs typeface="Arial" panose="020B0604020202020204" pitchFamily="34" charset="0"/>
              </a:rPr>
              <a:t>Points to note:</a:t>
            </a:r>
          </a:p>
          <a:p>
            <a:endParaRPr lang="en-US" sz="1600" u="sng" dirty="0">
              <a:latin typeface="Arial" panose="020B0604020202020204" pitchFamily="34" charset="0"/>
              <a:cs typeface="Arial" panose="020B0604020202020204" pitchFamily="34" charset="0"/>
            </a:endParaRPr>
          </a:p>
          <a:p>
            <a:r>
              <a:rPr lang="en-US" sz="1600" u="sng" dirty="0">
                <a:latin typeface="Arial" panose="020B0604020202020204" pitchFamily="34" charset="0"/>
                <a:cs typeface="Arial" panose="020B0604020202020204" pitchFamily="34" charset="0"/>
              </a:rPr>
              <a:t>For sharing files between Unix flavor machines.</a:t>
            </a:r>
          </a:p>
          <a:p>
            <a:endParaRPr lang="en-US" dirty="0" smtClean="0">
              <a:latin typeface="Arial" panose="020B0604020202020204" pitchFamily="34" charset="0"/>
              <a:cs typeface="Arial" panose="020B0604020202020204" pitchFamily="34" charset="0"/>
            </a:endParaRPr>
          </a:p>
          <a:p>
            <a:pPr marL="226543" indent="-226543">
              <a:buFont typeface="Arial" panose="020B0604020202020204" pitchFamily="34" charset="0"/>
              <a:buChar char="•"/>
            </a:pPr>
            <a:r>
              <a:rPr lang="en-US" sz="1600" dirty="0" smtClean="0">
                <a:latin typeface="Arial" panose="020B0604020202020204" pitchFamily="34" charset="0"/>
                <a:cs typeface="Arial" panose="020B0604020202020204" pitchFamily="34" charset="0"/>
              </a:rPr>
              <a:t>Install NFS package</a:t>
            </a:r>
          </a:p>
          <a:p>
            <a:pPr marL="226543" indent="-226543">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Modify configuration file located at /</a:t>
            </a:r>
            <a:r>
              <a:rPr lang="en-US" sz="1600" dirty="0" err="1" smtClean="0">
                <a:latin typeface="Arial" panose="020B0604020202020204" pitchFamily="34" charset="0"/>
                <a:cs typeface="Arial" panose="020B0604020202020204" pitchFamily="34" charset="0"/>
              </a:rPr>
              <a:t>etc</a:t>
            </a:r>
            <a:r>
              <a:rPr lang="en-US" sz="1600" dirty="0" smtClean="0">
                <a:latin typeface="Arial" panose="020B0604020202020204" pitchFamily="34" charset="0"/>
                <a:cs typeface="Arial" panose="020B0604020202020204" pitchFamily="34" charset="0"/>
              </a:rPr>
              <a:t>/exports.</a:t>
            </a:r>
          </a:p>
          <a:p>
            <a:pPr marL="226543" indent="-226543">
              <a:buFont typeface="Arial" panose="020B0604020202020204" pitchFamily="34" charset="0"/>
              <a:buChar char="•"/>
            </a:pPr>
            <a:r>
              <a:rPr lang="en-US" sz="1600" dirty="0" smtClean="0">
                <a:latin typeface="Arial" panose="020B0604020202020204" pitchFamily="34" charset="0"/>
                <a:cs typeface="Arial" panose="020B0604020202020204" pitchFamily="34" charset="0"/>
              </a:rPr>
              <a:t>Start services</a:t>
            </a: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 </a:t>
            </a:r>
            <a:r>
              <a:rPr lang="en-US" sz="1600" dirty="0" err="1" smtClean="0">
                <a:latin typeface="Arial" panose="020B0604020202020204" pitchFamily="34" charset="0"/>
                <a:cs typeface="Arial" panose="020B0604020202020204" pitchFamily="34" charset="0"/>
              </a:rPr>
              <a:t>nfs</a:t>
            </a:r>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2) </a:t>
            </a:r>
            <a:r>
              <a:rPr lang="en-US" sz="1600" dirty="0" err="1" smtClean="0">
                <a:latin typeface="Arial" panose="020B0604020202020204" pitchFamily="34" charset="0"/>
                <a:cs typeface="Arial" panose="020B0604020202020204" pitchFamily="34" charset="0"/>
              </a:rPr>
              <a:t>nfs</a:t>
            </a:r>
            <a:r>
              <a:rPr lang="en-US" sz="1600" dirty="0" smtClean="0">
                <a:latin typeface="Arial" panose="020B0604020202020204" pitchFamily="34" charset="0"/>
                <a:cs typeface="Arial" panose="020B0604020202020204" pitchFamily="34" charset="0"/>
              </a:rPr>
              <a:t> lock</a:t>
            </a: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 </a:t>
            </a:r>
            <a:r>
              <a:rPr lang="en-US" sz="1600" dirty="0" err="1" smtClean="0">
                <a:latin typeface="Arial" panose="020B0604020202020204" pitchFamily="34" charset="0"/>
                <a:cs typeface="Arial" panose="020B0604020202020204" pitchFamily="34" charset="0"/>
              </a:rPr>
              <a:t>portmap</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In order to use the </a:t>
            </a:r>
            <a:r>
              <a:rPr lang="en-US" sz="1600" dirty="0" err="1" smtClean="0">
                <a:latin typeface="Arial" panose="020B0604020202020204" pitchFamily="34" charset="0"/>
                <a:cs typeface="Arial" panose="020B0604020202020204" pitchFamily="34" charset="0"/>
              </a:rPr>
              <a:t>nfs</a:t>
            </a:r>
            <a:r>
              <a:rPr lang="en-US" sz="1600" dirty="0" smtClean="0">
                <a:latin typeface="Arial" panose="020B0604020202020204" pitchFamily="34" charset="0"/>
                <a:cs typeface="Arial" panose="020B0604020202020204" pitchFamily="34" charset="0"/>
              </a:rPr>
              <a:t> share the client should also be installed with </a:t>
            </a:r>
            <a:r>
              <a:rPr lang="en-US" sz="1600" dirty="0" err="1" smtClean="0">
                <a:latin typeface="Arial" panose="020B0604020202020204" pitchFamily="34" charset="0"/>
                <a:cs typeface="Arial" panose="020B0604020202020204" pitchFamily="34" charset="0"/>
              </a:rPr>
              <a:t>nfs</a:t>
            </a:r>
            <a:r>
              <a:rPr lang="en-US" sz="1600" dirty="0" smtClean="0">
                <a:latin typeface="Arial" panose="020B0604020202020204" pitchFamily="34" charset="0"/>
                <a:cs typeface="Arial" panose="020B0604020202020204" pitchFamily="34" charset="0"/>
              </a:rPr>
              <a:t> package.</a:t>
            </a:r>
          </a:p>
          <a:p>
            <a:endParaRPr lang="en-US" sz="1600" dirty="0">
              <a:latin typeface="Arial" panose="020B0604020202020204" pitchFamily="34" charset="0"/>
              <a:cs typeface="Arial" panose="020B0604020202020204" pitchFamily="34" charset="0"/>
            </a:endParaRPr>
          </a:p>
          <a:p>
            <a:pPr>
              <a:spcAft>
                <a:spcPts val="238"/>
              </a:spcAft>
            </a:pPr>
            <a:r>
              <a:rPr lang="en-US" sz="1600" dirty="0" smtClean="0">
                <a:latin typeface="Arial" panose="020B0604020202020204" pitchFamily="34" charset="0"/>
                <a:cs typeface="Arial" panose="020B0604020202020204" pitchFamily="34" charset="0"/>
              </a:rPr>
              <a:t>On client run command,</a:t>
            </a:r>
          </a:p>
          <a:p>
            <a:pPr>
              <a:spcAft>
                <a:spcPts val="238"/>
              </a:spcAft>
            </a:pPr>
            <a:r>
              <a:rPr lang="en-US" sz="1300" dirty="0">
                <a:solidFill>
                  <a:schemeClr val="accent2"/>
                </a:solidFill>
                <a:latin typeface="Arial" panose="020B0604020202020204" pitchFamily="34" charset="0"/>
                <a:cs typeface="Arial" panose="020B0604020202020204" pitchFamily="34" charset="0"/>
              </a:rPr>
              <a:t>$ yum –y install </a:t>
            </a:r>
            <a:r>
              <a:rPr lang="en-US" sz="1300" dirty="0" err="1">
                <a:solidFill>
                  <a:schemeClr val="accent2"/>
                </a:solidFill>
                <a:latin typeface="Arial" panose="020B0604020202020204" pitchFamily="34" charset="0"/>
                <a:cs typeface="Arial" panose="020B0604020202020204" pitchFamily="34" charset="0"/>
              </a:rPr>
              <a:t>nfs</a:t>
            </a:r>
            <a:r>
              <a:rPr lang="en-US" sz="1300" dirty="0">
                <a:solidFill>
                  <a:schemeClr val="accent2"/>
                </a:solidFill>
                <a:latin typeface="Arial" panose="020B0604020202020204" pitchFamily="34" charset="0"/>
                <a:cs typeface="Arial" panose="020B0604020202020204" pitchFamily="34" charset="0"/>
              </a:rPr>
              <a:t>*</a:t>
            </a:r>
          </a:p>
          <a:p>
            <a:pPr>
              <a:spcAft>
                <a:spcPts val="238"/>
              </a:spcAft>
            </a:pPr>
            <a:r>
              <a:rPr lang="en-US" sz="1600" dirty="0">
                <a:latin typeface="Arial" panose="020B0604020202020204" pitchFamily="34" charset="0"/>
                <a:cs typeface="Arial" panose="020B0604020202020204" pitchFamily="34" charset="0"/>
              </a:rPr>
              <a:t>And then mount the ‘</a:t>
            </a:r>
            <a:r>
              <a:rPr lang="en-US" sz="1600" dirty="0" err="1">
                <a:latin typeface="Arial" panose="020B0604020202020204" pitchFamily="34" charset="0"/>
                <a:cs typeface="Arial" panose="020B0604020202020204" pitchFamily="34" charset="0"/>
              </a:rPr>
              <a:t>nfs</a:t>
            </a:r>
            <a:r>
              <a:rPr lang="en-US" sz="1600" dirty="0">
                <a:latin typeface="Arial" panose="020B0604020202020204" pitchFamily="34" charset="0"/>
                <a:cs typeface="Arial" panose="020B0604020202020204" pitchFamily="34" charset="0"/>
              </a:rPr>
              <a:t> public’ folder,</a:t>
            </a:r>
          </a:p>
          <a:p>
            <a:pPr>
              <a:spcAft>
                <a:spcPts val="238"/>
              </a:spcAft>
            </a:pPr>
            <a:r>
              <a:rPr lang="en-US" sz="1300" dirty="0">
                <a:solidFill>
                  <a:schemeClr val="accent2"/>
                </a:solidFill>
                <a:latin typeface="Arial" panose="020B0604020202020204" pitchFamily="34" charset="0"/>
                <a:cs typeface="Arial" panose="020B0604020202020204" pitchFamily="34" charset="0"/>
              </a:rPr>
              <a:t>$ mount &lt;ip address of </a:t>
            </a:r>
            <a:r>
              <a:rPr lang="en-US" sz="1300" dirty="0" err="1">
                <a:solidFill>
                  <a:schemeClr val="accent2"/>
                </a:solidFill>
                <a:latin typeface="Arial" panose="020B0604020202020204" pitchFamily="34" charset="0"/>
                <a:cs typeface="Arial" panose="020B0604020202020204" pitchFamily="34" charset="0"/>
              </a:rPr>
              <a:t>nfs</a:t>
            </a:r>
            <a:r>
              <a:rPr lang="en-US" sz="1300" dirty="0">
                <a:solidFill>
                  <a:schemeClr val="accent2"/>
                </a:solidFill>
                <a:latin typeface="Arial" panose="020B0604020202020204" pitchFamily="34" charset="0"/>
                <a:cs typeface="Arial" panose="020B0604020202020204" pitchFamily="34" charset="0"/>
              </a:rPr>
              <a:t> server&gt;:/&lt;</a:t>
            </a:r>
            <a:r>
              <a:rPr lang="en-US" sz="1300" dirty="0" err="1">
                <a:solidFill>
                  <a:schemeClr val="accent2"/>
                </a:solidFill>
                <a:latin typeface="Arial" panose="020B0604020202020204" pitchFamily="34" charset="0"/>
                <a:cs typeface="Arial" panose="020B0604020202020204" pitchFamily="34" charset="0"/>
              </a:rPr>
              <a:t>share_name</a:t>
            </a:r>
            <a:r>
              <a:rPr lang="en-US" sz="1300" dirty="0">
                <a:solidFill>
                  <a:schemeClr val="accent2"/>
                </a:solidFill>
                <a:latin typeface="Arial" panose="020B0604020202020204" pitchFamily="34" charset="0"/>
                <a:cs typeface="Arial" panose="020B0604020202020204" pitchFamily="34" charset="0"/>
              </a:rPr>
              <a:t>&gt; /</a:t>
            </a:r>
            <a:r>
              <a:rPr lang="en-US" sz="1300" dirty="0" err="1">
                <a:solidFill>
                  <a:schemeClr val="accent2"/>
                </a:solidFill>
                <a:latin typeface="Arial" panose="020B0604020202020204" pitchFamily="34" charset="0"/>
                <a:cs typeface="Arial" panose="020B0604020202020204" pitchFamily="34" charset="0"/>
              </a:rPr>
              <a:t>mnt</a:t>
            </a:r>
            <a:endParaRPr lang="en-US" sz="1300" dirty="0">
              <a:solidFill>
                <a:schemeClr val="accent2"/>
              </a:solidFill>
              <a:latin typeface="Arial" panose="020B0604020202020204" pitchFamily="34" charset="0"/>
              <a:cs typeface="Arial" panose="020B0604020202020204" pitchFamily="34" charset="0"/>
            </a:endParaRPr>
          </a:p>
          <a:p>
            <a:pPr>
              <a:spcAft>
                <a:spcPts val="238"/>
              </a:spcAft>
            </a:pPr>
            <a:r>
              <a:rPr lang="en-US" sz="1600" dirty="0">
                <a:latin typeface="Arial" panose="020B0604020202020204" pitchFamily="34" charset="0"/>
                <a:cs typeface="Arial" panose="020B0604020202020204" pitchFamily="34" charset="0"/>
              </a:rPr>
              <a:t>Check the /</a:t>
            </a:r>
            <a:r>
              <a:rPr lang="en-US" sz="1600" dirty="0" err="1">
                <a:latin typeface="Arial" panose="020B0604020202020204" pitchFamily="34" charset="0"/>
                <a:cs typeface="Arial" panose="020B0604020202020204" pitchFamily="34" charset="0"/>
              </a:rPr>
              <a:t>mnt</a:t>
            </a:r>
            <a:r>
              <a:rPr lang="en-US" sz="1600" dirty="0">
                <a:latin typeface="Arial" panose="020B0604020202020204" pitchFamily="34" charset="0"/>
                <a:cs typeface="Arial" panose="020B0604020202020204" pitchFamily="34" charset="0"/>
              </a:rPr>
              <a:t> folder, and you will see the files inside the public share folder</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5055500" y="1400131"/>
            <a:ext cx="3859899" cy="4653943"/>
          </a:xfrm>
          <a:prstGeom prst="rect">
            <a:avLst/>
          </a:prstGeom>
          <a:noFill/>
          <a:ln>
            <a:solidFill>
              <a:schemeClr val="accent1"/>
            </a:solidFill>
          </a:ln>
        </p:spPr>
        <p:txBody>
          <a:bodyPr wrap="square" lIns="72494" tIns="36247" rIns="72494" bIns="36247" rtlCol="0">
            <a:spAutoFit/>
          </a:bodyPr>
          <a:lstStyle/>
          <a:p>
            <a:pPr>
              <a:spcAft>
                <a:spcPts val="238"/>
              </a:spcAft>
            </a:pPr>
            <a:r>
              <a:rPr lang="en-US" dirty="0">
                <a:latin typeface="Arial" panose="020B0604020202020204" pitchFamily="34" charset="0"/>
                <a:cs typeface="Arial" panose="020B0604020202020204" pitchFamily="34" charset="0"/>
              </a:rPr>
              <a:t>Install ‘</a:t>
            </a:r>
            <a:r>
              <a:rPr lang="en-US" dirty="0" err="1">
                <a:latin typeface="Arial" panose="020B0604020202020204" pitchFamily="34" charset="0"/>
                <a:cs typeface="Arial" panose="020B0604020202020204" pitchFamily="34" charset="0"/>
              </a:rPr>
              <a:t>nfs</a:t>
            </a:r>
            <a:r>
              <a:rPr lang="en-US" dirty="0">
                <a:latin typeface="Arial" panose="020B0604020202020204" pitchFamily="34" charset="0"/>
                <a:cs typeface="Arial" panose="020B0604020202020204" pitchFamily="34" charset="0"/>
              </a:rPr>
              <a:t>’ using below commands,</a:t>
            </a:r>
          </a:p>
          <a:p>
            <a:pPr>
              <a:spcAft>
                <a:spcPts val="238"/>
              </a:spcAft>
            </a:pPr>
            <a:r>
              <a:rPr lang="en-US" sz="1300" dirty="0">
                <a:solidFill>
                  <a:schemeClr val="accent2"/>
                </a:solidFill>
                <a:latin typeface="Arial" panose="020B0604020202020204" pitchFamily="34" charset="0"/>
                <a:cs typeface="Arial" panose="020B0604020202020204" pitchFamily="34" charset="0"/>
              </a:rPr>
              <a:t>$ yum –y install </a:t>
            </a:r>
            <a:r>
              <a:rPr lang="en-US" sz="1300" dirty="0" err="1">
                <a:solidFill>
                  <a:schemeClr val="accent2"/>
                </a:solidFill>
                <a:latin typeface="Arial" panose="020B0604020202020204" pitchFamily="34" charset="0"/>
                <a:cs typeface="Arial" panose="020B0604020202020204" pitchFamily="34" charset="0"/>
              </a:rPr>
              <a:t>nfs-utils</a:t>
            </a:r>
            <a:r>
              <a:rPr lang="en-US" sz="1300" dirty="0">
                <a:solidFill>
                  <a:schemeClr val="accent2"/>
                </a:solidFill>
                <a:latin typeface="Arial" panose="020B0604020202020204" pitchFamily="34" charset="0"/>
                <a:cs typeface="Arial" panose="020B0604020202020204" pitchFamily="34" charset="0"/>
              </a:rPr>
              <a:t> </a:t>
            </a:r>
            <a:r>
              <a:rPr lang="en-US" sz="1300" dirty="0" err="1">
                <a:solidFill>
                  <a:schemeClr val="accent2"/>
                </a:solidFill>
                <a:latin typeface="Arial" panose="020B0604020202020204" pitchFamily="34" charset="0"/>
                <a:cs typeface="Arial" panose="020B0604020202020204" pitchFamily="34" charset="0"/>
              </a:rPr>
              <a:t>nfs</a:t>
            </a:r>
            <a:r>
              <a:rPr lang="en-US" sz="1300" dirty="0">
                <a:solidFill>
                  <a:schemeClr val="accent2"/>
                </a:solidFill>
                <a:latin typeface="Arial" panose="020B0604020202020204" pitchFamily="34" charset="0"/>
                <a:cs typeface="Arial" panose="020B0604020202020204" pitchFamily="34" charset="0"/>
              </a:rPr>
              <a:t>-</a:t>
            </a:r>
            <a:r>
              <a:rPr lang="en-US" sz="1300" dirty="0" err="1">
                <a:solidFill>
                  <a:schemeClr val="accent2"/>
                </a:solidFill>
                <a:latin typeface="Arial" panose="020B0604020202020204" pitchFamily="34" charset="0"/>
                <a:cs typeface="Arial" panose="020B0604020202020204" pitchFamily="34" charset="0"/>
              </a:rPr>
              <a:t>utils</a:t>
            </a:r>
            <a:r>
              <a:rPr lang="en-US" sz="1300" dirty="0">
                <a:solidFill>
                  <a:schemeClr val="accent2"/>
                </a:solidFill>
                <a:latin typeface="Arial" panose="020B0604020202020204" pitchFamily="34" charset="0"/>
                <a:cs typeface="Arial" panose="020B0604020202020204" pitchFamily="34" charset="0"/>
              </a:rPr>
              <a:t>-lib</a:t>
            </a:r>
          </a:p>
          <a:p>
            <a:pPr>
              <a:spcAft>
                <a:spcPts val="238"/>
              </a:spcAft>
            </a:pPr>
            <a:r>
              <a:rPr lang="en-US" dirty="0">
                <a:latin typeface="Arial" panose="020B0604020202020204" pitchFamily="34" charset="0"/>
                <a:cs typeface="Arial" panose="020B0604020202020204" pitchFamily="34" charset="0"/>
              </a:rPr>
              <a:t>Create a share repo.</a:t>
            </a:r>
          </a:p>
          <a:p>
            <a:pPr>
              <a:spcAft>
                <a:spcPts val="238"/>
              </a:spcAft>
            </a:pPr>
            <a:r>
              <a:rPr lang="en-US" sz="1300" dirty="0">
                <a:solidFill>
                  <a:schemeClr val="accent2"/>
                </a:solidFill>
                <a:latin typeface="Arial" panose="020B0604020202020204" pitchFamily="34" charset="0"/>
                <a:cs typeface="Arial" panose="020B0604020202020204" pitchFamily="34" charset="0"/>
              </a:rPr>
              <a:t>$ </a:t>
            </a:r>
            <a:r>
              <a:rPr lang="en-US" sz="1300" dirty="0" err="1">
                <a:solidFill>
                  <a:schemeClr val="accent2"/>
                </a:solidFill>
                <a:latin typeface="Arial" panose="020B0604020202020204" pitchFamily="34" charset="0"/>
                <a:cs typeface="Arial" panose="020B0604020202020204" pitchFamily="34" charset="0"/>
              </a:rPr>
              <a:t>mkdir</a:t>
            </a:r>
            <a:r>
              <a:rPr lang="en-US" sz="1300" dirty="0">
                <a:solidFill>
                  <a:schemeClr val="accent2"/>
                </a:solidFill>
                <a:latin typeface="Arial" panose="020B0604020202020204" pitchFamily="34" charset="0"/>
                <a:cs typeface="Arial" panose="020B0604020202020204" pitchFamily="34" charset="0"/>
              </a:rPr>
              <a:t> </a:t>
            </a:r>
            <a:r>
              <a:rPr lang="en-US" sz="1300" dirty="0" err="1">
                <a:solidFill>
                  <a:schemeClr val="accent2"/>
                </a:solidFill>
                <a:latin typeface="Arial" panose="020B0604020202020204" pitchFamily="34" charset="0"/>
                <a:cs typeface="Arial" panose="020B0604020202020204" pitchFamily="34" charset="0"/>
              </a:rPr>
              <a:t>pubshare</a:t>
            </a:r>
            <a:endParaRPr lang="en-US" sz="1300" dirty="0">
              <a:solidFill>
                <a:schemeClr val="accent2"/>
              </a:solidFill>
              <a:latin typeface="Arial" panose="020B0604020202020204" pitchFamily="34" charset="0"/>
              <a:cs typeface="Arial" panose="020B0604020202020204" pitchFamily="34" charset="0"/>
            </a:endParaRPr>
          </a:p>
          <a:p>
            <a:pPr>
              <a:spcAft>
                <a:spcPts val="238"/>
              </a:spcAft>
            </a:pPr>
            <a:r>
              <a:rPr lang="en-US" dirty="0">
                <a:latin typeface="Arial" panose="020B0604020202020204" pitchFamily="34" charset="0"/>
                <a:cs typeface="Arial" panose="020B0604020202020204" pitchFamily="34" charset="0"/>
              </a:rPr>
              <a:t>Create few file inside the directory.</a:t>
            </a:r>
          </a:p>
          <a:p>
            <a:pPr>
              <a:spcAft>
                <a:spcPts val="238"/>
              </a:spcAft>
            </a:pPr>
            <a:r>
              <a:rPr lang="en-US" dirty="0">
                <a:latin typeface="Arial" panose="020B0604020202020204" pitchFamily="34" charset="0"/>
                <a:cs typeface="Arial" panose="020B0604020202020204" pitchFamily="34" charset="0"/>
              </a:rPr>
              <a:t>Update file </a:t>
            </a:r>
            <a:r>
              <a:rPr lang="en-US" sz="1300" dirty="0">
                <a:solidFill>
                  <a:schemeClr val="accent2"/>
                </a:solidFill>
                <a:latin typeface="Arial" panose="020B0604020202020204" pitchFamily="34" charset="0"/>
                <a:cs typeface="Arial" panose="020B0604020202020204" pitchFamily="34" charset="0"/>
              </a:rPr>
              <a:t>/</a:t>
            </a:r>
            <a:r>
              <a:rPr lang="en-US" sz="1300" dirty="0" err="1">
                <a:solidFill>
                  <a:schemeClr val="accent2"/>
                </a:solidFill>
                <a:latin typeface="Arial" panose="020B0604020202020204" pitchFamily="34" charset="0"/>
                <a:cs typeface="Arial" panose="020B0604020202020204" pitchFamily="34" charset="0"/>
              </a:rPr>
              <a:t>etc</a:t>
            </a:r>
            <a:r>
              <a:rPr lang="en-US" sz="1300" dirty="0">
                <a:solidFill>
                  <a:schemeClr val="accent2"/>
                </a:solidFill>
                <a:latin typeface="Arial" panose="020B0604020202020204" pitchFamily="34" charset="0"/>
                <a:cs typeface="Arial" panose="020B0604020202020204" pitchFamily="34" charset="0"/>
              </a:rPr>
              <a:t>/exports</a:t>
            </a:r>
          </a:p>
          <a:p>
            <a:pPr>
              <a:spcAft>
                <a:spcPts val="238"/>
              </a:spcAft>
            </a:pPr>
            <a:r>
              <a:rPr lang="en-US" sz="1300" dirty="0">
                <a:solidFill>
                  <a:schemeClr val="accent2"/>
                </a:solidFill>
                <a:latin typeface="Arial" panose="020B0604020202020204" pitchFamily="34" charset="0"/>
                <a:cs typeface="Arial" panose="020B0604020202020204" pitchFamily="34" charset="0"/>
              </a:rPr>
              <a:t>/public * or, &lt;ip address&gt; (</a:t>
            </a:r>
            <a:r>
              <a:rPr lang="en-US" sz="1300" dirty="0" err="1">
                <a:solidFill>
                  <a:schemeClr val="accent2"/>
                </a:solidFill>
                <a:latin typeface="Arial" panose="020B0604020202020204" pitchFamily="34" charset="0"/>
                <a:cs typeface="Arial" panose="020B0604020202020204" pitchFamily="34" charset="0"/>
              </a:rPr>
              <a:t>ro,sync</a:t>
            </a:r>
            <a:r>
              <a:rPr lang="en-US" sz="1300" dirty="0">
                <a:solidFill>
                  <a:schemeClr val="accent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save the file </a:t>
            </a:r>
          </a:p>
          <a:p>
            <a:pPr>
              <a:spcAft>
                <a:spcPts val="238"/>
              </a:spcAft>
            </a:pPr>
            <a:r>
              <a:rPr lang="en-US" sz="1300" dirty="0">
                <a:solidFill>
                  <a:schemeClr val="accent2"/>
                </a:solidFill>
                <a:latin typeface="Arial" panose="020B0604020202020204" pitchFamily="34" charset="0"/>
                <a:cs typeface="Arial" panose="020B0604020202020204" pitchFamily="34" charset="0"/>
              </a:rPr>
              <a:t>$ service </a:t>
            </a:r>
            <a:r>
              <a:rPr lang="en-US" sz="1300" dirty="0" err="1">
                <a:solidFill>
                  <a:schemeClr val="accent2"/>
                </a:solidFill>
                <a:latin typeface="Arial" panose="020B0604020202020204" pitchFamily="34" charset="0"/>
                <a:cs typeface="Arial" panose="020B0604020202020204" pitchFamily="34" charset="0"/>
              </a:rPr>
              <a:t>rpcbind</a:t>
            </a:r>
            <a:r>
              <a:rPr lang="en-US" sz="1300" dirty="0">
                <a:solidFill>
                  <a:schemeClr val="accent2"/>
                </a:solidFill>
                <a:latin typeface="Arial" panose="020B0604020202020204" pitchFamily="34" charset="0"/>
                <a:cs typeface="Arial" panose="020B0604020202020204" pitchFamily="34" charset="0"/>
              </a:rPr>
              <a:t> status </a:t>
            </a:r>
          </a:p>
          <a:p>
            <a:pPr>
              <a:spcAft>
                <a:spcPts val="238"/>
              </a:spcAft>
            </a:pPr>
            <a:r>
              <a:rPr lang="en-US" dirty="0">
                <a:latin typeface="Arial" panose="020B0604020202020204" pitchFamily="34" charset="0"/>
                <a:cs typeface="Arial" panose="020B0604020202020204" pitchFamily="34" charset="0"/>
              </a:rPr>
              <a:t>To start the NFS service when the system boots, use the command,</a:t>
            </a:r>
          </a:p>
          <a:p>
            <a:pPr>
              <a:spcAft>
                <a:spcPts val="238"/>
              </a:spcAft>
            </a:pPr>
            <a:r>
              <a:rPr lang="en-US" sz="1300" dirty="0">
                <a:solidFill>
                  <a:schemeClr val="accent2"/>
                </a:solidFill>
                <a:latin typeface="Arial" panose="020B0604020202020204" pitchFamily="34" charset="0"/>
                <a:cs typeface="Arial" panose="020B0604020202020204" pitchFamily="34" charset="0"/>
              </a:rPr>
              <a:t>$ </a:t>
            </a:r>
            <a:r>
              <a:rPr lang="en-US" sz="1300" dirty="0" err="1">
                <a:solidFill>
                  <a:schemeClr val="accent2"/>
                </a:solidFill>
                <a:latin typeface="Arial" panose="020B0604020202020204" pitchFamily="34" charset="0"/>
                <a:cs typeface="Arial" panose="020B0604020202020204" pitchFamily="34" charset="0"/>
              </a:rPr>
              <a:t>chkconfig</a:t>
            </a:r>
            <a:r>
              <a:rPr lang="en-US" sz="1300" dirty="0">
                <a:solidFill>
                  <a:schemeClr val="accent2"/>
                </a:solidFill>
                <a:latin typeface="Arial" panose="020B0604020202020204" pitchFamily="34" charset="0"/>
                <a:cs typeface="Arial" panose="020B0604020202020204" pitchFamily="34" charset="0"/>
              </a:rPr>
              <a:t> </a:t>
            </a:r>
            <a:r>
              <a:rPr lang="en-US" sz="1300" dirty="0" err="1">
                <a:solidFill>
                  <a:schemeClr val="accent2"/>
                </a:solidFill>
                <a:latin typeface="Arial" panose="020B0604020202020204" pitchFamily="34" charset="0"/>
                <a:cs typeface="Arial" panose="020B0604020202020204" pitchFamily="34" charset="0"/>
              </a:rPr>
              <a:t>nfs</a:t>
            </a:r>
            <a:r>
              <a:rPr lang="en-US" sz="1300" dirty="0">
                <a:solidFill>
                  <a:schemeClr val="accent2"/>
                </a:solidFill>
                <a:latin typeface="Arial" panose="020B0604020202020204" pitchFamily="34" charset="0"/>
                <a:cs typeface="Arial" panose="020B0604020202020204" pitchFamily="34" charset="0"/>
              </a:rPr>
              <a:t> on</a:t>
            </a:r>
          </a:p>
          <a:p>
            <a:pPr>
              <a:spcAft>
                <a:spcPts val="238"/>
              </a:spcAft>
            </a:pPr>
            <a:r>
              <a:rPr lang="en-US" dirty="0">
                <a:latin typeface="Arial" panose="020B0604020202020204" pitchFamily="34" charset="0"/>
                <a:cs typeface="Arial" panose="020B0604020202020204" pitchFamily="34" charset="0"/>
              </a:rPr>
              <a:t>Start the </a:t>
            </a:r>
            <a:r>
              <a:rPr lang="en-US" dirty="0" err="1">
                <a:latin typeface="Arial" panose="020B0604020202020204" pitchFamily="34" charset="0"/>
                <a:cs typeface="Arial" panose="020B0604020202020204" pitchFamily="34" charset="0"/>
              </a:rPr>
              <a:t>nfs</a:t>
            </a:r>
            <a:r>
              <a:rPr lang="en-US" dirty="0">
                <a:latin typeface="Arial" panose="020B0604020202020204" pitchFamily="34" charset="0"/>
                <a:cs typeface="Arial" panose="020B0604020202020204" pitchFamily="34" charset="0"/>
              </a:rPr>
              <a:t> service</a:t>
            </a:r>
          </a:p>
          <a:p>
            <a:pPr>
              <a:spcAft>
                <a:spcPts val="238"/>
              </a:spcAft>
            </a:pPr>
            <a:r>
              <a:rPr lang="en-US" sz="1300" dirty="0">
                <a:solidFill>
                  <a:schemeClr val="accent2"/>
                </a:solidFill>
                <a:latin typeface="Arial" panose="020B0604020202020204" pitchFamily="34" charset="0"/>
                <a:cs typeface="Arial" panose="020B0604020202020204" pitchFamily="34" charset="0"/>
              </a:rPr>
              <a:t>$ service </a:t>
            </a:r>
            <a:r>
              <a:rPr lang="en-US" sz="1300" dirty="0" err="1">
                <a:solidFill>
                  <a:schemeClr val="accent2"/>
                </a:solidFill>
                <a:latin typeface="Arial" panose="020B0604020202020204" pitchFamily="34" charset="0"/>
                <a:cs typeface="Arial" panose="020B0604020202020204" pitchFamily="34" charset="0"/>
              </a:rPr>
              <a:t>nfs</a:t>
            </a:r>
            <a:r>
              <a:rPr lang="en-US" sz="1300" dirty="0">
                <a:solidFill>
                  <a:schemeClr val="accent2"/>
                </a:solidFill>
                <a:latin typeface="Arial" panose="020B0604020202020204" pitchFamily="34" charset="0"/>
                <a:cs typeface="Arial" panose="020B0604020202020204" pitchFamily="34" charset="0"/>
              </a:rPr>
              <a:t> start</a:t>
            </a:r>
          </a:p>
          <a:p>
            <a:pPr>
              <a:spcAft>
                <a:spcPts val="238"/>
              </a:spcAft>
            </a:pPr>
            <a:r>
              <a:rPr lang="en-US" dirty="0">
                <a:latin typeface="Arial" panose="020B0604020202020204" pitchFamily="34" charset="0"/>
                <a:cs typeface="Arial" panose="020B0604020202020204" pitchFamily="34" charset="0"/>
              </a:rPr>
              <a:t>To check the </a:t>
            </a:r>
            <a:r>
              <a:rPr lang="en-US" dirty="0" err="1">
                <a:latin typeface="Arial" panose="020B0604020202020204" pitchFamily="34" charset="0"/>
                <a:cs typeface="Arial" panose="020B0604020202020204" pitchFamily="34" charset="0"/>
              </a:rPr>
              <a:t>nfs</a:t>
            </a:r>
            <a:r>
              <a:rPr lang="en-US" dirty="0">
                <a:latin typeface="Arial" panose="020B0604020202020204" pitchFamily="34" charset="0"/>
                <a:cs typeface="Arial" panose="020B0604020202020204" pitchFamily="34" charset="0"/>
              </a:rPr>
              <a:t> file share, use command,</a:t>
            </a:r>
          </a:p>
          <a:p>
            <a:pPr>
              <a:spcAft>
                <a:spcPts val="238"/>
              </a:spcAft>
            </a:pPr>
            <a:r>
              <a:rPr lang="en-US" sz="1300" dirty="0">
                <a:solidFill>
                  <a:schemeClr val="accent2"/>
                </a:solidFill>
                <a:latin typeface="Arial" panose="020B0604020202020204" pitchFamily="34" charset="0"/>
                <a:cs typeface="Arial" panose="020B0604020202020204" pitchFamily="34" charset="0"/>
              </a:rPr>
              <a:t>$ </a:t>
            </a:r>
            <a:r>
              <a:rPr lang="en-US" sz="1300" dirty="0" err="1">
                <a:solidFill>
                  <a:schemeClr val="accent2"/>
                </a:solidFill>
                <a:latin typeface="Arial" panose="020B0604020202020204" pitchFamily="34" charset="0"/>
                <a:cs typeface="Arial" panose="020B0604020202020204" pitchFamily="34" charset="0"/>
              </a:rPr>
              <a:t>showmount</a:t>
            </a:r>
            <a:r>
              <a:rPr lang="en-US" sz="1300" dirty="0">
                <a:solidFill>
                  <a:schemeClr val="accent2"/>
                </a:solidFill>
                <a:latin typeface="Arial" panose="020B0604020202020204" pitchFamily="34" charset="0"/>
                <a:cs typeface="Arial" panose="020B0604020202020204" pitchFamily="34" charset="0"/>
              </a:rPr>
              <a:t> -e</a:t>
            </a:r>
            <a:endParaRPr lang="en-IN" sz="1300" dirty="0">
              <a:solidFill>
                <a:schemeClr val="accent2"/>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F84C034E-1E28-4FD2-A311-E7DE156B350B}" type="slidenum">
              <a:rPr lang="en-IN" smtClean="0"/>
              <a:t>12</a:t>
            </a:fld>
            <a:endParaRPr lang="en-IN"/>
          </a:p>
        </p:txBody>
      </p:sp>
    </p:spTree>
    <p:extLst>
      <p:ext uri="{BB962C8B-B14F-4D97-AF65-F5344CB8AC3E}">
        <p14:creationId xmlns:p14="http://schemas.microsoft.com/office/powerpoint/2010/main" val="291000143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4C034E-1E28-4FD2-A311-E7DE156B350B}" type="slidenum">
              <a:rPr lang="en-IN" smtClean="0"/>
              <a:t>13</a:t>
            </a:fld>
            <a:endParaRPr lang="en-IN"/>
          </a:p>
        </p:txBody>
      </p:sp>
      <p:sp>
        <p:nvSpPr>
          <p:cNvPr id="4" name="TextBox 3"/>
          <p:cNvSpPr txBox="1"/>
          <p:nvPr/>
        </p:nvSpPr>
        <p:spPr>
          <a:xfrm>
            <a:off x="2743200" y="2731770"/>
            <a:ext cx="3657600" cy="707886"/>
          </a:xfrm>
          <a:prstGeom prst="rect">
            <a:avLst/>
          </a:prstGeom>
          <a:noFill/>
        </p:spPr>
        <p:txBody>
          <a:bodyPr wrap="square" rtlCol="0">
            <a:spAutoFit/>
          </a:bodyPr>
          <a:lstStyle/>
          <a:p>
            <a:pPr>
              <a:spcBef>
                <a:spcPct val="0"/>
              </a:spcBef>
            </a:pPr>
            <a:r>
              <a:rPr lang="en-US" sz="4000" cap="all" spc="-60" dirty="0">
                <a:solidFill>
                  <a:schemeClr val="tx2"/>
                </a:solidFill>
                <a:latin typeface="+mj-lt"/>
                <a:ea typeface="+mj-ea"/>
                <a:cs typeface="+mj-cs"/>
              </a:rPr>
              <a:t>Thank You</a:t>
            </a:r>
            <a:endParaRPr lang="en-IN" sz="4000" cap="all" spc="-60" dirty="0">
              <a:solidFill>
                <a:schemeClr val="tx2"/>
              </a:solidFill>
              <a:latin typeface="+mj-lt"/>
              <a:ea typeface="+mj-ea"/>
              <a:cs typeface="+mj-cs"/>
            </a:endParaRPr>
          </a:p>
        </p:txBody>
      </p:sp>
    </p:spTree>
    <p:extLst>
      <p:ext uri="{BB962C8B-B14F-4D97-AF65-F5344CB8AC3E}">
        <p14:creationId xmlns:p14="http://schemas.microsoft.com/office/powerpoint/2010/main" val="144197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3982" y="134800"/>
            <a:ext cx="4704831" cy="688755"/>
          </a:xfrm>
          <a:prstGeom prst="rect">
            <a:avLst/>
          </a:prstGeom>
        </p:spPr>
        <p:txBody>
          <a:bodyPr vert="horz" lIns="91440" tIns="45720" rIns="91440" bIns="45720" rtlCol="0" anchor="b">
            <a:normAutofit lnSpcReduction="10000"/>
          </a:bodyPr>
          <a:lstStyle/>
          <a:p>
            <a:pPr>
              <a:spcBef>
                <a:spcPct val="0"/>
              </a:spcBef>
            </a:pPr>
            <a:r>
              <a:rPr lang="en-US" sz="4000" cap="all" spc="-60" dirty="0">
                <a:solidFill>
                  <a:schemeClr val="tx2"/>
                </a:solidFill>
                <a:latin typeface="+mj-lt"/>
                <a:ea typeface="+mj-ea"/>
                <a:cs typeface="+mj-cs"/>
              </a:rPr>
              <a:t>DevOps Habits</a:t>
            </a:r>
            <a:endParaRPr lang="en-IN" sz="4000" cap="all" spc="-60" dirty="0">
              <a:solidFill>
                <a:schemeClr val="tx2"/>
              </a:solidFill>
              <a:latin typeface="+mj-lt"/>
              <a:ea typeface="+mj-ea"/>
              <a:cs typeface="+mj-cs"/>
            </a:endParaRPr>
          </a:p>
        </p:txBody>
      </p:sp>
      <p:sp>
        <p:nvSpPr>
          <p:cNvPr id="4" name="Rectangle 3"/>
          <p:cNvSpPr/>
          <p:nvPr/>
        </p:nvSpPr>
        <p:spPr>
          <a:xfrm>
            <a:off x="0" y="1564503"/>
            <a:ext cx="8717393" cy="4074297"/>
          </a:xfrm>
          <a:prstGeom prst="rect">
            <a:avLst/>
          </a:prstGeom>
        </p:spPr>
        <p:txBody>
          <a:bodyPr wrap="square" lIns="72494" tIns="36247" rIns="72494" bIns="36247">
            <a:spAutoFit/>
          </a:bodyPr>
          <a:lstStyle/>
          <a:p>
            <a:pPr marL="460375" lvl="1" indent="-346075" algn="just">
              <a:spcBef>
                <a:spcPts val="300"/>
              </a:spcBef>
              <a:spcAft>
                <a:spcPts val="300"/>
              </a:spcAft>
              <a:buSzPct val="68000"/>
              <a:buFont typeface="Wingdings 3"/>
              <a:buChar char=""/>
            </a:pPr>
            <a:r>
              <a:rPr lang="en-IN" sz="2000" dirty="0" smtClean="0">
                <a:latin typeface="Arial" panose="020B0604020202020204" pitchFamily="34" charset="0"/>
                <a:cs typeface="Arial" panose="020B0604020202020204" pitchFamily="34" charset="0"/>
              </a:rPr>
              <a:t>DevOps </a:t>
            </a:r>
            <a:r>
              <a:rPr lang="en-IN" sz="2000" dirty="0">
                <a:latin typeface="Arial" panose="020B0604020202020204" pitchFamily="34" charset="0"/>
                <a:cs typeface="Arial" panose="020B0604020202020204" pitchFamily="34" charset="0"/>
              </a:rPr>
              <a:t>start with getting the two sides (Dev and Ops) to talk to each other. Talking face to face breaks down stereotypes and allows each side to see the other's daily difficulties and struggles. </a:t>
            </a:r>
          </a:p>
          <a:p>
            <a:pPr marL="460375" lvl="1" indent="-346075" algn="just">
              <a:spcBef>
                <a:spcPts val="300"/>
              </a:spcBef>
              <a:spcAft>
                <a:spcPts val="300"/>
              </a:spcAft>
              <a:buSzPct val="68000"/>
              <a:buFont typeface="Wingdings 3"/>
              <a:buChar char=""/>
            </a:pPr>
            <a:r>
              <a:rPr lang="en-US" sz="2000" dirty="0" smtClean="0">
                <a:latin typeface="Arial" panose="020B0604020202020204" pitchFamily="34" charset="0"/>
                <a:cs typeface="Arial" panose="020B0604020202020204" pitchFamily="34" charset="0"/>
              </a:rPr>
              <a:t>Find </a:t>
            </a:r>
            <a:r>
              <a:rPr lang="en-US" sz="2000" dirty="0">
                <a:latin typeface="Arial" panose="020B0604020202020204" pitchFamily="34" charset="0"/>
                <a:cs typeface="Arial" panose="020B0604020202020204" pitchFamily="34" charset="0"/>
              </a:rPr>
              <a:t>out command goals – Stable Production environment- what each team </a:t>
            </a:r>
            <a:r>
              <a:rPr lang="en-US" sz="2000" dirty="0" smtClean="0">
                <a:latin typeface="Arial" panose="020B0604020202020204" pitchFamily="34" charset="0"/>
                <a:cs typeface="Arial" panose="020B0604020202020204" pitchFamily="34" charset="0"/>
              </a:rPr>
              <a:t>has </a:t>
            </a:r>
            <a:r>
              <a:rPr lang="en-US" sz="2000" dirty="0">
                <a:latin typeface="Arial" panose="020B0604020202020204" pitchFamily="34" charset="0"/>
                <a:cs typeface="Arial" panose="020B0604020202020204" pitchFamily="34" charset="0"/>
              </a:rPr>
              <a:t>to do to achieve this?</a:t>
            </a:r>
          </a:p>
          <a:p>
            <a:pPr marL="460375" lvl="1" indent="-346075" algn="just">
              <a:spcBef>
                <a:spcPts val="300"/>
              </a:spcBef>
              <a:spcAft>
                <a:spcPts val="300"/>
              </a:spcAft>
              <a:buSzPct val="68000"/>
              <a:buFont typeface="Wingdings 3"/>
              <a:buChar char=""/>
            </a:pPr>
            <a:r>
              <a:rPr lang="en-US" sz="2000" dirty="0" smtClean="0">
                <a:latin typeface="Arial" panose="020B0604020202020204" pitchFamily="34" charset="0"/>
                <a:cs typeface="Arial" panose="020B0604020202020204" pitchFamily="34" charset="0"/>
              </a:rPr>
              <a:t>Automate </a:t>
            </a:r>
            <a:r>
              <a:rPr lang="en-US" sz="2000" dirty="0">
                <a:latin typeface="Arial" panose="020B0604020202020204" pitchFamily="34" charset="0"/>
                <a:cs typeface="Arial" panose="020B0604020202020204" pitchFamily="34" charset="0"/>
              </a:rPr>
              <a:t>most of the processes. Eliminate human intervention wherever possible. Make use of configuration management tools like Chef, Puppet,  Ansible, etc.</a:t>
            </a:r>
          </a:p>
          <a:p>
            <a:pPr marL="460375" lvl="1" indent="-346075" algn="just">
              <a:spcBef>
                <a:spcPts val="300"/>
              </a:spcBef>
              <a:spcAft>
                <a:spcPts val="300"/>
              </a:spcAft>
              <a:buSzPct val="68000"/>
              <a:buFont typeface="Wingdings 3"/>
              <a:buChar char=""/>
            </a:pPr>
            <a:r>
              <a:rPr lang="en-US" sz="2000" dirty="0" smtClean="0">
                <a:latin typeface="Arial" panose="020B0604020202020204" pitchFamily="34" charset="0"/>
                <a:cs typeface="Arial" panose="020B0604020202020204" pitchFamily="34" charset="0"/>
              </a:rPr>
              <a:t>standardize </a:t>
            </a:r>
            <a:r>
              <a:rPr lang="en-US" sz="2000" dirty="0">
                <a:latin typeface="Arial" panose="020B0604020202020204" pitchFamily="34" charset="0"/>
                <a:cs typeface="Arial" panose="020B0604020202020204" pitchFamily="34" charset="0"/>
              </a:rPr>
              <a:t>the Development and Production environments. Revamp server infrastructure as needed.</a:t>
            </a:r>
          </a:p>
          <a:p>
            <a:pPr marL="460375" lvl="1" indent="-346075" algn="just">
              <a:spcBef>
                <a:spcPts val="300"/>
              </a:spcBef>
              <a:spcAft>
                <a:spcPts val="300"/>
              </a:spcAft>
              <a:buSzPct val="68000"/>
              <a:buFont typeface="Wingdings 3"/>
              <a:buChar char=""/>
            </a:pPr>
            <a:r>
              <a:rPr lang="en-US" sz="2000" dirty="0" smtClean="0">
                <a:latin typeface="Arial" panose="020B0604020202020204" pitchFamily="34" charset="0"/>
                <a:cs typeface="Arial" panose="020B0604020202020204" pitchFamily="34" charset="0"/>
              </a:rPr>
              <a:t>Implement </a:t>
            </a:r>
            <a:r>
              <a:rPr lang="en-US" sz="2000" dirty="0">
                <a:latin typeface="Arial" panose="020B0604020202020204" pitchFamily="34" charset="0"/>
                <a:cs typeface="Arial" panose="020B0604020202020204" pitchFamily="34" charset="0"/>
              </a:rPr>
              <a:t>feedback and feed-forward loop. Involve all stake holders from beginning.</a:t>
            </a:r>
          </a:p>
        </p:txBody>
      </p:sp>
      <p:sp>
        <p:nvSpPr>
          <p:cNvPr id="5" name="Slide Number Placeholder 4"/>
          <p:cNvSpPr>
            <a:spLocks noGrp="1"/>
          </p:cNvSpPr>
          <p:nvPr>
            <p:ph type="sldNum" sz="quarter" idx="12"/>
          </p:nvPr>
        </p:nvSpPr>
        <p:spPr/>
        <p:txBody>
          <a:bodyPr/>
          <a:lstStyle/>
          <a:p>
            <a:fld id="{F84C034E-1E28-4FD2-A311-E7DE156B350B}" type="slidenum">
              <a:rPr lang="en-IN" smtClean="0"/>
              <a:t>2</a:t>
            </a:fld>
            <a:endParaRPr lang="en-IN"/>
          </a:p>
        </p:txBody>
      </p:sp>
    </p:spTree>
    <p:extLst>
      <p:ext uri="{BB962C8B-B14F-4D97-AF65-F5344CB8AC3E}">
        <p14:creationId xmlns:p14="http://schemas.microsoft.com/office/powerpoint/2010/main" val="4057073844"/>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78045"/>
            <a:ext cx="8458200" cy="688755"/>
          </a:xfrm>
          <a:prstGeom prst="rect">
            <a:avLst/>
          </a:prstGeom>
        </p:spPr>
        <p:txBody>
          <a:bodyPr vert="horz" lIns="91440" tIns="45720" rIns="91440" bIns="45720" rtlCol="0" anchor="b">
            <a:noAutofit/>
          </a:bodyPr>
          <a:lstStyle/>
          <a:p>
            <a:pPr>
              <a:spcBef>
                <a:spcPct val="0"/>
              </a:spcBef>
            </a:pPr>
            <a:r>
              <a:rPr lang="en-US" sz="3200" cap="all" spc="-60" dirty="0">
                <a:solidFill>
                  <a:schemeClr val="tx2"/>
                </a:solidFill>
                <a:latin typeface="+mj-lt"/>
                <a:ea typeface="+mj-ea"/>
                <a:cs typeface="+mj-cs"/>
              </a:rPr>
              <a:t>Infrastructure for successful </a:t>
            </a:r>
            <a:endParaRPr lang="en-US" sz="3200" cap="all" spc="-60" dirty="0" smtClean="0">
              <a:solidFill>
                <a:schemeClr val="tx2"/>
              </a:solidFill>
              <a:latin typeface="+mj-lt"/>
              <a:ea typeface="+mj-ea"/>
              <a:cs typeface="+mj-cs"/>
            </a:endParaRPr>
          </a:p>
          <a:p>
            <a:pPr>
              <a:spcBef>
                <a:spcPct val="0"/>
              </a:spcBef>
            </a:pPr>
            <a:r>
              <a:rPr lang="en-US" sz="3200" cap="all" spc="-60" dirty="0" smtClean="0">
                <a:solidFill>
                  <a:schemeClr val="tx2"/>
                </a:solidFill>
                <a:latin typeface="+mj-lt"/>
                <a:ea typeface="+mj-ea"/>
                <a:cs typeface="+mj-cs"/>
              </a:rPr>
              <a:t>DevOps</a:t>
            </a:r>
            <a:endParaRPr lang="en-IN" sz="3200" cap="all" spc="-60" dirty="0">
              <a:solidFill>
                <a:schemeClr val="tx2"/>
              </a:solidFill>
              <a:latin typeface="+mj-lt"/>
              <a:ea typeface="+mj-ea"/>
              <a:cs typeface="+mj-cs"/>
            </a:endParaRPr>
          </a:p>
        </p:txBody>
      </p:sp>
      <p:sp>
        <p:nvSpPr>
          <p:cNvPr id="3" name="Rectangle 2"/>
          <p:cNvSpPr/>
          <p:nvPr/>
        </p:nvSpPr>
        <p:spPr>
          <a:xfrm>
            <a:off x="435375" y="1704095"/>
            <a:ext cx="8058360" cy="4010905"/>
          </a:xfrm>
          <a:prstGeom prst="rect">
            <a:avLst/>
          </a:prstGeom>
        </p:spPr>
        <p:txBody>
          <a:bodyPr wrap="square" lIns="72494" tIns="36247" rIns="72494" bIns="36247">
            <a:spAutoFit/>
          </a:bodyPr>
          <a:lstStyle/>
          <a:p>
            <a:pPr>
              <a:spcBef>
                <a:spcPts val="476"/>
              </a:spcBef>
              <a:spcAft>
                <a:spcPts val="476"/>
              </a:spcAft>
            </a:pPr>
            <a:r>
              <a:rPr lang="en-US" sz="22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DevOps – Team structures.</a:t>
            </a:r>
          </a:p>
          <a:p>
            <a:pPr marL="629285" indent="-271851">
              <a:spcBef>
                <a:spcPts val="476"/>
              </a:spcBef>
              <a:spcAft>
                <a:spcPts val="476"/>
              </a:spcAft>
              <a:buFontTx/>
              <a:buChar char="-"/>
            </a:pPr>
            <a:r>
              <a:rPr lang="en-US" sz="2200" dirty="0">
                <a:latin typeface="Arial" panose="020B0604020202020204" pitchFamily="34" charset="0"/>
                <a:cs typeface="Arial" panose="020B0604020202020204" pitchFamily="34" charset="0"/>
              </a:rPr>
              <a:t>Close-knit collaboration between Dev and Ops. Highly collaborative team working side by side.</a:t>
            </a:r>
          </a:p>
          <a:p>
            <a:pPr marL="629285" indent="-271851">
              <a:spcBef>
                <a:spcPts val="476"/>
              </a:spcBef>
              <a:spcAft>
                <a:spcPts val="476"/>
              </a:spcAft>
              <a:buFontTx/>
              <a:buChar char="-"/>
            </a:pPr>
            <a:r>
              <a:rPr lang="en-US" sz="2200" dirty="0">
                <a:latin typeface="Arial" panose="020B0604020202020204" pitchFamily="34" charset="0"/>
                <a:cs typeface="Arial" panose="020B0604020202020204" pitchFamily="34" charset="0"/>
              </a:rPr>
              <a:t>Dedicated Dev-Ops team- skilled people with diverse expertise on DevOps tools.</a:t>
            </a:r>
          </a:p>
          <a:p>
            <a:pPr marL="629285" indent="-271851">
              <a:spcBef>
                <a:spcPts val="476"/>
              </a:spcBef>
              <a:spcAft>
                <a:spcPts val="476"/>
              </a:spcAft>
              <a:buFontTx/>
              <a:buChar char="-"/>
            </a:pPr>
            <a:r>
              <a:rPr lang="en-US" sz="2200" dirty="0">
                <a:latin typeface="Arial" panose="020B0604020202020204" pitchFamily="34" charset="0"/>
                <a:cs typeface="Arial" panose="020B0604020202020204" pitchFamily="34" charset="0"/>
              </a:rPr>
              <a:t>Cross-functional team – representatives from all disciplines responsible for developing and deploying  a service  (business Analyst, developers,  quality engineer,  ops and security, etc.) the team is fully empowered and self-sufficient.</a:t>
            </a:r>
          </a:p>
        </p:txBody>
      </p:sp>
      <p:sp>
        <p:nvSpPr>
          <p:cNvPr id="5" name="Slide Number Placeholder 4"/>
          <p:cNvSpPr>
            <a:spLocks noGrp="1"/>
          </p:cNvSpPr>
          <p:nvPr>
            <p:ph type="sldNum" sz="quarter" idx="12"/>
          </p:nvPr>
        </p:nvSpPr>
        <p:spPr/>
        <p:txBody>
          <a:bodyPr/>
          <a:lstStyle/>
          <a:p>
            <a:fld id="{F84C034E-1E28-4FD2-A311-E7DE156B350B}" type="slidenum">
              <a:rPr lang="en-IN" smtClean="0"/>
              <a:t>3</a:t>
            </a:fld>
            <a:endParaRPr lang="en-IN"/>
          </a:p>
        </p:txBody>
      </p:sp>
    </p:spTree>
    <p:extLst>
      <p:ext uri="{BB962C8B-B14F-4D97-AF65-F5344CB8AC3E}">
        <p14:creationId xmlns:p14="http://schemas.microsoft.com/office/powerpoint/2010/main" val="386386717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vert="horz" lIns="91440" tIns="45720" rIns="91440" bIns="45720" rtlCol="0" anchor="b">
            <a:noAutofit/>
          </a:bodyPr>
          <a:lstStyle/>
          <a:p>
            <a:r>
              <a:rPr lang="en-US" sz="3200" dirty="0"/>
              <a:t>DevOps - Infrastructure Components</a:t>
            </a:r>
          </a:p>
        </p:txBody>
      </p:sp>
      <p:sp>
        <p:nvSpPr>
          <p:cNvPr id="3" name="Content Placeholder 2"/>
          <p:cNvSpPr>
            <a:spLocks noGrp="1"/>
          </p:cNvSpPr>
          <p:nvPr>
            <p:ph sz="half" idx="1"/>
          </p:nvPr>
        </p:nvSpPr>
        <p:spPr>
          <a:xfrm>
            <a:off x="306387" y="1473547"/>
            <a:ext cx="4037013" cy="4927253"/>
          </a:xfrm>
        </p:spPr>
        <p:txBody>
          <a:bodyPr lIns="72494" tIns="36247" rIns="72494" bIns="36247">
            <a:normAutofit lnSpcReduction="10000"/>
          </a:bodyPr>
          <a:lstStyle/>
          <a:p>
            <a:pPr marL="228600" indent="-228600" algn="just"/>
            <a:r>
              <a:rPr lang="en-US" sz="1900" b="0" dirty="0">
                <a:latin typeface="Arial" panose="020B0604020202020204" pitchFamily="34" charset="0"/>
                <a:cs typeface="Arial" panose="020B0604020202020204" pitchFamily="34" charset="0"/>
              </a:rPr>
              <a:t>DNS optimization– important aspect of your enterprise network for faster performance.</a:t>
            </a:r>
          </a:p>
          <a:p>
            <a:pPr marL="228600" indent="-228600" algn="just"/>
            <a:r>
              <a:rPr lang="en-US" sz="1900" b="0" dirty="0">
                <a:latin typeface="Arial" panose="020B0604020202020204" pitchFamily="34" charset="0"/>
                <a:cs typeface="Arial" panose="020B0604020202020204" pitchFamily="34" charset="0"/>
              </a:rPr>
              <a:t>Domain Name service that translates Hostname to IP Address or Domain name to IP address.</a:t>
            </a:r>
          </a:p>
          <a:p>
            <a:pPr marL="228600" indent="-228600" algn="just"/>
            <a:r>
              <a:rPr lang="en-IN" sz="1900" b="0" dirty="0">
                <a:latin typeface="Arial" panose="020B0604020202020204" pitchFamily="34" charset="0"/>
                <a:cs typeface="Arial" panose="020B0604020202020204" pitchFamily="34" charset="0"/>
              </a:rPr>
              <a:t>Data packets traverse the Internet and reach their destinations on the network of DNS servers. They hop from server to server, asking each server along the way for the correct route towards the target computer. This is called “routing”.</a:t>
            </a:r>
            <a:endParaRPr lang="en-US" sz="1900" b="0" dirty="0">
              <a:latin typeface="Arial" panose="020B0604020202020204" pitchFamily="34" charset="0"/>
              <a:cs typeface="Arial" panose="020B0604020202020204" pitchFamily="34" charset="0"/>
            </a:endParaRPr>
          </a:p>
          <a:p>
            <a:pPr marL="228600" indent="-228600" algn="just"/>
            <a:r>
              <a:rPr lang="en-US" sz="1900" b="0" dirty="0">
                <a:latin typeface="Arial" panose="020B0604020202020204" pitchFamily="34" charset="0"/>
                <a:cs typeface="Arial" panose="020B0604020202020204" pitchFamily="34" charset="0"/>
              </a:rPr>
              <a:t>The routing of packets along the most efficient DNS servers is optimization.</a:t>
            </a:r>
          </a:p>
        </p:txBody>
      </p:sp>
      <p:sp>
        <p:nvSpPr>
          <p:cNvPr id="5" name="Content Placeholder 4"/>
          <p:cNvSpPr>
            <a:spLocks noGrp="1"/>
          </p:cNvSpPr>
          <p:nvPr>
            <p:ph sz="half" idx="2"/>
          </p:nvPr>
        </p:nvSpPr>
        <p:spPr>
          <a:xfrm>
            <a:off x="4572000" y="1524000"/>
            <a:ext cx="4330624" cy="4688387"/>
          </a:xfrm>
        </p:spPr>
        <p:txBody>
          <a:bodyPr vert="horz" lIns="72494" tIns="36247" rIns="72494" bIns="36247" rtlCol="0">
            <a:normAutofit lnSpcReduction="10000"/>
          </a:bodyPr>
          <a:lstStyle/>
          <a:p>
            <a:pPr marL="228600" indent="-228600" algn="just"/>
            <a:r>
              <a:rPr lang="en-US" sz="1900" b="0" dirty="0">
                <a:latin typeface="Arial" panose="020B0604020202020204" pitchFamily="34" charset="0"/>
                <a:cs typeface="Arial" panose="020B0604020202020204" pitchFamily="34" charset="0"/>
              </a:rPr>
              <a:t>DNS servers should be benchmarked and then cleaned up for efficient routing resulting in significantly reduced browsing time</a:t>
            </a:r>
          </a:p>
        </p:txBody>
      </p:sp>
      <p:sp>
        <p:nvSpPr>
          <p:cNvPr id="7" name="Slide Number Placeholder 6"/>
          <p:cNvSpPr>
            <a:spLocks noGrp="1"/>
          </p:cNvSpPr>
          <p:nvPr>
            <p:ph type="sldNum" sz="quarter" idx="12"/>
          </p:nvPr>
        </p:nvSpPr>
        <p:spPr/>
        <p:txBody>
          <a:bodyPr/>
          <a:lstStyle/>
          <a:p>
            <a:fld id="{F84C034E-1E28-4FD2-A311-E7DE156B350B}" type="slidenum">
              <a:rPr lang="en-IN" smtClean="0"/>
              <a:t>4</a:t>
            </a:fld>
            <a:endParaRPr lang="en-IN"/>
          </a:p>
        </p:txBody>
      </p:sp>
      <p:sp>
        <p:nvSpPr>
          <p:cNvPr id="4" name="TextBox 3"/>
          <p:cNvSpPr txBox="1"/>
          <p:nvPr/>
        </p:nvSpPr>
        <p:spPr>
          <a:xfrm>
            <a:off x="4343400" y="6497326"/>
            <a:ext cx="457200" cy="246209"/>
          </a:xfrm>
          <a:prstGeom prst="rect">
            <a:avLst/>
          </a:prstGeom>
          <a:noFill/>
        </p:spPr>
        <p:txBody>
          <a:bodyPr wrap="square" lIns="91429" tIns="45714" rIns="91429" bIns="45714" rtlCol="0" anchor="ctr">
            <a:spAutoFit/>
          </a:bodyPr>
          <a:lstStyle/>
          <a:p>
            <a:pPr algn="ctr"/>
            <a:fld id="{3F54E252-DD85-4100-9924-EAC089123511}" type="slidenum">
              <a:rPr lang="en-US" sz="1000" b="1">
                <a:solidFill>
                  <a:schemeClr val="bg1"/>
                </a:solidFill>
              </a:rPr>
              <a:pPr algn="ctr"/>
              <a:t>4</a:t>
            </a:fld>
            <a:endParaRPr lang="en-US" sz="1000" b="1" dirty="0">
              <a:solidFill>
                <a:schemeClr val="bg1"/>
              </a:solidFill>
            </a:endParaRPr>
          </a:p>
        </p:txBody>
      </p:sp>
    </p:spTree>
    <p:extLst>
      <p:ext uri="{BB962C8B-B14F-4D97-AF65-F5344CB8AC3E}">
        <p14:creationId xmlns:p14="http://schemas.microsoft.com/office/powerpoint/2010/main" val="29276671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0064" y="26988"/>
            <a:ext cx="7958136" cy="971550"/>
          </a:xfrm>
        </p:spPr>
        <p:txBody>
          <a:bodyPr vert="horz" lIns="91440" tIns="45720" rIns="91440" bIns="45720" rtlCol="0" anchor="t">
            <a:noAutofit/>
          </a:bodyPr>
          <a:lstStyle/>
          <a:p>
            <a:r>
              <a:rPr lang="en-US" sz="3200" dirty="0"/>
              <a:t>DNS – Domain Name Service</a:t>
            </a:r>
          </a:p>
        </p:txBody>
      </p:sp>
      <p:sp>
        <p:nvSpPr>
          <p:cNvPr id="10" name="Slide Number Placeholder 9"/>
          <p:cNvSpPr>
            <a:spLocks noGrp="1"/>
          </p:cNvSpPr>
          <p:nvPr>
            <p:ph type="sldNum" sz="quarter" idx="12"/>
          </p:nvPr>
        </p:nvSpPr>
        <p:spPr/>
        <p:txBody>
          <a:bodyPr/>
          <a:lstStyle/>
          <a:p>
            <a:fld id="{F84C034E-1E28-4FD2-A311-E7DE156B350B}" type="slidenum">
              <a:rPr lang="en-IN" smtClean="0"/>
              <a:t>5</a:t>
            </a:fld>
            <a:endParaRPr lang="en-IN"/>
          </a:p>
        </p:txBody>
      </p:sp>
      <p:grpSp>
        <p:nvGrpSpPr>
          <p:cNvPr id="3" name="Group 2"/>
          <p:cNvGrpSpPr/>
          <p:nvPr/>
        </p:nvGrpSpPr>
        <p:grpSpPr>
          <a:xfrm>
            <a:off x="542820" y="990600"/>
            <a:ext cx="5157788" cy="2611345"/>
            <a:chOff x="542820" y="1182752"/>
            <a:chExt cx="5157788" cy="2611345"/>
          </a:xfrm>
        </p:grpSpPr>
        <p:sp>
          <p:nvSpPr>
            <p:cNvPr id="2" name="TextBox 1"/>
            <p:cNvSpPr txBox="1"/>
            <p:nvPr/>
          </p:nvSpPr>
          <p:spPr>
            <a:xfrm>
              <a:off x="542820" y="1182752"/>
              <a:ext cx="3277066" cy="627200"/>
            </a:xfrm>
            <a:prstGeom prst="rect">
              <a:avLst/>
            </a:prstGeom>
            <a:noFill/>
          </p:spPr>
          <p:txBody>
            <a:bodyPr wrap="square" lIns="72494" tIns="36247" rIns="72494" bIns="36247" rtlCol="0">
              <a:spAutoFit/>
            </a:bodyPr>
            <a:lstStyle/>
            <a:p>
              <a:r>
                <a:rPr lang="en-US" dirty="0" smtClean="0">
                  <a:latin typeface="Arial" panose="020B0604020202020204" pitchFamily="34" charset="0"/>
                  <a:cs typeface="Arial" panose="020B0604020202020204" pitchFamily="34" charset="0"/>
                </a:rPr>
                <a:t>Helps to Map domain names to IP-address</a:t>
              </a:r>
              <a:endParaRPr lang="en-IN"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20" y="1918771"/>
              <a:ext cx="941657" cy="100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353" y="1826636"/>
              <a:ext cx="814362" cy="1187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4776" y="1566590"/>
              <a:ext cx="456102" cy="736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2826" y="2392479"/>
              <a:ext cx="456102" cy="736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8674" y="3058078"/>
              <a:ext cx="456102" cy="736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42820" y="3211621"/>
              <a:ext cx="941657" cy="380979"/>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Requesting Host</a:t>
              </a:r>
              <a:endParaRPr lang="en-IN" sz="1000" dirty="0">
                <a:latin typeface="Arial" panose="020B0604020202020204" pitchFamily="34" charset="0"/>
                <a:cs typeface="Arial" panose="020B0604020202020204" pitchFamily="34" charset="0"/>
              </a:endParaRPr>
            </a:p>
          </p:txBody>
        </p:sp>
        <p:sp>
          <p:nvSpPr>
            <p:cNvPr id="11" name="TextBox 10"/>
            <p:cNvSpPr txBox="1"/>
            <p:nvPr/>
          </p:nvSpPr>
          <p:spPr>
            <a:xfrm>
              <a:off x="1885880" y="3032995"/>
              <a:ext cx="1015981" cy="380979"/>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Local DNS server</a:t>
              </a:r>
              <a:endParaRPr lang="en-IN" sz="1000" dirty="0">
                <a:latin typeface="Arial" panose="020B0604020202020204" pitchFamily="34" charset="0"/>
                <a:cs typeface="Arial" panose="020B0604020202020204" pitchFamily="34" charset="0"/>
              </a:endParaRPr>
            </a:p>
          </p:txBody>
        </p:sp>
        <p:sp>
          <p:nvSpPr>
            <p:cNvPr id="12" name="TextBox 11"/>
            <p:cNvSpPr txBox="1"/>
            <p:nvPr/>
          </p:nvSpPr>
          <p:spPr>
            <a:xfrm>
              <a:off x="4490877" y="1556643"/>
              <a:ext cx="1015981" cy="380979"/>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Root DNS Server</a:t>
              </a:r>
              <a:endParaRPr lang="en-IN" sz="1000" dirty="0">
                <a:latin typeface="Arial" panose="020B0604020202020204" pitchFamily="34" charset="0"/>
                <a:cs typeface="Arial" panose="020B0604020202020204" pitchFamily="34" charset="0"/>
              </a:endParaRPr>
            </a:p>
          </p:txBody>
        </p:sp>
        <p:sp>
          <p:nvSpPr>
            <p:cNvPr id="13" name="TextBox 12"/>
            <p:cNvSpPr txBox="1"/>
            <p:nvPr/>
          </p:nvSpPr>
          <p:spPr>
            <a:xfrm>
              <a:off x="4684627" y="2294734"/>
              <a:ext cx="1015981" cy="380979"/>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Top Level DNS Server</a:t>
              </a:r>
              <a:endParaRPr lang="en-IN" sz="1000" dirty="0">
                <a:latin typeface="Arial" panose="020B0604020202020204" pitchFamily="34" charset="0"/>
                <a:cs typeface="Arial" panose="020B0604020202020204" pitchFamily="34" charset="0"/>
              </a:endParaRPr>
            </a:p>
          </p:txBody>
        </p:sp>
        <p:sp>
          <p:nvSpPr>
            <p:cNvPr id="14" name="TextBox 13"/>
            <p:cNvSpPr txBox="1"/>
            <p:nvPr/>
          </p:nvSpPr>
          <p:spPr>
            <a:xfrm>
              <a:off x="4034776" y="3210520"/>
              <a:ext cx="1015981" cy="380979"/>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Authoritative DNS Server</a:t>
              </a:r>
              <a:endParaRPr lang="en-IN" sz="1000" dirty="0">
                <a:latin typeface="Arial" panose="020B0604020202020204" pitchFamily="34" charset="0"/>
                <a:cs typeface="Arial" panose="020B0604020202020204" pitchFamily="34" charset="0"/>
              </a:endParaRPr>
            </a:p>
          </p:txBody>
        </p:sp>
        <p:cxnSp>
          <p:nvCxnSpPr>
            <p:cNvPr id="7" name="Straight Arrow Connector 6"/>
            <p:cNvCxnSpPr/>
            <p:nvPr/>
          </p:nvCxnSpPr>
          <p:spPr bwMode="auto">
            <a:xfrm>
              <a:off x="2792580" y="2866143"/>
              <a:ext cx="651249" cy="230537"/>
            </a:xfrm>
            <a:prstGeom prst="straightConnector1">
              <a:avLst/>
            </a:prstGeom>
            <a:solidFill>
              <a:srgbClr val="00B8FF"/>
            </a:solidFill>
            <a:ln w="952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H="1" flipV="1">
              <a:off x="2792580" y="2981739"/>
              <a:ext cx="579192" cy="229883"/>
            </a:xfrm>
            <a:prstGeom prst="straightConnector1">
              <a:avLst/>
            </a:prstGeom>
            <a:solidFill>
              <a:srgbClr val="00B8FF"/>
            </a:solidFill>
            <a:ln w="952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1429239" y="2300067"/>
              <a:ext cx="752114" cy="0"/>
            </a:xfrm>
            <a:prstGeom prst="straightConnector1">
              <a:avLst/>
            </a:prstGeom>
            <a:solidFill>
              <a:srgbClr val="00B8FF"/>
            </a:solidFill>
            <a:ln w="952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flipH="1">
              <a:off x="1429239" y="2415662"/>
              <a:ext cx="752114" cy="0"/>
            </a:xfrm>
            <a:prstGeom prst="straightConnector1">
              <a:avLst/>
            </a:prstGeom>
            <a:solidFill>
              <a:srgbClr val="00B8FF"/>
            </a:solidFill>
            <a:ln w="952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flipV="1">
              <a:off x="2995715" y="1934599"/>
              <a:ext cx="752114" cy="117668"/>
            </a:xfrm>
            <a:prstGeom prst="straightConnector1">
              <a:avLst/>
            </a:prstGeom>
            <a:solidFill>
              <a:srgbClr val="00B8FF"/>
            </a:solidFill>
            <a:ln w="952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flipH="1">
              <a:off x="2995715" y="2052267"/>
              <a:ext cx="752114" cy="115596"/>
            </a:xfrm>
            <a:prstGeom prst="straightConnector1">
              <a:avLst/>
            </a:prstGeom>
            <a:solidFill>
              <a:srgbClr val="00B8FF"/>
            </a:solidFill>
            <a:ln w="952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a:off x="3054611" y="2516348"/>
              <a:ext cx="980164" cy="0"/>
            </a:xfrm>
            <a:prstGeom prst="straightConnector1">
              <a:avLst/>
            </a:prstGeom>
            <a:solidFill>
              <a:srgbClr val="00B8FF"/>
            </a:solidFill>
            <a:ln w="952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flipH="1">
              <a:off x="3054611" y="2631944"/>
              <a:ext cx="980164" cy="0"/>
            </a:xfrm>
            <a:prstGeom prst="straightConnector1">
              <a:avLst/>
            </a:prstGeom>
            <a:solidFill>
              <a:srgbClr val="00B8FF"/>
            </a:solidFill>
            <a:ln w="9525"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0" name="TextBox 1029"/>
          <p:cNvSpPr txBox="1"/>
          <p:nvPr/>
        </p:nvSpPr>
        <p:spPr>
          <a:xfrm>
            <a:off x="5915713" y="990600"/>
            <a:ext cx="2847287" cy="2489248"/>
          </a:xfrm>
          <a:prstGeom prst="rect">
            <a:avLst/>
          </a:prstGeom>
          <a:noFill/>
          <a:ln>
            <a:solidFill>
              <a:schemeClr val="accent5">
                <a:lumMod val="75000"/>
              </a:schemeClr>
            </a:solidFill>
            <a:prstDash val="sysDash"/>
          </a:ln>
        </p:spPr>
        <p:txBody>
          <a:bodyPr wrap="square" lIns="72494" tIns="36247" rIns="72494" bIns="36247" rtlCol="0">
            <a:spAutoFit/>
          </a:bodyPr>
          <a:lstStyle/>
          <a:p>
            <a:pPr marL="271851" indent="-271851" algn="just">
              <a:spcAft>
                <a:spcPts val="951"/>
              </a:spcAft>
              <a:buFont typeface="+mj-lt"/>
              <a:buAutoNum type="arabicParenR"/>
            </a:pPr>
            <a:r>
              <a:rPr lang="en-US" sz="1100" dirty="0">
                <a:latin typeface="Arial" panose="020B0604020202020204" pitchFamily="34" charset="0"/>
                <a:cs typeface="Arial" panose="020B0604020202020204" pitchFamily="34" charset="0"/>
              </a:rPr>
              <a:t>The client asks its DNS server to resolve a host name to am address.</a:t>
            </a:r>
          </a:p>
          <a:p>
            <a:pPr marL="271851" indent="-271851" algn="just">
              <a:spcAft>
                <a:spcPts val="951"/>
              </a:spcAft>
              <a:buFont typeface="+mj-lt"/>
              <a:buAutoNum type="arabicParenR"/>
            </a:pPr>
            <a:r>
              <a:rPr lang="en-US" sz="1100" dirty="0">
                <a:latin typeface="Arial" panose="020B0604020202020204" pitchFamily="34" charset="0"/>
                <a:cs typeface="Arial" panose="020B0604020202020204" pitchFamily="34" charset="0"/>
              </a:rPr>
              <a:t>The DNS server queries and gets hints on where to find the record for the hostname from the Root and Top-Level DNS server which lead to the DNS server with the authoritative host IP Address.</a:t>
            </a:r>
          </a:p>
          <a:p>
            <a:pPr marL="271851" indent="-271851" algn="just">
              <a:spcAft>
                <a:spcPts val="951"/>
              </a:spcAft>
              <a:buFont typeface="+mj-lt"/>
              <a:buAutoNum type="arabicParenR"/>
            </a:pPr>
            <a:r>
              <a:rPr lang="en-US" sz="1100" dirty="0">
                <a:latin typeface="Arial" panose="020B0604020202020204" pitchFamily="34" charset="0"/>
                <a:cs typeface="Arial" panose="020B0604020202020204" pitchFamily="34" charset="0"/>
              </a:rPr>
              <a:t>The DNS server returns the IP Address information to the client and stores the information in local cache. </a:t>
            </a:r>
          </a:p>
          <a:p>
            <a:pPr algn="just"/>
            <a:endParaRPr lang="en-IN" sz="1100" dirty="0">
              <a:latin typeface="Arial" panose="020B0604020202020204" pitchFamily="34" charset="0"/>
              <a:cs typeface="Arial" panose="020B0604020202020204" pitchFamily="34" charset="0"/>
            </a:endParaRPr>
          </a:p>
        </p:txBody>
      </p:sp>
      <p:sp>
        <p:nvSpPr>
          <p:cNvPr id="1031" name="TextBox 1030"/>
          <p:cNvSpPr txBox="1"/>
          <p:nvPr/>
        </p:nvSpPr>
        <p:spPr>
          <a:xfrm>
            <a:off x="435374" y="3936217"/>
            <a:ext cx="8327625" cy="1976287"/>
          </a:xfrm>
          <a:prstGeom prst="rect">
            <a:avLst/>
          </a:prstGeom>
          <a:noFill/>
        </p:spPr>
        <p:txBody>
          <a:bodyPr wrap="square" lIns="72494" tIns="36247" rIns="72494" bIns="36247" rtlCol="0">
            <a:spAutoFit/>
          </a:bodyPr>
          <a:lstStyle/>
          <a:p>
            <a:pPr marL="226543" indent="-226543">
              <a:spcAft>
                <a:spcPts val="238"/>
              </a:spcAft>
              <a:buFont typeface="Arial" panose="020B0604020202020204" pitchFamily="34" charset="0"/>
              <a:buChar char="•"/>
            </a:pPr>
            <a:r>
              <a:rPr lang="en-US" sz="1600" dirty="0">
                <a:latin typeface="Arial" panose="020B0604020202020204" pitchFamily="34" charset="0"/>
                <a:cs typeface="Arial" panose="020B0604020202020204" pitchFamily="34" charset="0"/>
              </a:rPr>
              <a:t>On Linux flavor machine, BIND9 is one of the favorite application used for configuring the server / machine as dns server.</a:t>
            </a:r>
          </a:p>
          <a:p>
            <a:pPr marL="226543" indent="-226543">
              <a:spcAft>
                <a:spcPts val="238"/>
              </a:spcAft>
              <a:buFont typeface="Arial" panose="020B0604020202020204" pitchFamily="34" charset="0"/>
              <a:buChar char="•"/>
            </a:pPr>
            <a:r>
              <a:rPr lang="en-US" sz="1600" dirty="0">
                <a:latin typeface="Arial" panose="020B0604020202020204" pitchFamily="34" charset="0"/>
                <a:cs typeface="Arial" panose="020B0604020202020204" pitchFamily="34" charset="0"/>
              </a:rPr>
              <a:t>Forwarder and reverse zones are configured on DNS server while configuring the DNS server.</a:t>
            </a:r>
          </a:p>
          <a:p>
            <a:pPr>
              <a:spcBef>
                <a:spcPts val="476"/>
              </a:spcBef>
              <a:spcAft>
                <a:spcPts val="476"/>
              </a:spcAft>
            </a:pPr>
            <a:r>
              <a:rPr lang="en-US" sz="1600" b="1" dirty="0">
                <a:latin typeface="Arial" panose="020B0604020202020204" pitchFamily="34" charset="0"/>
                <a:cs typeface="Arial" panose="020B0604020202020204" pitchFamily="34" charset="0"/>
              </a:rPr>
              <a:t>Advantages</a:t>
            </a:r>
            <a:r>
              <a:rPr lang="en-US" sz="1600" dirty="0">
                <a:latin typeface="Arial" panose="020B0604020202020204" pitchFamily="34" charset="0"/>
                <a:cs typeface="Arial" panose="020B0604020202020204" pitchFamily="34" charset="0"/>
              </a:rPr>
              <a:t>:</a:t>
            </a:r>
          </a:p>
          <a:p>
            <a:pPr marL="226543" indent="-226543">
              <a:spcAft>
                <a:spcPts val="238"/>
              </a:spcAft>
              <a:buFont typeface="Arial" panose="020B0604020202020204" pitchFamily="34" charset="0"/>
              <a:buChar char="•"/>
            </a:pPr>
            <a:r>
              <a:rPr lang="en-US" sz="1600" dirty="0">
                <a:latin typeface="Arial" panose="020B0604020202020204" pitchFamily="34" charset="0"/>
                <a:cs typeface="Arial" panose="020B0604020202020204" pitchFamily="34" charset="0"/>
              </a:rPr>
              <a:t>Improves network query speed, caching feature helps in reducing repeated network trips.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27409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0064" y="26988"/>
            <a:ext cx="5499100" cy="971550"/>
          </a:xfrm>
          <a:prstGeom prst="rect">
            <a:avLst/>
          </a:prstGeom>
        </p:spPr>
        <p:txBody>
          <a:bodyPr lIns="72494" tIns="36247" rIns="72494" bIns="36247" anchor="ctr"/>
          <a:lstStyle>
            <a:lvl1pPr algn="l" defTabSz="576621"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937009" indent="-360388"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44155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201817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594793"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317141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374803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432465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490127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a:lstStyle>
          <a:p>
            <a:pPr defTabSz="914400">
              <a:lnSpc>
                <a:spcPct val="93000"/>
              </a:lnSpc>
            </a:pPr>
            <a:r>
              <a:rPr lang="en-US" sz="3200" cap="all" spc="-60" dirty="0">
                <a:solidFill>
                  <a:schemeClr val="tx2"/>
                </a:solidFill>
              </a:rPr>
              <a:t>Load Balancer</a:t>
            </a:r>
          </a:p>
        </p:txBody>
      </p:sp>
      <p:grpSp>
        <p:nvGrpSpPr>
          <p:cNvPr id="4" name="Group 3"/>
          <p:cNvGrpSpPr/>
          <p:nvPr/>
        </p:nvGrpSpPr>
        <p:grpSpPr>
          <a:xfrm>
            <a:off x="5853687" y="843989"/>
            <a:ext cx="2713337" cy="451513"/>
            <a:chOff x="10066337" y="1386149"/>
            <a:chExt cx="3848605" cy="474821"/>
          </a:xfrm>
          <a:effectLst/>
        </p:grpSpPr>
        <p:pic>
          <p:nvPicPr>
            <p:cNvPr id="3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66337" y="1386149"/>
              <a:ext cx="505787" cy="47482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10597153" y="1470479"/>
              <a:ext cx="3317789" cy="388397"/>
            </a:xfrm>
            <a:prstGeom prst="rect">
              <a:avLst/>
            </a:prstGeom>
            <a:noFill/>
            <a:ln>
              <a:noFill/>
            </a:ln>
          </p:spPr>
          <p:txBody>
            <a:bodyPr wrap="none" rtlCol="0">
              <a:spAutoFit/>
            </a:bodyPr>
            <a:lstStyle/>
            <a:p>
              <a:r>
                <a:rPr lang="en-US" dirty="0" smtClean="0">
                  <a:latin typeface="Arial" panose="020B0604020202020204" pitchFamily="34" charset="0"/>
                  <a:cs typeface="Arial" panose="020B0604020202020204" pitchFamily="34" charset="0"/>
                </a:rPr>
                <a:t>Possibilities of failure</a:t>
              </a:r>
              <a:endParaRPr lang="en-IN" dirty="0">
                <a:latin typeface="Arial" panose="020B0604020202020204" pitchFamily="34" charset="0"/>
                <a:cs typeface="Arial" panose="020B0604020202020204" pitchFamily="34" charset="0"/>
              </a:endParaRPr>
            </a:p>
          </p:txBody>
        </p:sp>
      </p:grpSp>
      <p:grpSp>
        <p:nvGrpSpPr>
          <p:cNvPr id="8" name="Group 7"/>
          <p:cNvGrpSpPr/>
          <p:nvPr/>
        </p:nvGrpSpPr>
        <p:grpSpPr>
          <a:xfrm>
            <a:off x="327930" y="1443082"/>
            <a:ext cx="7444470" cy="4938644"/>
            <a:chOff x="327930" y="1443082"/>
            <a:chExt cx="6392965" cy="4938644"/>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211" y="1733915"/>
              <a:ext cx="724168" cy="789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534" y="1790477"/>
              <a:ext cx="848349" cy="885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4978" y="1871559"/>
              <a:ext cx="871904" cy="72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94078" y="1788648"/>
              <a:ext cx="505085" cy="743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bwMode="auto">
            <a:xfrm>
              <a:off x="1987203" y="2277166"/>
              <a:ext cx="458320" cy="0"/>
            </a:xfrm>
            <a:prstGeom prst="straightConnector1">
              <a:avLst/>
            </a:prstGeom>
            <a:solidFill>
              <a:srgbClr val="00B8FF"/>
            </a:solidFill>
            <a:ln w="349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3390107" y="2268886"/>
              <a:ext cx="458320" cy="0"/>
            </a:xfrm>
            <a:prstGeom prst="straightConnector1">
              <a:avLst/>
            </a:prstGeom>
            <a:solidFill>
              <a:srgbClr val="00B8FF"/>
            </a:solidFill>
            <a:ln w="349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4921095" y="2277166"/>
              <a:ext cx="458320" cy="0"/>
            </a:xfrm>
            <a:prstGeom prst="straightConnector1">
              <a:avLst/>
            </a:prstGeom>
            <a:solidFill>
              <a:srgbClr val="00B8FF"/>
            </a:solidFill>
            <a:ln w="349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p:cNvSpPr txBox="1"/>
            <p:nvPr/>
          </p:nvSpPr>
          <p:spPr>
            <a:xfrm>
              <a:off x="1241211" y="2523034"/>
              <a:ext cx="622250" cy="273257"/>
            </a:xfrm>
            <a:prstGeom prst="rect">
              <a:avLst/>
            </a:prstGeom>
            <a:noFill/>
          </p:spPr>
          <p:txBody>
            <a:bodyPr wrap="square" lIns="72494" tIns="36247" rIns="72494" bIns="36247" rtlCol="0">
              <a:spAutoFit/>
            </a:bodyPr>
            <a:lstStyle/>
            <a:p>
              <a:r>
                <a:rPr lang="en-US" sz="1300" dirty="0">
                  <a:latin typeface="Arial" panose="020B0604020202020204" pitchFamily="34" charset="0"/>
                  <a:cs typeface="Arial" panose="020B0604020202020204" pitchFamily="34" charset="0"/>
                </a:rPr>
                <a:t>User</a:t>
              </a:r>
              <a:endParaRPr lang="en-IN" sz="1300" dirty="0">
                <a:latin typeface="Arial" panose="020B0604020202020204" pitchFamily="34" charset="0"/>
                <a:cs typeface="Arial" panose="020B0604020202020204" pitchFamily="34" charset="0"/>
              </a:endParaRPr>
            </a:p>
          </p:txBody>
        </p:sp>
        <p:sp>
          <p:nvSpPr>
            <p:cNvPr id="13" name="TextBox 12"/>
            <p:cNvSpPr txBox="1"/>
            <p:nvPr/>
          </p:nvSpPr>
          <p:spPr>
            <a:xfrm>
              <a:off x="2561343" y="2518925"/>
              <a:ext cx="848349" cy="273257"/>
            </a:xfrm>
            <a:prstGeom prst="rect">
              <a:avLst/>
            </a:prstGeom>
            <a:noFill/>
          </p:spPr>
          <p:txBody>
            <a:bodyPr wrap="square" lIns="72494" tIns="36247" rIns="72494" bIns="36247" rtlCol="0">
              <a:spAutoFit/>
            </a:bodyPr>
            <a:lstStyle/>
            <a:p>
              <a:r>
                <a:rPr lang="en-US" sz="1300" dirty="0">
                  <a:latin typeface="Arial" panose="020B0604020202020204" pitchFamily="34" charset="0"/>
                  <a:cs typeface="Arial" panose="020B0604020202020204" pitchFamily="34" charset="0"/>
                </a:rPr>
                <a:t>Internet</a:t>
              </a:r>
              <a:endParaRPr lang="en-IN" sz="1300" dirty="0">
                <a:latin typeface="Arial" panose="020B0604020202020204" pitchFamily="34" charset="0"/>
                <a:cs typeface="Arial" panose="020B0604020202020204" pitchFamily="34" charset="0"/>
              </a:endParaRPr>
            </a:p>
          </p:txBody>
        </p:sp>
        <p:sp>
          <p:nvSpPr>
            <p:cNvPr id="14" name="TextBox 13"/>
            <p:cNvSpPr txBox="1"/>
            <p:nvPr/>
          </p:nvSpPr>
          <p:spPr>
            <a:xfrm>
              <a:off x="4001807" y="2570008"/>
              <a:ext cx="1105184" cy="273257"/>
            </a:xfrm>
            <a:prstGeom prst="rect">
              <a:avLst/>
            </a:prstGeom>
            <a:noFill/>
          </p:spPr>
          <p:txBody>
            <a:bodyPr wrap="square" lIns="72494" tIns="36247" rIns="72494" bIns="36247" rtlCol="0">
              <a:spAutoFit/>
            </a:bodyPr>
            <a:lstStyle/>
            <a:p>
              <a:r>
                <a:rPr lang="en-US" sz="1300" dirty="0">
                  <a:latin typeface="Arial" panose="020B0604020202020204" pitchFamily="34" charset="0"/>
                  <a:cs typeface="Arial" panose="020B0604020202020204" pitchFamily="34" charset="0"/>
                </a:rPr>
                <a:t>Web Server</a:t>
              </a:r>
              <a:endParaRPr lang="en-IN" sz="1300" dirty="0">
                <a:latin typeface="Arial" panose="020B0604020202020204" pitchFamily="34" charset="0"/>
                <a:cs typeface="Arial" panose="020B0604020202020204" pitchFamily="34" charset="0"/>
              </a:endParaRPr>
            </a:p>
          </p:txBody>
        </p:sp>
        <p:sp>
          <p:nvSpPr>
            <p:cNvPr id="15" name="TextBox 14"/>
            <p:cNvSpPr txBox="1"/>
            <p:nvPr/>
          </p:nvSpPr>
          <p:spPr>
            <a:xfrm>
              <a:off x="5216669" y="2570008"/>
              <a:ext cx="1381769" cy="473311"/>
            </a:xfrm>
            <a:prstGeom prst="rect">
              <a:avLst/>
            </a:prstGeom>
            <a:noFill/>
          </p:spPr>
          <p:txBody>
            <a:bodyPr wrap="square" lIns="72494" tIns="36247" rIns="72494" bIns="36247" rtlCol="0">
              <a:spAutoFit/>
            </a:bodyPr>
            <a:lstStyle/>
            <a:p>
              <a:r>
                <a:rPr lang="en-US" sz="1300" dirty="0">
                  <a:latin typeface="Arial" panose="020B0604020202020204" pitchFamily="34" charset="0"/>
                  <a:cs typeface="Arial" panose="020B0604020202020204" pitchFamily="34" charset="0"/>
                </a:rPr>
                <a:t>Database Server</a:t>
              </a:r>
              <a:endParaRPr lang="en-IN" sz="1300" dirty="0">
                <a:latin typeface="Arial" panose="020B0604020202020204" pitchFamily="34" charset="0"/>
                <a:cs typeface="Arial" panose="020B0604020202020204" pitchFamily="34" charset="0"/>
              </a:endParaRPr>
            </a:p>
          </p:txBody>
        </p:sp>
        <p:sp>
          <p:nvSpPr>
            <p:cNvPr id="16" name="TextBox 15"/>
            <p:cNvSpPr txBox="1"/>
            <p:nvPr/>
          </p:nvSpPr>
          <p:spPr>
            <a:xfrm>
              <a:off x="327930" y="1443082"/>
              <a:ext cx="1694543" cy="627200"/>
            </a:xfrm>
            <a:prstGeom prst="rect">
              <a:avLst/>
            </a:prstGeom>
            <a:noFill/>
          </p:spPr>
          <p:txBody>
            <a:bodyPr wrap="square" lIns="72494" tIns="36247" rIns="72494" bIns="36247" rtlCol="0">
              <a:spAutoFit/>
            </a:bodyPr>
            <a:lstStyle/>
            <a:p>
              <a:r>
                <a:rPr lang="en-US" dirty="0" smtClean="0">
                  <a:solidFill>
                    <a:schemeClr val="accent2">
                      <a:lumMod val="50000"/>
                    </a:schemeClr>
                  </a:solidFill>
                  <a:latin typeface="Arial" panose="020B0604020202020204" pitchFamily="34" charset="0"/>
                  <a:cs typeface="Arial" panose="020B0604020202020204" pitchFamily="34" charset="0"/>
                </a:rPr>
                <a:t>No Load Balancing</a:t>
              </a:r>
              <a:endParaRPr lang="en-IN" dirty="0">
                <a:solidFill>
                  <a:schemeClr val="accent2">
                    <a:lumMod val="50000"/>
                  </a:schemeClr>
                </a:solidFill>
                <a:latin typeface="Arial" panose="020B0604020202020204" pitchFamily="34" charset="0"/>
                <a:cs typeface="Arial" panose="020B0604020202020204" pitchFamily="34" charset="0"/>
              </a:endParaRPr>
            </a:p>
          </p:txBody>
        </p:sp>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03388" y="1486639"/>
              <a:ext cx="389487" cy="49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192" y="2968422"/>
              <a:ext cx="871904" cy="72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4038311" y="4252275"/>
              <a:ext cx="1105184" cy="273257"/>
            </a:xfrm>
            <a:prstGeom prst="rect">
              <a:avLst/>
            </a:prstGeom>
            <a:noFill/>
          </p:spPr>
          <p:txBody>
            <a:bodyPr wrap="square" lIns="72494" tIns="36247" rIns="72494" bIns="36247" rtlCol="0">
              <a:spAutoFit/>
            </a:bodyPr>
            <a:lstStyle/>
            <a:p>
              <a:r>
                <a:rPr lang="en-US" sz="1300" dirty="0">
                  <a:latin typeface="Arial" panose="020B0604020202020204" pitchFamily="34" charset="0"/>
                  <a:cs typeface="Arial" panose="020B0604020202020204" pitchFamily="34" charset="0"/>
                </a:rPr>
                <a:t>Web Servers</a:t>
              </a:r>
              <a:endParaRPr lang="en-IN" sz="1300" dirty="0">
                <a:latin typeface="Arial" panose="020B0604020202020204" pitchFamily="34" charset="0"/>
                <a:cs typeface="Arial" panose="020B0604020202020204" pitchFamily="34" charset="0"/>
              </a:endParaRPr>
            </a:p>
          </p:txBody>
        </p:sp>
        <p:pic>
          <p:nvPicPr>
            <p:cNvPr id="2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191" y="3601039"/>
              <a:ext cx="871904" cy="72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5064" y="3165381"/>
              <a:ext cx="640731" cy="806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2476826" y="4007079"/>
              <a:ext cx="1074448" cy="473311"/>
            </a:xfrm>
            <a:prstGeom prst="rect">
              <a:avLst/>
            </a:prstGeom>
            <a:noFill/>
          </p:spPr>
          <p:txBody>
            <a:bodyPr wrap="square" lIns="72494" tIns="36247" rIns="72494" bIns="36247" rtlCol="0">
              <a:spAutoFit/>
            </a:bodyPr>
            <a:lstStyle/>
            <a:p>
              <a:r>
                <a:rPr lang="en-US" sz="1300" dirty="0">
                  <a:latin typeface="Arial" panose="020B0604020202020204" pitchFamily="34" charset="0"/>
                  <a:cs typeface="Arial" panose="020B0604020202020204" pitchFamily="34" charset="0"/>
                </a:rPr>
                <a:t>Load Balancer</a:t>
              </a:r>
              <a:endParaRPr lang="en-IN" sz="1300" dirty="0">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390107" y="3568834"/>
              <a:ext cx="458320" cy="0"/>
            </a:xfrm>
            <a:prstGeom prst="straightConnector1">
              <a:avLst/>
            </a:prstGeom>
            <a:solidFill>
              <a:srgbClr val="00B8FF"/>
            </a:solidFill>
            <a:ln w="349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5"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0695" y="3819445"/>
              <a:ext cx="389487" cy="49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259" y="4630269"/>
              <a:ext cx="687623" cy="570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4145756" y="5895700"/>
              <a:ext cx="1105184" cy="273257"/>
            </a:xfrm>
            <a:prstGeom prst="rect">
              <a:avLst/>
            </a:prstGeom>
            <a:noFill/>
          </p:spPr>
          <p:txBody>
            <a:bodyPr wrap="square" lIns="72494" tIns="36247" rIns="72494" bIns="36247" rtlCol="0">
              <a:spAutoFit/>
            </a:bodyPr>
            <a:lstStyle/>
            <a:p>
              <a:r>
                <a:rPr lang="en-US" sz="1300" dirty="0">
                  <a:latin typeface="Arial" panose="020B0604020202020204" pitchFamily="34" charset="0"/>
                  <a:cs typeface="Arial" panose="020B0604020202020204" pitchFamily="34" charset="0"/>
                </a:rPr>
                <a:t>Web Servers</a:t>
              </a:r>
              <a:endParaRPr lang="en-IN" sz="1300" dirty="0">
                <a:latin typeface="Arial" panose="020B0604020202020204" pitchFamily="34" charset="0"/>
                <a:cs typeface="Arial" panose="020B0604020202020204" pitchFamily="34" charset="0"/>
              </a:endParaRPr>
            </a:p>
          </p:txBody>
        </p:sp>
        <p:pic>
          <p:nvPicPr>
            <p:cNvPr id="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258" y="5262886"/>
              <a:ext cx="687623" cy="570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22510" y="4690107"/>
              <a:ext cx="418258" cy="526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2490181" y="5908415"/>
              <a:ext cx="1074448" cy="473311"/>
            </a:xfrm>
            <a:prstGeom prst="rect">
              <a:avLst/>
            </a:prstGeom>
            <a:noFill/>
          </p:spPr>
          <p:txBody>
            <a:bodyPr wrap="square" lIns="72494" tIns="36247" rIns="72494" bIns="36247" rtlCol="0">
              <a:spAutoFit/>
            </a:bodyPr>
            <a:lstStyle/>
            <a:p>
              <a:r>
                <a:rPr lang="en-US" sz="1300" dirty="0">
                  <a:latin typeface="Arial" panose="020B0604020202020204" pitchFamily="34" charset="0"/>
                  <a:cs typeface="Arial" panose="020B0604020202020204" pitchFamily="34" charset="0"/>
                </a:rPr>
                <a:t>Load Balancer</a:t>
              </a:r>
              <a:endParaRPr lang="en-IN" sz="1300" dirty="0">
                <a:latin typeface="Arial" panose="020B0604020202020204" pitchFamily="34" charset="0"/>
                <a:cs typeface="Arial" panose="020B0604020202020204" pitchFamily="34" charset="0"/>
              </a:endParaRPr>
            </a:p>
          </p:txBody>
        </p:sp>
        <p:cxnSp>
          <p:nvCxnSpPr>
            <p:cNvPr id="31" name="Straight Arrow Connector 30"/>
            <p:cNvCxnSpPr/>
            <p:nvPr/>
          </p:nvCxnSpPr>
          <p:spPr bwMode="auto">
            <a:xfrm>
              <a:off x="3497552" y="5271493"/>
              <a:ext cx="458320" cy="0"/>
            </a:xfrm>
            <a:prstGeom prst="straightConnector1">
              <a:avLst/>
            </a:prstGeom>
            <a:solidFill>
              <a:srgbClr val="00B8FF"/>
            </a:solidFill>
            <a:ln w="349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2"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22510" y="5335439"/>
              <a:ext cx="418258" cy="526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p:cNvSpPr txBox="1"/>
            <p:nvPr/>
          </p:nvSpPr>
          <p:spPr>
            <a:xfrm>
              <a:off x="327931" y="2875542"/>
              <a:ext cx="1221642" cy="827255"/>
            </a:xfrm>
            <a:prstGeom prst="rect">
              <a:avLst/>
            </a:prstGeom>
            <a:noFill/>
          </p:spPr>
          <p:txBody>
            <a:bodyPr wrap="square" lIns="72494" tIns="36247" rIns="72494" bIns="36247" rtlCol="0">
              <a:spAutoFit/>
            </a:bodyPr>
            <a:lstStyle>
              <a:defPPr>
                <a:defRPr lang="en-US"/>
              </a:defPPr>
              <a:lvl1pPr>
                <a:defRPr>
                  <a:solidFill>
                    <a:schemeClr val="accent2">
                      <a:lumMod val="50000"/>
                    </a:schemeClr>
                  </a:solidFill>
                </a:defRPr>
              </a:lvl1pPr>
            </a:lstStyle>
            <a:p>
              <a:r>
                <a:rPr lang="en-US" dirty="0">
                  <a:latin typeface="Arial" panose="020B0604020202020204" pitchFamily="34" charset="0"/>
                  <a:cs typeface="Arial" panose="020B0604020202020204" pitchFamily="34" charset="0"/>
                </a:rPr>
                <a:t>Layer -4 – Transport </a:t>
              </a:r>
              <a:r>
                <a:rPr lang="en-US" sz="1300" dirty="0">
                  <a:latin typeface="Arial" panose="020B0604020202020204" pitchFamily="34" charset="0"/>
                  <a:cs typeface="Arial" panose="020B0604020202020204" pitchFamily="34" charset="0"/>
                </a:rPr>
                <a:t>Layer</a:t>
              </a:r>
              <a:endParaRPr lang="en-IN" dirty="0">
                <a:latin typeface="Arial" panose="020B0604020202020204" pitchFamily="34" charset="0"/>
                <a:cs typeface="Arial" panose="020B0604020202020204" pitchFamily="34" charset="0"/>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696" y="4824192"/>
              <a:ext cx="724168" cy="789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297697" y="5613311"/>
              <a:ext cx="622250" cy="273257"/>
            </a:xfrm>
            <a:prstGeom prst="rect">
              <a:avLst/>
            </a:prstGeom>
            <a:noFill/>
          </p:spPr>
          <p:txBody>
            <a:bodyPr wrap="square" lIns="72494" tIns="36247" rIns="72494" bIns="36247" rtlCol="0">
              <a:spAutoFit/>
            </a:bodyPr>
            <a:lstStyle/>
            <a:p>
              <a:r>
                <a:rPr lang="en-US" sz="1300" dirty="0">
                  <a:latin typeface="Arial" panose="020B0604020202020204" pitchFamily="34" charset="0"/>
                  <a:cs typeface="Arial" panose="020B0604020202020204" pitchFamily="34" charset="0"/>
                </a:rPr>
                <a:t>User</a:t>
              </a:r>
              <a:endParaRPr lang="en-IN" sz="1300" dirty="0">
                <a:latin typeface="Arial" panose="020B0604020202020204" pitchFamily="34" charset="0"/>
                <a:cs typeface="Arial" panose="020B0604020202020204" pitchFamily="34" charset="0"/>
              </a:endParaRPr>
            </a:p>
          </p:txBody>
        </p:sp>
        <p:cxnSp>
          <p:nvCxnSpPr>
            <p:cNvPr id="36" name="Straight Arrow Connector 35"/>
            <p:cNvCxnSpPr/>
            <p:nvPr/>
          </p:nvCxnSpPr>
          <p:spPr bwMode="auto">
            <a:xfrm>
              <a:off x="2148177" y="5262886"/>
              <a:ext cx="458320" cy="0"/>
            </a:xfrm>
            <a:prstGeom prst="straightConnector1">
              <a:avLst/>
            </a:prstGeom>
            <a:solidFill>
              <a:srgbClr val="00B8FF"/>
            </a:solidFill>
            <a:ln w="349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4335" y="4630268"/>
              <a:ext cx="687623" cy="570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4335" y="5262885"/>
              <a:ext cx="687623" cy="570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327930" y="2921783"/>
              <a:ext cx="6392965" cy="3279452"/>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400">
                <a:latin typeface="Arial" panose="020B0604020202020204" pitchFamily="34" charset="0"/>
                <a:ea typeface="Microsoft YaHei" panose="020B0503020204020204" pitchFamily="34" charset="-122"/>
                <a:cs typeface="Arial" panose="020B0604020202020204" pitchFamily="34" charset="0"/>
              </a:endParaRPr>
            </a:p>
          </p:txBody>
        </p:sp>
        <p:sp>
          <p:nvSpPr>
            <p:cNvPr id="40" name="Rectangle 39"/>
            <p:cNvSpPr/>
            <p:nvPr/>
          </p:nvSpPr>
          <p:spPr bwMode="auto">
            <a:xfrm>
              <a:off x="327930" y="1443082"/>
              <a:ext cx="6392965" cy="1432461"/>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400">
                <a:latin typeface="Arial" panose="020B0604020202020204" pitchFamily="34" charset="0"/>
                <a:ea typeface="Microsoft YaHei" panose="020B0503020204020204" pitchFamily="34" charset="-122"/>
                <a:cs typeface="Arial" panose="020B0604020202020204" pitchFamily="34" charset="0"/>
              </a:endParaRPr>
            </a:p>
          </p:txBody>
        </p:sp>
        <p:cxnSp>
          <p:nvCxnSpPr>
            <p:cNvPr id="9" name="Straight Connector 8"/>
            <p:cNvCxnSpPr/>
            <p:nvPr/>
          </p:nvCxnSpPr>
          <p:spPr bwMode="auto">
            <a:xfrm>
              <a:off x="327930" y="4542114"/>
              <a:ext cx="6392965" cy="1"/>
            </a:xfrm>
            <a:prstGeom prst="line">
              <a:avLst/>
            </a:prstGeom>
            <a:solidFill>
              <a:srgbClr val="00B8FF"/>
            </a:solidFill>
            <a:ln w="63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Slide Number Placeholder 16"/>
          <p:cNvSpPr>
            <a:spLocks noGrp="1"/>
          </p:cNvSpPr>
          <p:nvPr>
            <p:ph type="sldNum" sz="quarter" idx="12"/>
          </p:nvPr>
        </p:nvSpPr>
        <p:spPr/>
        <p:txBody>
          <a:bodyPr/>
          <a:lstStyle/>
          <a:p>
            <a:fld id="{F84C034E-1E28-4FD2-A311-E7DE156B350B}" type="slidenum">
              <a:rPr lang="en-IN" smtClean="0"/>
              <a:t>6</a:t>
            </a:fld>
            <a:endParaRPr lang="en-IN"/>
          </a:p>
        </p:txBody>
      </p:sp>
    </p:spTree>
    <p:extLst>
      <p:ext uri="{BB962C8B-B14F-4D97-AF65-F5344CB8AC3E}">
        <p14:creationId xmlns:p14="http://schemas.microsoft.com/office/powerpoint/2010/main" val="44670968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9098" y="1327672"/>
            <a:ext cx="8004637" cy="4812961"/>
          </a:xfrm>
          <a:prstGeom prst="rect">
            <a:avLst/>
          </a:prstGeom>
        </p:spPr>
        <p:txBody>
          <a:bodyPr wrap="square" lIns="72494" tIns="36247" rIns="72494" bIns="36247">
            <a:spAutoFit/>
          </a:bodyPr>
          <a:lstStyle/>
          <a:p>
            <a:pPr>
              <a:buFont typeface="Arial" pitchFamily="34" charset="0"/>
              <a:buChar char="•"/>
            </a:pPr>
            <a:r>
              <a:rPr lang="en-US" sz="2200" dirty="0">
                <a:latin typeface="Arial" panose="020B0604020202020204" pitchFamily="34" charset="0"/>
                <a:cs typeface="Arial" panose="020B0604020202020204" pitchFamily="34" charset="0"/>
              </a:rPr>
              <a:t> Application level Load Balancer</a:t>
            </a:r>
          </a:p>
          <a:p>
            <a:pPr marL="777796" lvl="2" indent="-280662">
              <a:buFont typeface="Arial" pitchFamily="34" charset="0"/>
              <a:buChar char="•"/>
            </a:pPr>
            <a:r>
              <a:rPr lang="en-US" sz="1900" dirty="0">
                <a:latin typeface="Arial" panose="020B0604020202020204" pitchFamily="34" charset="0"/>
                <a:cs typeface="Arial" panose="020B0604020202020204" pitchFamily="34" charset="0"/>
              </a:rPr>
              <a:t>Dynamic ratio </a:t>
            </a:r>
            <a:r>
              <a:rPr lang="en-US" sz="1600" dirty="0">
                <a:latin typeface="Arial" panose="020B0604020202020204" pitchFamily="34" charset="0"/>
                <a:cs typeface="Arial" panose="020B0604020202020204" pitchFamily="34" charset="0"/>
              </a:rPr>
              <a:t>– connection are distributed as per ratio derived based on real time server performance.</a:t>
            </a:r>
          </a:p>
          <a:p>
            <a:pPr marL="777796" lvl="2" indent="-280662">
              <a:buFont typeface="Arial" pitchFamily="34" charset="0"/>
              <a:buChar char="•"/>
            </a:pPr>
            <a:r>
              <a:rPr lang="en-US" sz="1900" dirty="0">
                <a:latin typeface="Arial" panose="020B0604020202020204" pitchFamily="34" charset="0"/>
                <a:cs typeface="Arial" panose="020B0604020202020204" pitchFamily="34" charset="0"/>
              </a:rPr>
              <a:t>Observed </a:t>
            </a:r>
            <a:r>
              <a:rPr lang="en-US" sz="1600" dirty="0">
                <a:latin typeface="Arial" panose="020B0604020202020204" pitchFamily="34" charset="0"/>
                <a:cs typeface="Arial" panose="020B0604020202020204" pitchFamily="34" charset="0"/>
              </a:rPr>
              <a:t>– this method tracks the number of connection to each node over the time and creates a ration of load balancing.</a:t>
            </a:r>
          </a:p>
          <a:p>
            <a:pPr marL="777796" lvl="2" indent="-280662">
              <a:buFont typeface="Arial" pitchFamily="34" charset="0"/>
              <a:buChar char="•"/>
            </a:pPr>
            <a:r>
              <a:rPr lang="en-US" sz="1900" dirty="0">
                <a:latin typeface="Arial" panose="020B0604020202020204" pitchFamily="34" charset="0"/>
                <a:cs typeface="Arial" panose="020B0604020202020204" pitchFamily="34" charset="0"/>
              </a:rPr>
              <a:t>Predictive – </a:t>
            </a:r>
            <a:r>
              <a:rPr lang="en-US" sz="1600" dirty="0">
                <a:latin typeface="Arial" panose="020B0604020202020204" pitchFamily="34" charset="0"/>
                <a:cs typeface="Arial" panose="020B0604020202020204" pitchFamily="34" charset="0"/>
              </a:rPr>
              <a:t>this method analyses the trend of ranking of servers rated upon number of connection over the time.</a:t>
            </a:r>
          </a:p>
          <a:p>
            <a:pPr>
              <a:buFont typeface="Arial" pitchFamily="34" charset="0"/>
              <a:buChar char="•"/>
            </a:pPr>
            <a:r>
              <a:rPr lang="en-US" sz="2200" dirty="0">
                <a:latin typeface="Arial" panose="020B0604020202020204" pitchFamily="34" charset="0"/>
                <a:cs typeface="Arial" panose="020B0604020202020204" pitchFamily="34" charset="0"/>
              </a:rPr>
              <a:t> Classic Load Balancer.</a:t>
            </a:r>
          </a:p>
          <a:p>
            <a:pPr lvl="1">
              <a:buFont typeface="Arial" pitchFamily="34" charset="0"/>
              <a:buChar char="•"/>
            </a:pPr>
            <a:r>
              <a:rPr lang="en-US" sz="1900" dirty="0">
                <a:latin typeface="Arial" panose="020B0604020202020204" pitchFamily="34" charset="0"/>
                <a:cs typeface="Arial" panose="020B0604020202020204" pitchFamily="34" charset="0"/>
              </a:rPr>
              <a:t>Round Robin – </a:t>
            </a:r>
            <a:r>
              <a:rPr lang="en-US" sz="1600" dirty="0">
                <a:latin typeface="Arial" panose="020B0604020202020204" pitchFamily="34" charset="0"/>
                <a:cs typeface="Arial" panose="020B0604020202020204" pitchFamily="34" charset="0"/>
              </a:rPr>
              <a:t>default load balancing mechanism – used when all servers have equal processing speed and memory.</a:t>
            </a:r>
          </a:p>
          <a:p>
            <a:pPr lvl="1">
              <a:buFont typeface="Arial" pitchFamily="34" charset="0"/>
              <a:buChar char="•"/>
            </a:pPr>
            <a:r>
              <a:rPr lang="en-US" sz="1900" dirty="0">
                <a:latin typeface="Arial" panose="020B0604020202020204" pitchFamily="34" charset="0"/>
                <a:cs typeface="Arial" panose="020B0604020202020204" pitchFamily="34" charset="0"/>
              </a:rPr>
              <a:t>Ratio </a:t>
            </a:r>
            <a:r>
              <a:rPr lang="en-US" sz="1600" dirty="0">
                <a:latin typeface="Arial" panose="020B0604020202020204" pitchFamily="34" charset="0"/>
                <a:cs typeface="Arial" panose="020B0604020202020204" pitchFamily="34" charset="0"/>
              </a:rPr>
              <a:t>– connection are distributed as per defined ‘ratio of connections’ per node.</a:t>
            </a:r>
          </a:p>
          <a:p>
            <a:pPr lvl="1">
              <a:buFont typeface="Arial" pitchFamily="34" charset="0"/>
              <a:buChar char="•"/>
            </a:pPr>
            <a:r>
              <a:rPr lang="en-US" sz="1900" dirty="0">
                <a:latin typeface="Arial" panose="020B0604020202020204" pitchFamily="34" charset="0"/>
                <a:cs typeface="Arial" panose="020B0604020202020204" pitchFamily="34" charset="0"/>
              </a:rPr>
              <a:t>Fastest node </a:t>
            </a:r>
            <a:r>
              <a:rPr lang="en-US" sz="1600" dirty="0">
                <a:latin typeface="Arial" panose="020B0604020202020204" pitchFamily="34" charset="0"/>
                <a:cs typeface="Arial" panose="020B0604020202020204" pitchFamily="34" charset="0"/>
              </a:rPr>
              <a:t>– Server selected based on least number of connection of the session.</a:t>
            </a:r>
          </a:p>
          <a:p>
            <a:pPr lvl="1">
              <a:buFont typeface="Arial" pitchFamily="34" charset="0"/>
              <a:buChar char="•"/>
            </a:pPr>
            <a:r>
              <a:rPr lang="en-US" sz="1900" dirty="0">
                <a:latin typeface="Arial" panose="020B0604020202020204" pitchFamily="34" charset="0"/>
                <a:cs typeface="Arial" panose="020B0604020202020204" pitchFamily="34" charset="0"/>
              </a:rPr>
              <a:t>Least connections </a:t>
            </a:r>
            <a:r>
              <a:rPr lang="en-US" sz="1600" dirty="0">
                <a:latin typeface="Arial" panose="020B0604020202020204" pitchFamily="34" charset="0"/>
                <a:cs typeface="Arial" panose="020B0604020202020204" pitchFamily="34" charset="0"/>
              </a:rPr>
              <a:t>– passes the connection to the node having least number of active connection.</a:t>
            </a:r>
          </a:p>
          <a:p>
            <a:pPr lvl="1">
              <a:buFont typeface="Arial" pitchFamily="34" charset="0"/>
              <a:buChar char="•"/>
            </a:pPr>
            <a:r>
              <a:rPr lang="en-US" sz="1900" dirty="0">
                <a:latin typeface="Arial" panose="020B0604020202020204" pitchFamily="34" charset="0"/>
                <a:cs typeface="Arial" panose="020B0604020202020204" pitchFamily="34" charset="0"/>
              </a:rPr>
              <a:t>Weighted connection – </a:t>
            </a:r>
            <a:r>
              <a:rPr lang="en-US" sz="1600" dirty="0">
                <a:latin typeface="Arial" panose="020B0604020202020204" pitchFamily="34" charset="0"/>
                <a:cs typeface="Arial" panose="020B0604020202020204" pitchFamily="34" charset="0"/>
              </a:rPr>
              <a:t>the connections are established depending upon the weighted server capacity.</a:t>
            </a:r>
          </a:p>
        </p:txBody>
      </p:sp>
      <p:sp>
        <p:nvSpPr>
          <p:cNvPr id="4" name="Title 1"/>
          <p:cNvSpPr txBox="1">
            <a:spLocks/>
          </p:cNvSpPr>
          <p:nvPr/>
        </p:nvSpPr>
        <p:spPr>
          <a:xfrm>
            <a:off x="500064" y="26988"/>
            <a:ext cx="5499100" cy="971550"/>
          </a:xfrm>
          <a:prstGeom prst="rect">
            <a:avLst/>
          </a:prstGeom>
        </p:spPr>
        <p:txBody>
          <a:bodyPr lIns="72494" tIns="36247" rIns="72494" bIns="36247" anchor="ctr"/>
          <a:lstStyle>
            <a:lvl1pPr algn="l" defTabSz="576621"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937009" indent="-360388"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44155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201817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594793"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317141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374803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432465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490127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a:lstStyle>
          <a:p>
            <a:pPr defTabSz="914400">
              <a:lnSpc>
                <a:spcPct val="93000"/>
              </a:lnSpc>
            </a:pPr>
            <a:r>
              <a:rPr lang="en-US" sz="3200" cap="all" spc="-60" dirty="0">
                <a:solidFill>
                  <a:schemeClr val="tx2"/>
                </a:solidFill>
              </a:rPr>
              <a:t>Load Balancer</a:t>
            </a:r>
          </a:p>
        </p:txBody>
      </p:sp>
      <p:sp>
        <p:nvSpPr>
          <p:cNvPr id="5" name="Slide Number Placeholder 4"/>
          <p:cNvSpPr>
            <a:spLocks noGrp="1"/>
          </p:cNvSpPr>
          <p:nvPr>
            <p:ph type="sldNum" sz="quarter" idx="12"/>
          </p:nvPr>
        </p:nvSpPr>
        <p:spPr/>
        <p:txBody>
          <a:bodyPr/>
          <a:lstStyle/>
          <a:p>
            <a:fld id="{F84C034E-1E28-4FD2-A311-E7DE156B350B}" type="slidenum">
              <a:rPr lang="en-IN" smtClean="0"/>
              <a:t>7</a:t>
            </a:fld>
            <a:endParaRPr lang="en-IN"/>
          </a:p>
        </p:txBody>
      </p:sp>
    </p:spTree>
    <p:extLst>
      <p:ext uri="{BB962C8B-B14F-4D97-AF65-F5344CB8AC3E}">
        <p14:creationId xmlns:p14="http://schemas.microsoft.com/office/powerpoint/2010/main" val="56498177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375" y="1255212"/>
            <a:ext cx="8112082" cy="5189987"/>
          </a:xfrm>
          <a:prstGeom prst="rect">
            <a:avLst/>
          </a:prstGeom>
        </p:spPr>
        <p:txBody>
          <a:bodyPr wrap="square" lIns="72494" tIns="36247" rIns="72494" bIns="36247">
            <a:spAutoFit/>
          </a:bodyPr>
          <a:lstStyle/>
          <a:p>
            <a:pPr marL="1136489" indent="-995529">
              <a:spcAft>
                <a:spcPts val="300"/>
              </a:spcAft>
            </a:pPr>
            <a:r>
              <a:rPr lang="en-US" sz="1900" dirty="0">
                <a:latin typeface="Arial" panose="020B0604020202020204" pitchFamily="34" charset="0"/>
                <a:cs typeface="Arial" panose="020B0604020202020204" pitchFamily="34" charset="0"/>
              </a:rPr>
              <a:t>F5 BIG-IP – </a:t>
            </a:r>
            <a:r>
              <a:rPr lang="en-US" sz="1600" dirty="0">
                <a:latin typeface="Arial" panose="020B0604020202020204" pitchFamily="34" charset="0"/>
                <a:cs typeface="Arial" panose="020B0604020202020204" pitchFamily="34" charset="0"/>
              </a:rPr>
              <a:t>Major feature - WAN optimization manager. </a:t>
            </a:r>
            <a:r>
              <a:rPr lang="en-IN" sz="1600" dirty="0">
                <a:latin typeface="Arial" panose="020B0604020202020204" pitchFamily="34" charset="0"/>
                <a:cs typeface="Arial" panose="020B0604020202020204" pitchFamily="34" charset="0"/>
              </a:rPr>
              <a:t>enables traffic between data-centers to be optimized, encrypted and highly available. This feature makes creating a WAN-based disaster recovery (DR) solution easy and almost automatic.</a:t>
            </a:r>
          </a:p>
          <a:p>
            <a:pPr marL="1136489" indent="-995529">
              <a:spcAft>
                <a:spcPts val="300"/>
              </a:spcAft>
            </a:pPr>
            <a:r>
              <a:rPr lang="en-US" sz="1900" dirty="0">
                <a:latin typeface="Arial" panose="020B0604020202020204" pitchFamily="34" charset="0"/>
                <a:cs typeface="Arial" panose="020B0604020202020204" pitchFamily="34" charset="0"/>
              </a:rPr>
              <a:t>CISCO –</a:t>
            </a:r>
            <a:r>
              <a:rPr lang="en-US" sz="1600" dirty="0">
                <a:latin typeface="Arial" panose="020B0604020202020204" pitchFamily="34" charset="0"/>
                <a:cs typeface="Arial" panose="020B0604020202020204" pitchFamily="34" charset="0"/>
              </a:rPr>
              <a:t> Hardware routers and CISCO IOS has every possible load balancing feature available.</a:t>
            </a:r>
          </a:p>
          <a:p>
            <a:pPr marL="1136489" indent="-995529">
              <a:spcAft>
                <a:spcPts val="300"/>
              </a:spcAft>
            </a:pPr>
            <a:r>
              <a:rPr lang="en-US" sz="1900" dirty="0">
                <a:latin typeface="Arial" panose="020B0604020202020204" pitchFamily="34" charset="0"/>
                <a:cs typeface="Arial" panose="020B0604020202020204" pitchFamily="34" charset="0"/>
              </a:rPr>
              <a:t>CITRIX NetScaler – </a:t>
            </a:r>
            <a:r>
              <a:rPr lang="en-US" sz="1600" dirty="0">
                <a:latin typeface="Arial" panose="020B0604020202020204" pitchFamily="34" charset="0"/>
                <a:cs typeface="Arial" panose="020B0604020202020204" pitchFamily="34" charset="0"/>
              </a:rPr>
              <a:t>NetScaler ADC (application delivery controller) helps to </a:t>
            </a:r>
            <a:r>
              <a:rPr lang="en-IN" sz="1600" dirty="0">
                <a:latin typeface="Arial" panose="020B0604020202020204" pitchFamily="34" charset="0"/>
                <a:cs typeface="Arial" panose="020B0604020202020204" pitchFamily="34" charset="0"/>
              </a:rPr>
              <a:t>automate network provisioning and control based on app requirements and policies for data-centers and enterprise environments.</a:t>
            </a:r>
          </a:p>
          <a:p>
            <a:pPr marL="1071043" indent="-930084">
              <a:spcAft>
                <a:spcPts val="300"/>
              </a:spcAft>
            </a:pPr>
            <a:r>
              <a:rPr lang="en-US" sz="1900" dirty="0">
                <a:latin typeface="Arial" panose="020B0604020202020204" pitchFamily="34" charset="0"/>
                <a:cs typeface="Arial" panose="020B0604020202020204" pitchFamily="34" charset="0"/>
              </a:rPr>
              <a:t>KEMP </a:t>
            </a:r>
            <a:r>
              <a:rPr lang="en-US" sz="1600" dirty="0">
                <a:latin typeface="Arial" panose="020B0604020202020204" pitchFamily="34" charset="0"/>
                <a:cs typeface="Arial" panose="020B0604020202020204" pitchFamily="34" charset="0"/>
              </a:rPr>
              <a:t>– offers hardware and virtual (software) load balancers. Offers a freeware version of software based load balancers (LoadMaster).  </a:t>
            </a:r>
          </a:p>
          <a:p>
            <a:pPr marL="1071043" indent="-930084">
              <a:spcAft>
                <a:spcPts val="300"/>
              </a:spcAft>
            </a:pPr>
            <a:r>
              <a:rPr lang="en-US" sz="1900" dirty="0">
                <a:latin typeface="Arial" panose="020B0604020202020204" pitchFamily="34" charset="0"/>
                <a:cs typeface="Arial" panose="020B0604020202020204" pitchFamily="34" charset="0"/>
              </a:rPr>
              <a:t>Radware </a:t>
            </a:r>
            <a:r>
              <a:rPr lang="en-US" sz="1600" dirty="0">
                <a:latin typeface="Arial" panose="020B0604020202020204" pitchFamily="34" charset="0"/>
                <a:cs typeface="Arial" panose="020B0604020202020204" pitchFamily="34" charset="0"/>
              </a:rPr>
              <a:t>– hardware load balancers - </a:t>
            </a:r>
            <a:r>
              <a:rPr lang="en-IN" sz="1600" dirty="0">
                <a:latin typeface="Arial" panose="020B0604020202020204" pitchFamily="34" charset="0"/>
                <a:cs typeface="Arial" panose="020B0604020202020204" pitchFamily="34" charset="0"/>
              </a:rPr>
              <a:t>Some notable features of ‘Radware’ devices are easy updates and upgrades, application-aware services, and improved application response time through smart caching.</a:t>
            </a:r>
          </a:p>
          <a:p>
            <a:pPr marL="1071043" indent="-930084">
              <a:spcAft>
                <a:spcPts val="300"/>
              </a:spcAft>
            </a:pPr>
            <a:r>
              <a:rPr lang="en-US" sz="1900" dirty="0">
                <a:latin typeface="Arial" panose="020B0604020202020204" pitchFamily="34" charset="0"/>
                <a:cs typeface="Arial" panose="020B0604020202020204" pitchFamily="34" charset="0"/>
              </a:rPr>
              <a:t>Zen Load Balancer</a:t>
            </a:r>
            <a:r>
              <a:rPr lang="en-US" sz="1600" dirty="0">
                <a:latin typeface="Arial" panose="020B0604020202020204" pitchFamily="34" charset="0"/>
                <a:cs typeface="Arial" panose="020B0604020202020204" pitchFamily="34" charset="0"/>
              </a:rPr>
              <a:t> – Software based Load Balancer.</a:t>
            </a:r>
          </a:p>
          <a:p>
            <a:pPr marL="1071043" indent="-930084"/>
            <a:r>
              <a:rPr lang="en-US" sz="1900" b="1" dirty="0">
                <a:latin typeface="Arial" panose="020B0604020202020204" pitchFamily="34" charset="0"/>
                <a:cs typeface="Arial" panose="020B0604020202020204" pitchFamily="34" charset="0"/>
              </a:rPr>
              <a:t>HAProxy</a:t>
            </a:r>
            <a:r>
              <a:rPr lang="en-US" sz="19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Software based Load Balancer</a:t>
            </a:r>
          </a:p>
          <a:p>
            <a:pPr marL="1071043" indent="-930084"/>
            <a:r>
              <a:rPr lang="en-US" sz="1900" b="1" dirty="0">
                <a:latin typeface="Arial" panose="020B0604020202020204" pitchFamily="34" charset="0"/>
                <a:cs typeface="Arial" panose="020B0604020202020204" pitchFamily="34" charset="0"/>
              </a:rPr>
              <a:t>NGINX</a:t>
            </a:r>
            <a:r>
              <a:rPr lang="en-US" sz="19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Software based Load Balancer.</a:t>
            </a:r>
          </a:p>
          <a:p>
            <a:pPr marL="1071043" indent="-930084">
              <a:spcBef>
                <a:spcPts val="300"/>
              </a:spcBef>
              <a:spcAft>
                <a:spcPts val="300"/>
              </a:spcAft>
            </a:pPr>
            <a:r>
              <a:rPr lang="en-US" sz="1900" dirty="0">
                <a:latin typeface="Arial" panose="020B0604020202020204" pitchFamily="34" charset="0"/>
                <a:cs typeface="Arial" panose="020B0604020202020204" pitchFamily="34" charset="0"/>
              </a:rPr>
              <a:t>Amazon ELB (elastic Load Balancing) - </a:t>
            </a:r>
            <a:r>
              <a:rPr lang="en-US" sz="1600" dirty="0">
                <a:latin typeface="Arial" panose="020B0604020202020204" pitchFamily="34" charset="0"/>
                <a:cs typeface="Arial" panose="020B0604020202020204" pitchFamily="34" charset="0"/>
              </a:rPr>
              <a:t>Software based LB.</a:t>
            </a:r>
          </a:p>
        </p:txBody>
      </p:sp>
      <p:sp>
        <p:nvSpPr>
          <p:cNvPr id="4" name="Title 1"/>
          <p:cNvSpPr txBox="1">
            <a:spLocks/>
          </p:cNvSpPr>
          <p:nvPr/>
        </p:nvSpPr>
        <p:spPr>
          <a:xfrm>
            <a:off x="500064" y="0"/>
            <a:ext cx="8186736" cy="971550"/>
          </a:xfrm>
          <a:prstGeom prst="rect">
            <a:avLst/>
          </a:prstGeom>
        </p:spPr>
        <p:txBody>
          <a:bodyPr lIns="72494" tIns="36247" rIns="72494" bIns="36247" anchor="b"/>
          <a:lstStyle>
            <a:lvl1pPr algn="l" defTabSz="576621"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937009" indent="-360388"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44155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201817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594793"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317141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374803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432465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490127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a:lstStyle>
          <a:p>
            <a:pPr defTabSz="914400">
              <a:lnSpc>
                <a:spcPct val="93000"/>
              </a:lnSpc>
            </a:pPr>
            <a:r>
              <a:rPr lang="en-US" sz="2400" cap="all" spc="-60" dirty="0">
                <a:solidFill>
                  <a:schemeClr val="tx2"/>
                </a:solidFill>
              </a:rPr>
              <a:t>Commonly Load Balancer – Hardware or Software-based load balancers</a:t>
            </a:r>
          </a:p>
        </p:txBody>
      </p:sp>
      <p:sp>
        <p:nvSpPr>
          <p:cNvPr id="2" name="Right Brace 1"/>
          <p:cNvSpPr/>
          <p:nvPr/>
        </p:nvSpPr>
        <p:spPr bwMode="auto">
          <a:xfrm>
            <a:off x="4880157" y="5440123"/>
            <a:ext cx="349196" cy="579677"/>
          </a:xfrm>
          <a:prstGeom prst="rightBrac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400">
              <a:latin typeface="Arial" panose="020B0604020202020204" pitchFamily="34" charset="0"/>
              <a:ea typeface="Microsoft YaHei" panose="020B0503020204020204" pitchFamily="34" charset="-122"/>
            </a:endParaRPr>
          </a:p>
        </p:txBody>
      </p:sp>
      <p:sp>
        <p:nvSpPr>
          <p:cNvPr id="6" name="TextBox 5"/>
          <p:cNvSpPr txBox="1"/>
          <p:nvPr/>
        </p:nvSpPr>
        <p:spPr>
          <a:xfrm>
            <a:off x="5236553" y="5512583"/>
            <a:ext cx="2383447" cy="411756"/>
          </a:xfrm>
          <a:prstGeom prst="rect">
            <a:avLst/>
          </a:prstGeom>
          <a:noFill/>
        </p:spPr>
        <p:txBody>
          <a:bodyPr wrap="square" lIns="72494" tIns="36247" rIns="72494" bIns="36247" rtlCol="0">
            <a:spAutoFit/>
          </a:bodyPr>
          <a:lstStyle/>
          <a:p>
            <a:r>
              <a:rPr lang="en-US" sz="1100" dirty="0"/>
              <a:t>Most commonly used open source Load balancer solution</a:t>
            </a:r>
            <a:endParaRPr lang="en-IN" sz="1100" dirty="0"/>
          </a:p>
        </p:txBody>
      </p:sp>
      <p:sp>
        <p:nvSpPr>
          <p:cNvPr id="7" name="Slide Number Placeholder 6"/>
          <p:cNvSpPr>
            <a:spLocks noGrp="1"/>
          </p:cNvSpPr>
          <p:nvPr>
            <p:ph type="sldNum" sz="quarter" idx="12"/>
          </p:nvPr>
        </p:nvSpPr>
        <p:spPr/>
        <p:txBody>
          <a:bodyPr/>
          <a:lstStyle/>
          <a:p>
            <a:fld id="{F84C034E-1E28-4FD2-A311-E7DE156B350B}" type="slidenum">
              <a:rPr lang="en-IN" smtClean="0"/>
              <a:t>8</a:t>
            </a:fld>
            <a:endParaRPr lang="en-IN"/>
          </a:p>
        </p:txBody>
      </p:sp>
    </p:spTree>
    <p:extLst>
      <p:ext uri="{BB962C8B-B14F-4D97-AF65-F5344CB8AC3E}">
        <p14:creationId xmlns:p14="http://schemas.microsoft.com/office/powerpoint/2010/main" val="48429327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0064" y="26988"/>
            <a:ext cx="7043736" cy="971550"/>
          </a:xfrm>
          <a:prstGeom prst="rect">
            <a:avLst/>
          </a:prstGeom>
        </p:spPr>
        <p:txBody>
          <a:bodyPr lIns="72494" tIns="36247" rIns="72494" bIns="36247" anchor="ctr"/>
          <a:lstStyle>
            <a:lvl1pPr algn="l" defTabSz="576621"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937009" indent="-360388"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44155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2018172"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594793"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317141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3748034"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432465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4901275" indent="-288310" algn="l" defTabSz="576621"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a:lstStyle>
          <a:p>
            <a:pPr defTabSz="914400">
              <a:lnSpc>
                <a:spcPct val="93000"/>
              </a:lnSpc>
            </a:pPr>
            <a:r>
              <a:rPr lang="en-US" sz="3200" cap="all" spc="-60" dirty="0">
                <a:solidFill>
                  <a:schemeClr val="tx2"/>
                </a:solidFill>
              </a:rPr>
              <a:t>NGINX – Load Balancer</a:t>
            </a:r>
          </a:p>
        </p:txBody>
      </p:sp>
      <p:sp>
        <p:nvSpPr>
          <p:cNvPr id="2" name="TextBox 1"/>
          <p:cNvSpPr txBox="1"/>
          <p:nvPr/>
        </p:nvSpPr>
        <p:spPr>
          <a:xfrm>
            <a:off x="650265" y="994610"/>
            <a:ext cx="7789747" cy="3120190"/>
          </a:xfrm>
          <a:prstGeom prst="rect">
            <a:avLst/>
          </a:prstGeom>
          <a:noFill/>
        </p:spPr>
        <p:txBody>
          <a:bodyPr wrap="square" lIns="72494" tIns="36247" rIns="72494" bIns="36247" rtlCol="0">
            <a:spAutoFit/>
          </a:bodyPr>
          <a:lstStyle/>
          <a:p>
            <a:r>
              <a:rPr lang="en-US" dirty="0" smtClean="0">
                <a:latin typeface="Arial" panose="020B0604020202020204" pitchFamily="34" charset="0"/>
                <a:cs typeface="Arial" panose="020B0604020202020204" pitchFamily="34" charset="0"/>
              </a:rPr>
              <a:t>NGINX provides three options with load balancing. This needs to be mentioned in the configuration file for NGINX.</a:t>
            </a:r>
          </a:p>
          <a:p>
            <a:pPr marL="226543" indent="-226543">
              <a:buFont typeface="Wingdings" panose="05000000000000000000" pitchFamily="2" charset="2"/>
              <a:buChar char="§"/>
            </a:pPr>
            <a:r>
              <a:rPr lang="en-US" dirty="0" smtClean="0">
                <a:latin typeface="Arial" panose="020B0604020202020204" pitchFamily="34" charset="0"/>
                <a:cs typeface="Arial" panose="020B0604020202020204" pitchFamily="34" charset="0"/>
              </a:rPr>
              <a:t>round-robin</a:t>
            </a:r>
          </a:p>
          <a:p>
            <a:pPr marL="969403" lvl="1" indent="-226543">
              <a:buFont typeface="Courier New" panose="02070309020205020404" pitchFamily="49" charset="0"/>
              <a:buChar char="o"/>
            </a:pPr>
            <a:r>
              <a:rPr lang="en-US" dirty="0">
                <a:latin typeface="Arial" panose="020B0604020202020204" pitchFamily="34" charset="0"/>
                <a:cs typeface="Arial" panose="020B0604020202020204" pitchFamily="34" charset="0"/>
              </a:rPr>
              <a:t>d</a:t>
            </a:r>
            <a:r>
              <a:rPr lang="en-US" dirty="0" smtClean="0">
                <a:latin typeface="Arial" panose="020B0604020202020204" pitchFamily="34" charset="0"/>
                <a:cs typeface="Arial" panose="020B0604020202020204" pitchFamily="34" charset="0"/>
              </a:rPr>
              <a:t>efault</a:t>
            </a:r>
          </a:p>
          <a:p>
            <a:pPr marL="226543" lvl="1" indent="-226543">
              <a:buFont typeface="Wingdings" panose="05000000000000000000" pitchFamily="2" charset="2"/>
              <a:buChar char="§"/>
            </a:pPr>
            <a:r>
              <a:rPr lang="en-US" dirty="0" smtClean="0">
                <a:latin typeface="Arial" panose="020B0604020202020204" pitchFamily="34" charset="0"/>
                <a:cs typeface="Arial" panose="020B0604020202020204" pitchFamily="34" charset="0"/>
              </a:rPr>
              <a:t>Least-connected</a:t>
            </a:r>
          </a:p>
          <a:p>
            <a:pPr marL="969403" lvl="1" indent="-226543">
              <a:buFont typeface="Courier New" panose="02070309020205020404" pitchFamily="49" charset="0"/>
              <a:buChar char="o"/>
            </a:pPr>
            <a:r>
              <a:rPr lang="en-US" dirty="0" smtClean="0">
                <a:latin typeface="Arial" panose="020B0604020202020204" pitchFamily="34" charset="0"/>
                <a:cs typeface="Arial" panose="020B0604020202020204" pitchFamily="34" charset="0"/>
              </a:rPr>
              <a:t>least_conn;</a:t>
            </a:r>
          </a:p>
          <a:p>
            <a:pPr marL="226543" lvl="1" indent="-226543">
              <a:buFont typeface="Wingdings" panose="05000000000000000000" pitchFamily="2" charset="2"/>
              <a:buChar char="§"/>
            </a:pPr>
            <a:r>
              <a:rPr lang="en-US" dirty="0" smtClean="0">
                <a:latin typeface="Arial" panose="020B0604020202020204" pitchFamily="34" charset="0"/>
                <a:cs typeface="Arial" panose="020B0604020202020204" pitchFamily="34" charset="0"/>
              </a:rPr>
              <a:t>ip-hash</a:t>
            </a:r>
          </a:p>
          <a:p>
            <a:pPr marL="969403" lvl="1" indent="-226543">
              <a:buFont typeface="Courier New" panose="02070309020205020404" pitchFamily="49" charset="0"/>
              <a:buChar char="o"/>
            </a:pPr>
            <a:r>
              <a:rPr lang="en-US" dirty="0">
                <a:latin typeface="Arial" panose="020B0604020202020204" pitchFamily="34" charset="0"/>
                <a:cs typeface="Arial" panose="020B0604020202020204" pitchFamily="34" charset="0"/>
              </a:rPr>
              <a:t>Use for sticky session</a:t>
            </a:r>
          </a:p>
          <a:p>
            <a:pPr marL="969403" lvl="1" indent="-226543">
              <a:buFont typeface="Courier New" panose="02070309020205020404" pitchFamily="49" charset="0"/>
              <a:buChar char="o"/>
            </a:pPr>
            <a:r>
              <a:rPr lang="en-US" dirty="0">
                <a:latin typeface="Arial" panose="020B0604020202020204" pitchFamily="34" charset="0"/>
                <a:cs typeface="Arial" panose="020B0604020202020204" pitchFamily="34" charset="0"/>
              </a:rPr>
              <a:t>ip_hash</a:t>
            </a:r>
          </a:p>
          <a:p>
            <a:pPr lvl="1"/>
            <a:endParaRPr lang="en-US" dirty="0" smtClean="0">
              <a:latin typeface="Arial" panose="020B0604020202020204" pitchFamily="34" charset="0"/>
              <a:cs typeface="Arial" panose="020B0604020202020204" pitchFamily="34" charset="0"/>
            </a:endParaRPr>
          </a:p>
          <a:p>
            <a:pPr marL="0" lvl="1"/>
            <a:r>
              <a:rPr lang="en-US" dirty="0" smtClean="0">
                <a:latin typeface="Arial" panose="020B0604020202020204" pitchFamily="34" charset="0"/>
                <a:cs typeface="Arial" panose="020B0604020202020204" pitchFamily="34" charset="0"/>
              </a:rPr>
              <a:t>The default configuration file resides at </a:t>
            </a:r>
            <a:r>
              <a:rPr lang="en-US" dirty="0" smtClean="0">
                <a:solidFill>
                  <a:srgbClr val="0000FF"/>
                </a:solidFill>
                <a:latin typeface="Arial" panose="020B0604020202020204" pitchFamily="34" charset="0"/>
                <a:cs typeface="Arial" panose="020B0604020202020204" pitchFamily="34" charset="0"/>
              </a:rPr>
              <a:t>‘/etc/</a:t>
            </a:r>
            <a:r>
              <a:rPr lang="en-US" dirty="0" err="1" smtClean="0">
                <a:solidFill>
                  <a:srgbClr val="0000FF"/>
                </a:solidFill>
                <a:latin typeface="Arial" panose="020B0604020202020204" pitchFamily="34" charset="0"/>
                <a:cs typeface="Arial" panose="020B0604020202020204" pitchFamily="34" charset="0"/>
              </a:rPr>
              <a:t>nginx</a:t>
            </a:r>
            <a:r>
              <a:rPr lang="en-US" dirty="0" smtClean="0">
                <a:solidFill>
                  <a:srgbClr val="0000FF"/>
                </a:solidFill>
                <a:latin typeface="Arial" panose="020B0604020202020204" pitchFamily="34" charset="0"/>
                <a:cs typeface="Arial" panose="020B0604020202020204" pitchFamily="34" charset="0"/>
              </a:rPr>
              <a:t>/sites-available/default</a:t>
            </a:r>
            <a:r>
              <a:rPr lang="en-US" dirty="0" smtClean="0">
                <a:latin typeface="Arial" panose="020B0604020202020204" pitchFamily="34" charset="0"/>
                <a:cs typeface="Arial" panose="020B0604020202020204" pitchFamily="34" charset="0"/>
              </a:rPr>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65" y="4370974"/>
            <a:ext cx="3814290" cy="19745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889" y="4370974"/>
            <a:ext cx="3653123" cy="1974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F84C034E-1E28-4FD2-A311-E7DE156B350B}" type="slidenum">
              <a:rPr lang="en-IN" smtClean="0"/>
              <a:t>9</a:t>
            </a:fld>
            <a:endParaRPr lang="en-IN"/>
          </a:p>
        </p:txBody>
      </p:sp>
    </p:spTree>
    <p:extLst>
      <p:ext uri="{BB962C8B-B14F-4D97-AF65-F5344CB8AC3E}">
        <p14:creationId xmlns:p14="http://schemas.microsoft.com/office/powerpoint/2010/main" val="2900778117"/>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123</TotalTime>
  <Words>1137</Words>
  <Application>Microsoft Office PowerPoint</Application>
  <PresentationFormat>On-screen Show (4:3)</PresentationFormat>
  <Paragraphs>193</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Essential</vt:lpstr>
      <vt:lpstr>Introduction to DevOps : Part - 2</vt:lpstr>
      <vt:lpstr>PowerPoint Presentation</vt:lpstr>
      <vt:lpstr>PowerPoint Presentation</vt:lpstr>
      <vt:lpstr>DevOps - Infrastructure Components</vt:lpstr>
      <vt:lpstr>DNS – Domain Name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DevOps</dc:title>
  <dc:creator>ganesh</dc:creator>
  <cp:lastModifiedBy>Lenovo</cp:lastModifiedBy>
  <cp:revision>20</cp:revision>
  <dcterms:created xsi:type="dcterms:W3CDTF">2017-01-28T17:25:44Z</dcterms:created>
  <dcterms:modified xsi:type="dcterms:W3CDTF">2021-08-19T03:41:07Z</dcterms:modified>
</cp:coreProperties>
</file>