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>
        <p:scale>
          <a:sx n="81" d="100"/>
          <a:sy n="81" d="100"/>
        </p:scale>
        <p:origin x="-19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1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7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5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9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80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2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5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8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9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59337C-0FC0-47A4-B637-70CBBC0AA76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58C22-DC6F-4DB1-918E-0BA2FEF0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C59E1-BE52-4F7A-8FBB-60F8EAC26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047" y="97654"/>
            <a:ext cx="10723594" cy="6480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Cmr college of engineering and technology</a:t>
            </a:r>
            <a:endParaRPr lang="en-IN" sz="3200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B487DD-6DB0-42D3-8A5A-B414FCCC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4" y="994193"/>
            <a:ext cx="1724673" cy="1724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E3D0F4-749B-4949-8B5E-D4277C3B07DD}"/>
              </a:ext>
            </a:extLst>
          </p:cNvPr>
          <p:cNvSpPr/>
          <p:nvPr/>
        </p:nvSpPr>
        <p:spPr>
          <a:xfrm>
            <a:off x="381740" y="2967335"/>
            <a:ext cx="103779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CRM SYSTEMS FOR STARTUPS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1F994B3-7D14-4D5D-B012-E77963DCECD5}"/>
              </a:ext>
            </a:extLst>
          </p:cNvPr>
          <p:cNvSpPr/>
          <p:nvPr/>
        </p:nvSpPr>
        <p:spPr>
          <a:xfrm>
            <a:off x="1166187" y="3887003"/>
            <a:ext cx="4060728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</a:t>
            </a:r>
            <a:r>
              <a:rPr 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NO:C_FS_32</a:t>
            </a:r>
            <a:endParaRPr lang="en-US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algn="ctr"/>
            <a:r>
              <a:rPr lang="en-US" sz="1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 SAI PRASAD (18H51A05K8)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P. HARSHITHA REDDY(18H51A05L2)</a:t>
            </a:r>
          </a:p>
          <a:p>
            <a:pPr algn="ctr"/>
            <a:r>
              <a:rPr lang="en-US" sz="1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 RAMANA SAI (18H51A05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L3)</a:t>
            </a:r>
            <a:endParaRPr lang="en-US" sz="16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87DAC-6C9C-4615-9B6A-FD3B6DAE717E}"/>
              </a:ext>
            </a:extLst>
          </p:cNvPr>
          <p:cNvSpPr/>
          <p:nvPr/>
        </p:nvSpPr>
        <p:spPr>
          <a:xfrm>
            <a:off x="6518000" y="4890180"/>
            <a:ext cx="6209188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GUIDENCES OF:</a:t>
            </a:r>
          </a:p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N.LAVANYA</a:t>
            </a:r>
          </a:p>
        </p:txBody>
      </p:sp>
    </p:spTree>
    <p:extLst>
      <p:ext uri="{BB962C8B-B14F-4D97-AF65-F5344CB8AC3E}">
        <p14:creationId xmlns:p14="http://schemas.microsoft.com/office/powerpoint/2010/main" val="50092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93E69-53E9-4CF2-A15A-C492BA92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500" y="393192"/>
            <a:ext cx="8534400" cy="1507067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4" name="Picture 3" descr="IDIC CRM model">
            <a:extLst>
              <a:ext uri="{FF2B5EF4-FFF2-40B4-BE49-F238E27FC236}">
                <a16:creationId xmlns:a16="http://schemas.microsoft.com/office/drawing/2014/main" xmlns="" id="{FBC828C6-66D5-43D8-B71F-18BD96464F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95" y="2014537"/>
            <a:ext cx="7458630" cy="4128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17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D7FE4-A221-42D0-B701-7DAB8328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0" y="335956"/>
            <a:ext cx="8534400" cy="1507067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4800" dirty="0"/>
              <a:t>WORKING</a:t>
            </a:r>
            <a:endParaRPr lang="en-IN" sz="4800" dirty="0"/>
          </a:p>
        </p:txBody>
      </p:sp>
      <p:pic>
        <p:nvPicPr>
          <p:cNvPr id="4" name="Picture 3" descr="CRM value chain model">
            <a:extLst>
              <a:ext uri="{FF2B5EF4-FFF2-40B4-BE49-F238E27FC236}">
                <a16:creationId xmlns:a16="http://schemas.microsoft.com/office/drawing/2014/main" xmlns="" id="{9701D96E-7E48-4749-8040-2C81B529DA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1862137"/>
            <a:ext cx="7008876" cy="413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66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yne &amp; Frows Five-step Process Model">
            <a:extLst>
              <a:ext uri="{FF2B5EF4-FFF2-40B4-BE49-F238E27FC236}">
                <a16:creationId xmlns:a16="http://schemas.microsoft.com/office/drawing/2014/main" xmlns="" id="{4D9922EC-3928-4D1B-9DE0-6F9458B2F2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7" y="831314"/>
            <a:ext cx="9490230" cy="4944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65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80AAD-4F00-4137-9E3B-B8F6FA6A5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306343" cy="876671"/>
          </a:xfrm>
        </p:spPr>
        <p:txBody>
          <a:bodyPr/>
          <a:lstStyle/>
          <a:p>
            <a:r>
              <a:rPr lang="en-US" dirty="0"/>
              <a:t>SNAPCHATS OF WEB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59250C-D070-48CD-BBC3-F79D51C0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17" y="1864311"/>
            <a:ext cx="8265111" cy="3926889"/>
          </a:xfrm>
        </p:spPr>
        <p:txBody>
          <a:bodyPr/>
          <a:lstStyle/>
          <a:p>
            <a:r>
              <a:rPr lang="en-US" dirty="0"/>
              <a:t>REGISTRATION PAGE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819610-260B-490D-BB4D-AC26EEE6F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2181224"/>
            <a:ext cx="8359459" cy="4334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69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898E5A-86E7-4DAA-90E8-70AB886E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474955"/>
            <a:ext cx="6942969" cy="5316246"/>
          </a:xfrm>
        </p:spPr>
        <p:txBody>
          <a:bodyPr/>
          <a:lstStyle/>
          <a:p>
            <a:r>
              <a:rPr lang="en-US" dirty="0"/>
              <a:t>LOGIN PAGE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7EBCFB-4121-4C87-BCEF-8CACAEE471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6" y="1843087"/>
            <a:ext cx="8627289" cy="4539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31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A317E-EAFF-44E0-97E2-EABD95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142042"/>
            <a:ext cx="7975738" cy="12471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CRM PAGE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E2C47-52CA-43CD-9E5C-753B7E891A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22" y="1123765"/>
            <a:ext cx="804728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11B5D8-368E-4855-8D75-1FB1F5E9BE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53" y="4334523"/>
            <a:ext cx="7860850" cy="2314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68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59BC61-CD6C-425F-9F41-185046FF3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532660"/>
            <a:ext cx="8166285" cy="4649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00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0E712E-47C0-44E2-AC68-955DF6DB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43" y="216551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FUTURE ENHANCEMENT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A5473-ABC4-4C8D-BD41-3F8EC79F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35" y="1841939"/>
            <a:ext cx="9030356" cy="3946302"/>
          </a:xfrm>
        </p:spPr>
        <p:txBody>
          <a:bodyPr/>
          <a:lstStyle/>
          <a:p>
            <a:r>
              <a:rPr lang="en-US" sz="18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 future has arrived — at least it has in the world of customer relationship management </a:t>
            </a:r>
            <a:r>
              <a:rPr lang="en-US" sz="1800" dirty="0">
                <a:solidFill>
                  <a:srgbClr val="4C4C4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 </a:t>
            </a:r>
            <a:r>
              <a:rPr lang="en-US" sz="1800" dirty="0" smtClean="0">
                <a:solidFill>
                  <a:srgbClr val="4C4C4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 software</a:t>
            </a:r>
            <a:r>
              <a:rPr lang="en-US" sz="180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one of the fastest growing categories of enterprise software. </a:t>
            </a:r>
            <a:endParaRPr lang="en-US" sz="1800" dirty="0" smtClean="0">
              <a:solidFill>
                <a:srgbClr val="4C4C4C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 </a:t>
            </a:r>
            <a:r>
              <a:rPr lang="en-US" sz="18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are entering the era of intelligent, integrated CRM, and the future of CRM is even brighter</a:t>
            </a:r>
            <a:r>
              <a:rPr lang="en-US" sz="180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small businesses to global enterprises, sales and marketing teams are adopting CRM to deliver better customer experiences, acquire and retain customers, and gain new customer-centric insights that are changing their companies for the better.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2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E8C83-61CB-4CCB-BA52-FAB8ECE9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9" y="196541"/>
            <a:ext cx="8534400" cy="1507067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sz="4800" dirty="0"/>
              <a:t>CONCLUSION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57ED3-5B74-4F3B-A645-A15CD4B6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9" y="2257147"/>
            <a:ext cx="8534400" cy="3615267"/>
          </a:xfrm>
        </p:spPr>
        <p:txBody>
          <a:bodyPr>
            <a:normAutofit/>
          </a:bodyPr>
          <a:lstStyle/>
          <a:p>
            <a:r>
              <a:rPr lang="en-US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Relationship Management (CRM) is an important thing </a:t>
            </a:r>
            <a:r>
              <a:rPr lang="en-US" sz="1800" spc="2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spc="17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 even a small company. </a:t>
            </a:r>
            <a:endParaRPr lang="en-US" sz="1800" spc="175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pc="175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pc="17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</a:t>
            </a:r>
            <a:r>
              <a:rPr lang="en-US" sz="18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it the company can make a </a:t>
            </a:r>
            <a:r>
              <a:rPr lang="en-US" sz="1800" spc="17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</a:t>
            </a:r>
            <a:r>
              <a:rPr lang="en-US" sz="1800" spc="2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</a:t>
            </a:r>
            <a:r>
              <a:rPr lang="en-US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both ways the customer and the </a:t>
            </a:r>
            <a:r>
              <a:rPr lang="en-US" sz="1800" spc="2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</a:p>
          <a:p>
            <a:pPr marL="0" indent="0">
              <a:buNone/>
            </a:pPr>
            <a:endParaRPr lang="en-US" sz="1800" spc="25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Furthermore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concept of customer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 </a:t>
            </a:r>
            <a:r>
              <a:rPr lang="en-US" sz="1800" spc="8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8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ability to collect this information across any touchpoint/channel is essential as </a:t>
            </a:r>
            <a:r>
              <a:rPr lang="en-US" sz="1800" spc="8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2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curve </a:t>
            </a:r>
            <a:r>
              <a:rPr lang="en-US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“who is my customer and what is the best thing for them” is to be </a:t>
            </a:r>
            <a:r>
              <a:rPr lang="en-US" sz="1800" spc="25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achieved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3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5B892E5-C266-4FF2-A21D-581B8099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24" y="2250832"/>
            <a:ext cx="8534400" cy="42075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Snapchats of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94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43954-3506-4977-9186-5E963B0E6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247" y="72501"/>
            <a:ext cx="8001000" cy="9942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DAF802-2B4F-430F-955A-03201DB9F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75" y="1171852"/>
            <a:ext cx="10839634" cy="5299969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satisfaction is a critical factor of survival and helping to maintain the economic growth. ‘Customer centricity’ swaps efficiency with effectiveness resulting in improved financial performance. </a:t>
            </a: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management (CRM) is an amalgamation of processes, people and technology that try to value the customer of a company. </a:t>
            </a: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an integrated approach to manage relationships with a focus on customer retention and relationship development.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126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70" y="587550"/>
            <a:ext cx="9823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With the advances in information technology, CRM has been evolving and changes in organizational structure in customer‐centric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approach.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Companies, who successfully implement CRM, garner the rewards in customer loyalty and long run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profitability.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successful implementation of CRM, an integrated and balanced approach towards technology, people and process is required.</a:t>
            </a: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43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C617C0-BB67-40A4-B08D-602D3CD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85926"/>
            <a:ext cx="8534400" cy="921141"/>
          </a:xfrm>
        </p:spPr>
        <p:txBody>
          <a:bodyPr>
            <a:normAutofit fontScale="90000"/>
          </a:bodyPr>
          <a:lstStyle/>
          <a:p>
            <a:pPr marL="447040" indent="-204470">
              <a:spcBef>
                <a:spcPts val="1030"/>
              </a:spcBef>
              <a:tabLst>
                <a:tab pos="804545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</a:t>
            </a:r>
            <a:r>
              <a:rPr lang="en-IN" sz="5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65F7C-0DC1-4278-9E1D-7AE4F2C1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80" y="1706732"/>
            <a:ext cx="8534400" cy="3615267"/>
          </a:xfrm>
        </p:spPr>
        <p:txBody>
          <a:bodyPr/>
          <a:lstStyle/>
          <a:p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CRM software helps startups increase efficiency and productivity in sales</a:t>
            </a:r>
            <a:r>
              <a:rPr lang="en-US" sz="20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by making them more optimized. </a:t>
            </a:r>
            <a:endParaRPr lang="en-US" sz="2000" dirty="0" smtClea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also responsible to finding customers and engaging with them ,enables the people of sales department to provide the best customer experience possible.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1B8FC-3432-4077-9026-BDE17799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36" y="196132"/>
            <a:ext cx="8534400" cy="1055619"/>
          </a:xfrm>
        </p:spPr>
        <p:txBody>
          <a:bodyPr>
            <a:noAutofit/>
          </a:bodyPr>
          <a:lstStyle/>
          <a:p>
            <a:r>
              <a:rPr lang="en-US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C0580-2B7C-4BC7-BCDB-AF22D34CA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852257"/>
            <a:ext cx="9241605" cy="52162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an approach that focuses on managing relationships between the company and the customer and how to develop and retention it. If done right, the reward will be customer loyalty and long-term profitability. 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Thanks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its three basic components; company-wideness, cross-functionality and customer-focus; gives the company a shared base of information which eases many processes across the enterprise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“Customer Relationship Management (CRM) is a business strategy for improving profitability by focusing on customer needs and creating an attentive relationship with the customer. 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 a personalized and interactive approach for the entire customer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lifecycle.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74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271C7-DD01-42D4-87BD-A5393B5F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67" y="364809"/>
            <a:ext cx="8534400" cy="961502"/>
          </a:xfrm>
        </p:spPr>
        <p:txBody>
          <a:bodyPr>
            <a:noAutofit/>
          </a:bodyPr>
          <a:lstStyle/>
          <a:p>
            <a:r>
              <a:rPr lang="en-US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832A0-6130-464C-B398-7AA0B567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67" y="1686757"/>
            <a:ext cx="8534400" cy="4102385"/>
          </a:xfrm>
        </p:spPr>
        <p:txBody>
          <a:bodyPr>
            <a:normAutofit fontScale="250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"/>
              <a:tabLst>
                <a:tab pos="228600" algn="l"/>
                <a:tab pos="904875" algn="l"/>
              </a:tabLst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80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</a:t>
            </a:r>
            <a:r>
              <a:rPr lang="en-US" sz="8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Pentium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</a:t>
            </a:r>
            <a:r>
              <a:rPr lang="en-US" sz="8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4GB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1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Disk:</a:t>
            </a:r>
            <a:r>
              <a:rPr lang="en-US" sz="8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1TB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79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Speed:</a:t>
            </a:r>
            <a:r>
              <a:rPr lang="en-US" sz="8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1.1GHz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440"/>
              </a:spcBef>
              <a:spcAft>
                <a:spcPts val="0"/>
              </a:spcAft>
              <a:buFont typeface="Arial" panose="020B0604020202020204" pitchFamily="34" charset="0"/>
              <a:buChar char=""/>
              <a:tabLst>
                <a:tab pos="228600" algn="l"/>
                <a:tab pos="904875" algn="l"/>
              </a:tabLst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80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122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</a:t>
            </a:r>
            <a:r>
              <a:rPr lang="en-US" sz="8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System:</a:t>
            </a:r>
            <a:r>
              <a:rPr lang="en-US" sz="8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1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Scripting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</a:t>
            </a:r>
            <a:r>
              <a:rPr lang="en-US" sz="8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Front-End:</a:t>
            </a:r>
            <a:r>
              <a:rPr lang="en-US" sz="8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HTML5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8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CSS3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78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Type:</a:t>
            </a:r>
            <a:r>
              <a:rPr lang="en-US" sz="8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54100" algn="l"/>
                <a:tab pos="105473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8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J2SDSK1.5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89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ED8CC-98F4-499A-950A-D976EED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85" y="422031"/>
            <a:ext cx="8534400" cy="1207477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4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3112C-DC23-48B4-BC6B-24E41C5D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606859"/>
            <a:ext cx="8984597" cy="4518734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 stands for customer relationship management </a:t>
            </a:r>
            <a:r>
              <a:rPr lang="en-US" sz="19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includes the type of service you provide, the interactions you have, and the resources you share to match customer </a:t>
            </a:r>
            <a:r>
              <a:rPr lang="en-US" sz="19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needs.</a:t>
            </a:r>
          </a:p>
          <a:p>
            <a:pPr marL="0" indent="0">
              <a:spcAft>
                <a:spcPts val="900"/>
              </a:spcAft>
              <a:buNone/>
            </a:pPr>
            <a:endParaRPr lang="en-IN" sz="19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competitive advantage as you serve customers better than your competitors.</a:t>
            </a:r>
            <a:endParaRPr lang="en-IN" sz="19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90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the ultimate benefit of a CRM model is that it can lead to stable revenue</a:t>
            </a:r>
            <a:r>
              <a:rPr lang="en-US" sz="56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7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492" y="433755"/>
            <a:ext cx="8487508" cy="484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040" indent="-204470">
              <a:spcBef>
                <a:spcPts val="2250"/>
              </a:spcBef>
              <a:spcAft>
                <a:spcPts val="1125"/>
              </a:spcAft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 common CRM </a:t>
            </a:r>
            <a:r>
              <a:rPr 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</a:p>
          <a:p>
            <a:pPr marL="447040" indent="-204470">
              <a:spcBef>
                <a:spcPts val="2250"/>
              </a:spcBef>
              <a:spcAft>
                <a:spcPts val="1125"/>
              </a:spcAft>
            </a:pP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Many CRM models have been created over the years, but they all pretty much have the same message: 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9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IDIC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CRM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</a:p>
          <a:p>
            <a:pPr>
              <a:spcAft>
                <a:spcPts val="900"/>
              </a:spcAft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Buttle’s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CRM Value Chain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375"/>
              </a:spcAft>
              <a:buSzPts val="1000"/>
              <a:tabLst>
                <a:tab pos="457200" algn="l"/>
              </a:tabLst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Payne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&amp;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Frow’s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Five-Step Process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792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530</Words>
  <Application>Microsoft Office PowerPoint</Application>
  <PresentationFormat>Custom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Slice</vt:lpstr>
      <vt:lpstr>Cmr college of engineering and technology</vt:lpstr>
      <vt:lpstr>PowerPoint Presentation</vt:lpstr>
      <vt:lpstr>INTRODUCTION</vt:lpstr>
      <vt:lpstr>PowerPoint Presentation</vt:lpstr>
      <vt:lpstr>                                                ABOUT PROJECT </vt:lpstr>
      <vt:lpstr>       PROJECT ANALYSIS </vt:lpstr>
      <vt:lpstr>SYSTEM REQUIREMENTS </vt:lpstr>
      <vt:lpstr>PROPOSED SYSTEM</vt:lpstr>
      <vt:lpstr>PowerPoint Presentation</vt:lpstr>
      <vt:lpstr>SYSTEM ARCHITECTURE</vt:lpstr>
      <vt:lpstr>                   WORKING</vt:lpstr>
      <vt:lpstr>PowerPoint Presentation</vt:lpstr>
      <vt:lpstr>SNAPCHATS OF WEB APPLICATION</vt:lpstr>
      <vt:lpstr>PowerPoint Presentation</vt:lpstr>
      <vt:lpstr>PowerPoint Presentation</vt:lpstr>
      <vt:lpstr>PowerPoint Presentation</vt:lpstr>
      <vt:lpstr>FUTURE ENHANCEMENT</vt:lpstr>
      <vt:lpstr>               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college of engineering and technology</dc:title>
  <dc:creator>sai prasad</dc:creator>
  <cp:lastModifiedBy>Harshitha</cp:lastModifiedBy>
  <cp:revision>7</cp:revision>
  <dcterms:created xsi:type="dcterms:W3CDTF">2021-09-19T04:40:39Z</dcterms:created>
  <dcterms:modified xsi:type="dcterms:W3CDTF">2021-09-23T05:45:30Z</dcterms:modified>
</cp:coreProperties>
</file>