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8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>
      <a:defRPr lang="en-US"/>
    </a:defPPr>
    <a:lvl1pPr eaLnBrk="0" hangingPunct="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eaLnBrk="0" hangingPunct="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eaLnBrk="0" hangingPunct="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eaLnBrk="0" hangingPunct="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eaLnBrk="0" hangingPunct="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8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8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13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8.xml"/><Relationship Id="rId3" Type="http://schemas.openxmlformats.org/officeDocument/2006/relationships/presProps" Target="presProps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8.xml"/><Relationship Id="rId14" Type="http://schemas.openxmlformats.org/officeDocument/2006/relationships/slide" Target="slides/slide14.xml"/><Relationship Id="rId17" Type="http://schemas.openxmlformats.org/officeDocument/2006/relationships/slide" Target="slides/slide9.xml"/><Relationship Id="rId16" Type="http://schemas.openxmlformats.org/officeDocument/2006/relationships/slide" Target="slides/slide12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1.xml"/><Relationship Id="rId6" Type="http://schemas.openxmlformats.org/officeDocument/2006/relationships/slide" Target="slides/slide1.xml"/><Relationship Id="rId18" Type="http://schemas.openxmlformats.org/officeDocument/2006/relationships/slide" Target="slides/slide10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8455F5-E222-4651-B6A0-98F0BDFE65AC}" type="datetimeFigureOut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23D18D97-1FF1-4EEC-B18F-2DD778B6D4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478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92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1C73C73E-16E2-40C7-BF23-25AECDD3EF5E}" type="slidenum">
              <a:rPr lang="en-IN" altLang="en-US"/>
              <a:pPr/>
              <a:t>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91" name="Shape 27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2" name="Google Shape;27692;g707b277c6ad0229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93" name="Google Shape;27693;g707b277c6ad0229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4" name="Google Shape;27694;g707b277c6ad02295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5" name="Shape 27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6" name="Google Shape;27746;g2dcc6e9787726b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47" name="Google Shape;27747;g2dcc6e9787726b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8" name="Google Shape;27748;g2dcc6e9787726b1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95" name="Shape 27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6" name="Google Shape;27796;g74c58c8ecc619c5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97" name="Google Shape;27797;g74c58c8ecc619c5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8" name="Google Shape;27798;g74c58c8ecc619c5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87313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38" y="1449388"/>
            <a:ext cx="1202848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138" y="1397000"/>
            <a:ext cx="1202848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138" y="2976563"/>
            <a:ext cx="1202848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0E2ED-FA25-45BC-BA87-0C5CB0F6DB49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ACDE9-83C6-4E22-AA02-B7CDAC1FB5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9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C00B-0B29-44B3-A3DB-BF9FD923A612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B2884-ED21-4CD0-BAB2-67A6833A6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5361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7FE50-57D5-484D-9E4F-FFC059A4636C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3DAE9-6CC3-4F9A-AAAC-3B93F345A9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6362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29CCE-B642-40C2-8D65-ACFDA695CABA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F8EC9-EB6D-4EE8-84F1-B0702D1619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9812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92075" y="2376488"/>
            <a:ext cx="1201896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075" y="2341563"/>
            <a:ext cx="1201896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46E48-A577-46F8-A4B4-4E33125DCE0D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A1CB2BA3-C6CF-4FEF-A621-F4D3224018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844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750A-C067-476D-A7BC-B3A0BA65A516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C4F6F-B2D2-4D91-837E-8F4FCD02D3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53415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60478-E51A-4B38-8004-603551D200C6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9DB63-D0C8-415E-8DBD-5193B96954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7329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A7B4A-4B01-4197-970A-3D8D15B283BB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16402-F9D7-4E8E-8160-39155D10D9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9103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99621-2A6C-4F22-95C3-BABA53684433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BFC07-89A7-49CA-84C9-A29BD84A5F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4797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26A-F49F-4A01-BB26-7298A4509905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E802F-0F6C-48F9-AB78-6430DE06D7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74935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0488" y="4683125"/>
            <a:ext cx="1200943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075" y="4649788"/>
            <a:ext cx="12007850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075" y="4773613"/>
            <a:ext cx="12007850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420F4-AA54-4755-B81E-0F6E9CD50ACB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571B5D12-F007-4A2C-AFE3-5CB377765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14244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69513F-680C-496C-99FA-A342C61217CE}" type="datetime1">
              <a:rPr lang="en-US"/>
              <a:pPr>
                <a:defRPr/>
              </a:pPr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/>
                <a:cs typeface="幼圆"/>
              </a:defRPr>
            </a:lvl1pPr>
          </a:lstStyle>
          <a:p>
            <a:fld id="{6A7AAE40-E81C-4889-9C80-4EBCFCC6F5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5" r:id="rId2"/>
    <p:sldLayoutId id="2147483723" r:id="rId3"/>
    <p:sldLayoutId id="2147483716" r:id="rId4"/>
    <p:sldLayoutId id="2147483717" r:id="rId5"/>
    <p:sldLayoutId id="2147483718" r:id="rId6"/>
    <p:sldLayoutId id="2147483719" r:id="rId7"/>
    <p:sldLayoutId id="2147483724" r:id="rId8"/>
    <p:sldLayoutId id="2147483725" r:id="rId9"/>
    <p:sldLayoutId id="2147483720" r:id="rId10"/>
    <p:sldLayoutId id="2147483721" r:id="rId11"/>
  </p:sldLayoutIdLst>
  <p:transition spd="med">
    <p:fad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89" name="Shape 27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90" name="Google Shape;277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7791" name="Google Shape;27791;p1"/>
          <p:cNvSpPr txBox="1"/>
          <p:nvPr>
            <p:ph idx="1" type="subTitle"/>
          </p:nvPr>
        </p:nvSpPr>
        <p:spPr>
          <a:xfrm>
            <a:off x="171450" y="3111690"/>
            <a:ext cx="11856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b="1" sz="31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lang="en-US" sz="8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b="1" sz="80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lang="en-US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RAMANATHAN P(230381171062086)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None/>
            </a:pPr>
            <a:r>
              <a:rPr b="1" lang="en-US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RAHAMATHULLA A(230381171062083)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None/>
            </a:pPr>
            <a:r>
              <a:rPr b="1" lang="en-US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THARUN KUMAR M (2303811710621114)</a:t>
            </a:r>
            <a:endParaRPr b="1" sz="8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lang="en-US" sz="3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r>
              <a:rPr b="1" i="1" lang="en-US" sz="8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                                         </a:t>
            </a:r>
            <a:endParaRPr b="1" i="1" sz="80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i="1" lang="en-US" sz="80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Mrs.G.KEERTHANA, M.E .,</a:t>
            </a:r>
            <a:endParaRPr b="1" i="1" sz="80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i="1" lang="en-US" sz="80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ASSISTANT PROFESSOR</a:t>
            </a:r>
            <a:endParaRPr b="1" i="1" sz="80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i="1" lang="en-US" sz="80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i="1" lang="en-US" sz="27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92" name="Google Shape;27792;p1"/>
          <p:cNvSpPr txBox="1"/>
          <p:nvPr>
            <p:ph type="ctrTitle"/>
          </p:nvPr>
        </p:nvSpPr>
        <p:spPr>
          <a:xfrm>
            <a:off x="621322" y="1371600"/>
            <a:ext cx="115707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ECB1204 – ANALOG INTEGRATED CIRCUIT DESIGN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SENSITIVE ALARM USING IC555</a:t>
            </a:r>
            <a:endParaRPr b="1" sz="3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93" name="Google Shape;277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25" y="306388"/>
            <a:ext cx="1041400" cy="7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39" name="Shape 27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0" name="Google Shape;27740;p7"/>
          <p:cNvSpPr txBox="1"/>
          <p:nvPr>
            <p:ph type="title"/>
          </p:nvPr>
        </p:nvSpPr>
        <p:spPr>
          <a:xfrm>
            <a:off x="1219200" y="274638"/>
            <a:ext cx="10363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41" name="Google Shape;2774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42" name="Google Shape;27742;p7"/>
          <p:cNvSpPr txBox="1"/>
          <p:nvPr>
            <p:ph idx="2" type="body"/>
          </p:nvPr>
        </p:nvSpPr>
        <p:spPr>
          <a:xfrm>
            <a:off x="873150" y="781348"/>
            <a:ext cx="110553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8755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 Add microcontrollers for more precise control.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 Incorporate wireless alert systems (RF/IoT).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Develop a solar-powered version for sustainability.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4. Combine with motion sensors for enhanced security.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Adding wireless modules for remote alarm signaling.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Enhanced sensitivity with modern photoresistors or photodiodes.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spcBef>
                <a:spcPts val="138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43" name="Google Shape;277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25" y="2708275"/>
            <a:ext cx="9144000" cy="1066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7652" name="Content Placeholder 9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88" y="330200"/>
            <a:ext cx="1092200" cy="674688"/>
          </a:xfrm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9" name="Shape 27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0" name="Google Shape;27780;p4"/>
          <p:cNvSpPr txBox="1"/>
          <p:nvPr/>
        </p:nvSpPr>
        <p:spPr>
          <a:xfrm>
            <a:off x="336550" y="1012936"/>
            <a:ext cx="10947300" cy="6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circuit can be applied in security systems to detect unauthorized entry by sensing changes in light levels.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also be used in home automation to trigger alerts when specific lighting conditions are met.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circuit serves as an excellent educational tool for demonstrating the principles of light-sensitive electronics and the operation of IC 555 timers.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81" name="Google Shape;277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82" name="Google Shape;27782;p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58" name="Shape 27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9" name="Google Shape;27759;p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           PROBLEM STATEMENT </a:t>
            </a:r>
            <a:endParaRPr/>
          </a:p>
        </p:txBody>
      </p:sp>
      <p:sp>
        <p:nvSpPr>
          <p:cNvPr id="27760" name="Google Shape;27760;p1"/>
          <p:cNvSpPr txBox="1"/>
          <p:nvPr/>
        </p:nvSpPr>
        <p:spPr>
          <a:xfrm>
            <a:off x="1963656" y="1882188"/>
            <a:ext cx="93948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Need for a simple light-sensitive alarm system.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Existing solutions are costly and complex.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Requires a low-cost and user-friendly design.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Must be energy-efficient for portable use.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7761" name="Google Shape;277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62" name="Google Shape;27762;p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99" name="Shape 27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0" name="Google Shape;27800;p1"/>
          <p:cNvSpPr txBox="1"/>
          <p:nvPr>
            <p:ph type="title"/>
          </p:nvPr>
        </p:nvSpPr>
        <p:spPr>
          <a:xfrm>
            <a:off x="2960540" y="202401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diagram </a:t>
            </a:r>
            <a:endParaRPr/>
          </a:p>
        </p:txBody>
      </p:sp>
      <p:pic>
        <p:nvPicPr>
          <p:cNvPr id="27801" name="Google Shape;278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02" name="Google Shape;27802;p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OUTLINE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371600"/>
            <a:ext cx="11055350" cy="5001904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ABSTRACT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OBJECTIVE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HARDWARE MODULE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RESULTS </a:t>
            </a: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DISCUSSION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ADVANTAGES </a:t>
            </a: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APPLICATIONS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CONCLUSION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FUTURE ENHANCEMENT</a:t>
            </a: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0" name="Shape 27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Google Shape;27661;p2"/>
          <p:cNvSpPr txBox="1"/>
          <p:nvPr>
            <p:ph type="title"/>
          </p:nvPr>
        </p:nvSpPr>
        <p:spPr>
          <a:xfrm>
            <a:off x="1219200" y="274638"/>
            <a:ext cx="10363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pic>
        <p:nvPicPr>
          <p:cNvPr id="27662" name="Google Shape;2766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63" name="Google Shape;27663;p2"/>
          <p:cNvSpPr txBox="1"/>
          <p:nvPr>
            <p:ph idx="2" type="body"/>
          </p:nvPr>
        </p:nvSpPr>
        <p:spPr>
          <a:xfrm>
            <a:off x="609600" y="1078173"/>
            <a:ext cx="110553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8755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755" lvl="0" marL="274320" rtl="0" algn="l">
              <a:spcBef>
                <a:spcPts val="1380"/>
              </a:spcBef>
              <a:spcAft>
                <a:spcPts val="0"/>
              </a:spcAft>
              <a:buSzPts val="1190"/>
              <a:buFont typeface="Noto Sans Symbols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64" name="Google Shape;276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65" name="Google Shape;27665;p2"/>
          <p:cNvSpPr txBox="1"/>
          <p:nvPr/>
        </p:nvSpPr>
        <p:spPr>
          <a:xfrm>
            <a:off x="1003000" y="1518450"/>
            <a:ext cx="98301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Light Sensitive Alarm is a simple and cost-effective project designed to detect changes in light intensity and trigger an alarm.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uses an LDR to sense light variations, a 555 Timer IC for signal processing, and outputs like an LED and buzzer for alerts.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ideal for applications in security, light failure detection, and automation, offering a practical solution with low power consumption and ease of implementation.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10" name="Shape 27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1" name="Google Shape;27711;p1"/>
          <p:cNvSpPr txBox="1"/>
          <p:nvPr>
            <p:ph type="title"/>
          </p:nvPr>
        </p:nvSpPr>
        <p:spPr>
          <a:xfrm>
            <a:off x="1219200" y="274638"/>
            <a:ext cx="10363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12" name="Google Shape;27712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13" name="Google Shape;27713;p1"/>
          <p:cNvSpPr txBox="1"/>
          <p:nvPr>
            <p:ph idx="2" type="body"/>
          </p:nvPr>
        </p:nvSpPr>
        <p:spPr>
          <a:xfrm>
            <a:off x="873125" y="1371598"/>
            <a:ext cx="110553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Designed to monitor and respond to light intensity changes.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LDR senses light; 555 Timer processes signals.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Provides both audio (buzzer) and visual (LED) alerts.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 practical example of basic electronic automation.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Useful for security systems, automation, and educational purposes.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14" name="Google Shape;277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64" name="Shape 27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5" name="Google Shape;27765;p1"/>
          <p:cNvSpPr txBox="1"/>
          <p:nvPr>
            <p:ph type="title"/>
          </p:nvPr>
        </p:nvSpPr>
        <p:spPr>
          <a:xfrm>
            <a:off x="1219200" y="274638"/>
            <a:ext cx="10363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66" name="Google Shape;27766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67" name="Google Shape;27767;p1"/>
          <p:cNvSpPr txBox="1"/>
          <p:nvPr>
            <p:ph idx="2" type="body"/>
          </p:nvPr>
        </p:nvSpPr>
        <p:spPr>
          <a:xfrm>
            <a:off x="568350" y="539100"/>
            <a:ext cx="11055300" cy="5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Create a simple, efficient light-based alert mechanism.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develop a low-cost, efficient, and portable alarm system that reacts to changes in light intensity.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aims to showcase the functionality of the IC 555 timer in practical scenarios and provide insights into the use of light-sensitive components, emphasizing their importance in automation and security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68" name="Google Shape;277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20" name="Shape 27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1" name="Google Shape;27721;p3"/>
          <p:cNvSpPr txBox="1"/>
          <p:nvPr>
            <p:ph type="title"/>
          </p:nvPr>
        </p:nvSpPr>
        <p:spPr>
          <a:xfrm>
            <a:off x="1219200" y="274638"/>
            <a:ext cx="10363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HARDWARE MODULE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22" name="Google Shape;2772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23" name="Google Shape;27723;p3"/>
          <p:cNvSpPr txBox="1"/>
          <p:nvPr>
            <p:ph idx="2" type="body"/>
          </p:nvPr>
        </p:nvSpPr>
        <p:spPr>
          <a:xfrm>
            <a:off x="336550" y="1371600"/>
            <a:ext cx="11693400" cy="5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IC 555 Timer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Core of the circuit, configured in monostable or astable mode.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LDR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(Light Dependent Resistor): Senses ambient light levels.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Buzzer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Produces an alarm when triggered.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Visual indicator of light detection.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Resistors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Pull-down resistors for stable operation.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Voltage divider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for LDR circuit.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Capacitor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Stabilizes IC 555 operation.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Power Source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Typically 9V DC battery.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24" name="Google Shape;277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69" name="Shape 27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" name="Google Shape;27770;p2"/>
          <p:cNvSpPr txBox="1"/>
          <p:nvPr>
            <p:ph type="title"/>
          </p:nvPr>
        </p:nvSpPr>
        <p:spPr>
          <a:xfrm>
            <a:off x="1219200" y="274638"/>
            <a:ext cx="10363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71" name="Google Shape;2777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72" name="Google Shape;27772;p2"/>
          <p:cNvSpPr txBox="1"/>
          <p:nvPr>
            <p:ph idx="2" type="body"/>
          </p:nvPr>
        </p:nvSpPr>
        <p:spPr>
          <a:xfrm>
            <a:off x="568350" y="1371600"/>
            <a:ext cx="110553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constructed circuit reliably detects changes in ambient light levels and produces a corresponding alarm through the buzzer and LED.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305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sensitivity of the system can be finely tuned by adjusting the resistance values in the LDR-voltage divider network.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305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delay and response time of the alarm system are determined by the resistor-capacitor configuration connected to the IC 555.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305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Experimental testing under different lighting conditions revealed that the circuit is capable of consistently detecting changes, making it suitable for a wide range of applications, including security and automation.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73" name="Google Shape;277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4" name="Shape 27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5" name="Google Shape;27775;p3"/>
          <p:cNvSpPr txBox="1"/>
          <p:nvPr>
            <p:ph type="title"/>
          </p:nvPr>
        </p:nvSpPr>
        <p:spPr>
          <a:xfrm>
            <a:off x="1219200" y="274638"/>
            <a:ext cx="10363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ADVANTAGES AND APPLICATIONS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76" name="Google Shape;2777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77" name="Google Shape;27777;p3"/>
          <p:cNvSpPr txBox="1"/>
          <p:nvPr>
            <p:ph idx="2" type="body"/>
          </p:nvPr>
        </p:nvSpPr>
        <p:spPr>
          <a:xfrm>
            <a:off x="705150" y="4"/>
            <a:ext cx="10781700" cy="5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light-reactive alarm circuit is simple to design and implement, making it accessible to students and hobbyists.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 is cost-effective due to the minimal number of components required, and its energy-efficient design ensures that it operates for extended periods on a small power source.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circuit's small size and portability make it versatile for various applications.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78" name="Google Shape;277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83" name="Shape 27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4" name="Google Shape;27784;p5"/>
          <p:cNvSpPr txBox="1"/>
          <p:nvPr>
            <p:ph type="title"/>
          </p:nvPr>
        </p:nvSpPr>
        <p:spPr>
          <a:xfrm>
            <a:off x="1219200" y="274638"/>
            <a:ext cx="10363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85" name="Google Shape;2778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176213"/>
            <a:ext cx="1355700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86" name="Google Shape;27786;p5"/>
          <p:cNvSpPr txBox="1"/>
          <p:nvPr>
            <p:ph idx="2" type="body"/>
          </p:nvPr>
        </p:nvSpPr>
        <p:spPr>
          <a:xfrm>
            <a:off x="568350" y="0"/>
            <a:ext cx="11055300" cy="6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Effective for small-scale security and automation purposes.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Offers a practical, low-cost solution for basic applications.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The light-reactive alarm is an efficient, easy-to-build system for detecting changes in ambient light.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3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It leverages the IC 555 timer’s versatility, providing reliable performance for various applications.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87" name="Google Shape;277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