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5143500" type="screen16x9"/>
  <p:notesSz cx="9144000" cy="5143500"/>
  <p:embeddedFontLst>
    <p:embeddedFont>
      <p:font typeface="Calibri" panose="020F0502020204030204" pitchFamily="34" charset="0"/>
      <p:regular r:id="rId11"/>
      <p:bold r:id="rId12"/>
      <p:italic r:id="rId13"/>
      <p:boldItalic r:id="rId14"/>
    </p:embeddedFont>
    <p:embeddedFont>
      <p:font typeface="CFJCTS+PublicSans-Bold" panose="020B0604020202020204"/>
      <p:regular r:id="rId15"/>
    </p:embeddedFont>
    <p:embeddedFont>
      <p:font typeface="CFRUAJ+EBGaramond-Medium" panose="020B0604020202020204"/>
      <p:regular r:id="rId16"/>
    </p:embeddedFont>
    <p:embeddedFont>
      <p:font typeface="ILIIOR+EBGaramond-Bold" panose="020B0604020202020204"/>
      <p:regular r:id="rId17"/>
    </p:embeddedFont>
    <p:embeddedFont>
      <p:font typeface="KQGMTU+Arial-BoldMT" panose="020B0604020202020204"/>
      <p:regular r:id="rId18"/>
    </p:embeddedFont>
    <p:embeddedFont>
      <p:font typeface="Noto Sans" panose="020B0502040504020204" pitchFamily="34" charset="0"/>
      <p:regular r:id="rId19"/>
      <p:bold r:id="rId20"/>
      <p:italic r:id="rId21"/>
      <p:boldItalic r:id="rId22"/>
    </p:embeddedFont>
    <p:embeddedFont>
      <p:font typeface="PVLNNE+ArialMT" panose="020B0604020202020204"/>
      <p:regular r:id="rId23"/>
    </p:embeddedFont>
    <p:embeddedFont>
      <p:font typeface="RMKPBC+PublicSans-BoldItalic" panose="020B06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8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AC76481-E3B0-4656-AB1D-D1047BF3D346}" type="datetimeFigureOut">
              <a:rPr lang="en-US" smtClean="0"/>
              <a:t>9/20/2023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9A5D9DA-1187-4344-9D1F-EB7DE6BD450E}" type="slidenum">
              <a:rPr lang="en-US" smtClean="0"/>
              <a:t>‹#›</a:t>
            </a:fld>
            <a:endParaRPr lang="en-US"/>
          </a:p>
        </p:txBody>
      </p:sp>
    </p:spTree>
    <p:extLst>
      <p:ext uri="{BB962C8B-B14F-4D97-AF65-F5344CB8AC3E}">
        <p14:creationId xmlns:p14="http://schemas.microsoft.com/office/powerpoint/2010/main" val="375987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t>4</a:t>
            </a:fld>
            <a:endParaRPr lang="en-US"/>
          </a:p>
        </p:txBody>
      </p:sp>
    </p:spTree>
    <p:extLst>
      <p:ext uri="{BB962C8B-B14F-4D97-AF65-F5344CB8AC3E}">
        <p14:creationId xmlns:p14="http://schemas.microsoft.com/office/powerpoint/2010/main" val="407616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t>5</a:t>
            </a:fld>
            <a:endParaRPr lang="en-US"/>
          </a:p>
        </p:txBody>
      </p:sp>
    </p:spTree>
    <p:extLst>
      <p:ext uri="{BB962C8B-B14F-4D97-AF65-F5344CB8AC3E}">
        <p14:creationId xmlns:p14="http://schemas.microsoft.com/office/powerpoint/2010/main" val="7279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amanathanD/NM-APEC-IT-GROUP3"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27734"/>
            <a:ext cx="3456384" cy="1436291"/>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US" sz="2400" b="1" dirty="0">
                <a:solidFill>
                  <a:srgbClr val="223669"/>
                </a:solidFill>
                <a:latin typeface="Times New Roman" panose="02020603050405020304" pitchFamily="18" charset="0"/>
                <a:cs typeface="Times New Roman" panose="02020603050405020304" pitchFamily="18" charset="0"/>
              </a:rPr>
              <a:t>STOCK INVENTORY</a:t>
            </a:r>
          </a:p>
          <a:p>
            <a:pPr marL="0" marR="0">
              <a:lnSpc>
                <a:spcPts val="2819"/>
              </a:lnSpc>
              <a:spcBef>
                <a:spcPts val="0"/>
              </a:spcBef>
              <a:spcAft>
                <a:spcPts val="0"/>
              </a:spcAft>
            </a:pPr>
            <a:r>
              <a:rPr lang="en-US" sz="2400" b="1" dirty="0">
                <a:solidFill>
                  <a:srgbClr val="223669"/>
                </a:solidFill>
                <a:latin typeface="Times New Roman" panose="02020603050405020304" pitchFamily="18" charset="0"/>
                <a:cs typeface="Times New Roman" panose="02020603050405020304" pitchFamily="18" charset="0"/>
              </a:rPr>
              <a:t>APPLICATION”</a:t>
            </a:r>
          </a:p>
          <a:p>
            <a:pPr marL="0" marR="0">
              <a:lnSpc>
                <a:spcPts val="2819"/>
              </a:lnSpc>
              <a:spcBef>
                <a:spcPts val="0"/>
              </a:spcBef>
              <a:spcAft>
                <a:spcPts val="0"/>
              </a:spcAft>
            </a:pPr>
            <a:endParaRPr lang="en-US" sz="2400" b="1" dirty="0">
              <a:solidFill>
                <a:srgbClr val="223669"/>
              </a:solidFill>
              <a:latin typeface="Times New Roman" panose="02020603050405020304" pitchFamily="18" charset="0"/>
              <a:cs typeface="Times New Roman" panose="02020603050405020304" pitchFamily="18" charset="0"/>
            </a:endParaRPr>
          </a:p>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538"/>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rgbClr val="C88C32"/>
                </a:solidFill>
                <a:cs typeface="ILIIOR+EBGaramond-Bold"/>
              </a:rPr>
              <a:t>STOCK INVENTORY</a:t>
            </a:r>
            <a:endParaRPr sz="1850" b="1" spc="-10" dirty="0">
              <a:solidFill>
                <a:srgbClr val="C88C32"/>
              </a:solidFill>
              <a:cs typeface="ILIIOR+EBGaramond-Bold"/>
            </a:endParaRPr>
          </a:p>
        </p:txBody>
      </p:sp>
      <p:sp>
        <p:nvSpPr>
          <p:cNvPr id="5" name="object 5"/>
          <p:cNvSpPr txBox="1"/>
          <p:nvPr/>
        </p:nvSpPr>
        <p:spPr>
          <a:xfrm>
            <a:off x="373050" y="1165894"/>
            <a:ext cx="4198950" cy="696601"/>
          </a:xfrm>
          <a:prstGeom prst="rect">
            <a:avLst/>
          </a:prstGeom>
        </p:spPr>
        <p:txBody>
          <a:bodyPr vert="horz" wrap="square" lIns="0" tIns="0" rIns="0" bIns="0" rtlCol="0">
            <a:spAutoFit/>
          </a:bodyPr>
          <a:lstStyle/>
          <a:p>
            <a:pPr marL="285750" marR="0" indent="-285750">
              <a:lnSpc>
                <a:spcPts val="1800"/>
              </a:lnSpc>
              <a:spcBef>
                <a:spcPts val="0"/>
              </a:spcBef>
              <a:spcAft>
                <a:spcPts val="0"/>
              </a:spcAft>
              <a:buFont typeface="Wingdings" panose="05000000000000000000" pitchFamily="2" charset="2"/>
              <a:buChar char="v"/>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sz="1400" dirty="0">
              <a:solidFill>
                <a:schemeClr val="bg1">
                  <a:lumMod val="95000"/>
                </a:schemeClr>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4" name="Table 8">
            <a:extLst>
              <a:ext uri="{FF2B5EF4-FFF2-40B4-BE49-F238E27FC236}">
                <a16:creationId xmlns:a16="http://schemas.microsoft.com/office/drawing/2014/main" id="{EE7BB6B3-04C6-945F-A6CD-C494A8CF40B3}"/>
              </a:ext>
            </a:extLst>
          </p:cNvPr>
          <p:cNvGraphicFramePr>
            <a:graphicFrameLocks noGrp="1"/>
          </p:cNvGraphicFramePr>
          <p:nvPr>
            <p:extLst>
              <p:ext uri="{D42A27DB-BD31-4B8C-83A1-F6EECF244321}">
                <p14:modId xmlns:p14="http://schemas.microsoft.com/office/powerpoint/2010/main" val="3647147366"/>
              </p:ext>
            </p:extLst>
          </p:nvPr>
        </p:nvGraphicFramePr>
        <p:xfrm>
          <a:off x="179512" y="2751048"/>
          <a:ext cx="4237872" cy="1836928"/>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53469078"/>
                    </a:ext>
                  </a:extLst>
                </a:gridCol>
                <a:gridCol w="1728192">
                  <a:extLst>
                    <a:ext uri="{9D8B030D-6E8A-4147-A177-3AD203B41FA5}">
                      <a16:colId xmlns:a16="http://schemas.microsoft.com/office/drawing/2014/main" val="1929870599"/>
                    </a:ext>
                  </a:extLst>
                </a:gridCol>
                <a:gridCol w="781488">
                  <a:extLst>
                    <a:ext uri="{9D8B030D-6E8A-4147-A177-3AD203B41FA5}">
                      <a16:colId xmlns:a16="http://schemas.microsoft.com/office/drawing/2014/main" val="396084852"/>
                    </a:ext>
                  </a:extLst>
                </a:gridCol>
              </a:tblGrid>
              <a:tr h="45923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6053184"/>
                  </a:ext>
                </a:extLst>
              </a:tr>
              <a:tr h="459232">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3750463"/>
                  </a:ext>
                </a:extLst>
              </a:tr>
              <a:tr h="45923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2553460"/>
                  </a:ext>
                </a:extLst>
              </a:tr>
              <a:tr h="459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195073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651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a:t>
            </a:r>
            <a:r>
              <a:rPr lang="en-US"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1</a:t>
            </a:r>
          </a:p>
        </p:txBody>
      </p:sp>
      <p:sp>
        <p:nvSpPr>
          <p:cNvPr id="4" name="object 4"/>
          <p:cNvSpPr txBox="1"/>
          <p:nvPr/>
        </p:nvSpPr>
        <p:spPr>
          <a:xfrm>
            <a:off x="573299" y="634670"/>
            <a:ext cx="2411171"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Git</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Stock Inventory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020619"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t</a:t>
            </a:r>
            <a:r>
              <a:rPr sz="1400" dirty="0">
                <a:solidFill>
                  <a:srgbClr val="000000"/>
                </a:solidFill>
                <a:latin typeface="Times New Roman" panose="02020603050405020304" pitchFamily="18" charset="0"/>
                <a:cs typeface="Times New Roman" panose="02020603050405020304" pitchFamily="18" charset="0"/>
              </a:rPr>
              <a: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p>
        </p:txBody>
      </p:sp>
      <p:sp>
        <p:nvSpPr>
          <p:cNvPr id="12" name="object 12"/>
          <p:cNvSpPr txBox="1"/>
          <p:nvPr/>
        </p:nvSpPr>
        <p:spPr>
          <a:xfrm>
            <a:off x="1038075" y="4090304"/>
            <a:ext cx="650466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1160189"/>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sz="1800"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874470"/>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204020203" pitchFamily="34" charset="0"/>
            </a:endParaRPr>
          </a:p>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
        <p:nvSpPr>
          <p:cNvPr id="5" name="Rectangle 4">
            <a:extLst>
              <a:ext uri="{FF2B5EF4-FFF2-40B4-BE49-F238E27FC236}">
                <a16:creationId xmlns:a16="http://schemas.microsoft.com/office/drawing/2014/main" id="{3CEED02B-9E94-46E1-0C9C-3E11C179BA7A}"/>
              </a:ext>
            </a:extLst>
          </p:cNvPr>
          <p:cNvSpPr/>
          <p:nvPr/>
        </p:nvSpPr>
        <p:spPr>
          <a:xfrm>
            <a:off x="179512" y="195486"/>
            <a:ext cx="357692" cy="42484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C18FB1-9872-2174-CA4A-B581E969F98A}"/>
              </a:ext>
            </a:extLst>
          </p:cNvPr>
          <p:cNvSpPr txBox="1"/>
          <p:nvPr/>
        </p:nvSpPr>
        <p:spPr>
          <a:xfrm>
            <a:off x="339741" y="224616"/>
            <a:ext cx="6264696" cy="461665"/>
          </a:xfrm>
          <a:prstGeom prst="rect">
            <a:avLst/>
          </a:prstGeom>
          <a:noFill/>
        </p:spPr>
        <p:txBody>
          <a:bodyPr wrap="square" rtlCol="0">
            <a:spAutoFit/>
          </a:bodyPr>
          <a:lstStyle/>
          <a:p>
            <a:r>
              <a:rPr lang="en-US" sz="2400" dirty="0">
                <a:solidFill>
                  <a:schemeClr val="tx2">
                    <a:lumMod val="60000"/>
                    <a:lumOff val="40000"/>
                  </a:schemeClr>
                </a:solidFill>
              </a:rPr>
              <a:t>Introduction:</a:t>
            </a:r>
          </a:p>
        </p:txBody>
      </p:sp>
      <p:sp>
        <p:nvSpPr>
          <p:cNvPr id="8" name="TextBox 7">
            <a:extLst>
              <a:ext uri="{FF2B5EF4-FFF2-40B4-BE49-F238E27FC236}">
                <a16:creationId xmlns:a16="http://schemas.microsoft.com/office/drawing/2014/main" id="{12C6F987-B3FD-E793-D81E-C586CEFF2FF4}"/>
              </a:ext>
            </a:extLst>
          </p:cNvPr>
          <p:cNvSpPr txBox="1"/>
          <p:nvPr/>
        </p:nvSpPr>
        <p:spPr>
          <a:xfrm>
            <a:off x="467544" y="699542"/>
            <a:ext cx="7920880" cy="1200329"/>
          </a:xfrm>
          <a:prstGeom prst="rect">
            <a:avLst/>
          </a:prstGeom>
          <a:noFill/>
        </p:spPr>
        <p:txBody>
          <a:bodyPr wrap="square" rtlCol="0">
            <a:spAutoFit/>
          </a:bodyPr>
          <a:lstStyle/>
          <a:p>
            <a:r>
              <a:rPr lang="en-US" sz="1800" kern="100" dirty="0">
                <a:solidFill>
                  <a:srgbClr val="000000"/>
                </a:solidFill>
                <a:effectLst/>
                <a:latin typeface="Times New Roman" panose="02020603050405020304" pitchFamily="18" charset="0"/>
                <a:ea typeface="Times New Roman" panose="02020603050405020304" pitchFamily="18" charset="0"/>
              </a:rPr>
              <a:t>Our Stock Maintenance system provides online internet sales for direct/ indirect customers, agents, and trade partners. Stock maintenance system is used to records the products sales details very easy and effective.</a:t>
            </a:r>
          </a:p>
          <a:p>
            <a:endParaRPr lang="en-US" dirty="0"/>
          </a:p>
        </p:txBody>
      </p:sp>
      <p:sp>
        <p:nvSpPr>
          <p:cNvPr id="9" name="TextBox 8">
            <a:extLst>
              <a:ext uri="{FF2B5EF4-FFF2-40B4-BE49-F238E27FC236}">
                <a16:creationId xmlns:a16="http://schemas.microsoft.com/office/drawing/2014/main" id="{B26A1D71-1328-B243-8B09-493FEB9BB978}"/>
              </a:ext>
            </a:extLst>
          </p:cNvPr>
          <p:cNvSpPr txBox="1"/>
          <p:nvPr/>
        </p:nvSpPr>
        <p:spPr>
          <a:xfrm>
            <a:off x="358358" y="1700112"/>
            <a:ext cx="5258932" cy="461665"/>
          </a:xfrm>
          <a:prstGeom prst="rect">
            <a:avLst/>
          </a:prstGeom>
          <a:noFill/>
        </p:spPr>
        <p:txBody>
          <a:bodyPr wrap="square" rtlCol="0">
            <a:spAutoFit/>
          </a:bodyPr>
          <a:lstStyle/>
          <a:p>
            <a:r>
              <a:rPr lang="en-US" sz="2400" dirty="0">
                <a:solidFill>
                  <a:schemeClr val="tx2">
                    <a:lumMod val="60000"/>
                    <a:lumOff val="40000"/>
                  </a:schemeClr>
                </a:solidFill>
              </a:rPr>
              <a:t>Scope</a:t>
            </a:r>
            <a:r>
              <a:rPr lang="en-US" dirty="0">
                <a:solidFill>
                  <a:schemeClr val="tx2">
                    <a:lumMod val="60000"/>
                    <a:lumOff val="40000"/>
                  </a:schemeClr>
                </a:solidFill>
              </a:rPr>
              <a:t>:</a:t>
            </a:r>
          </a:p>
        </p:txBody>
      </p:sp>
      <p:sp>
        <p:nvSpPr>
          <p:cNvPr id="10" name="TextBox 9">
            <a:extLst>
              <a:ext uri="{FF2B5EF4-FFF2-40B4-BE49-F238E27FC236}">
                <a16:creationId xmlns:a16="http://schemas.microsoft.com/office/drawing/2014/main" id="{618E5235-2A1A-2FFD-84B1-C0564B128090}"/>
              </a:ext>
            </a:extLst>
          </p:cNvPr>
          <p:cNvSpPr txBox="1"/>
          <p:nvPr/>
        </p:nvSpPr>
        <p:spPr>
          <a:xfrm>
            <a:off x="537204" y="2319722"/>
            <a:ext cx="7968568" cy="2308324"/>
          </a:xfrm>
          <a:prstGeom prst="rect">
            <a:avLst/>
          </a:prstGeom>
          <a:noFill/>
        </p:spPr>
        <p:txBody>
          <a:bodyPr wrap="square" rtlCol="0">
            <a:spAutoFit/>
          </a:bodyPr>
          <a:lstStyle/>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The Stock Management System and Control (SMSC) is designed to maintain the stock details.</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Effective handling in avoid shortage of stocks. </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The data will be held in an Access database.</a:t>
            </a:r>
          </a:p>
          <a:p>
            <a:pPr marL="285750" indent="-285750">
              <a:buFont typeface="Wingdings" panose="05000000000000000000"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rPr>
              <a:t>The Stock inventory System provides online real time information about the stock available in the inventory and the user information.</a:t>
            </a:r>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9897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9672"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3224857"/>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endParaRPr lang="en-US" sz="1800" b="1" dirty="0">
              <a:solidFill>
                <a:srgbClr val="223669"/>
              </a:solidFill>
              <a:latin typeface="Times New Roman" panose="02020603050405020304" pitchFamily="18" charset="0"/>
              <a:cs typeface="Times New Roman" panose="02020603050405020304" pitchFamily="18" charset="0"/>
            </a:endParaRPr>
          </a:p>
          <a:p>
            <a:pPr marL="342900" marR="0" indent="-342900">
              <a:lnSpc>
                <a:spcPts val="2345"/>
              </a:lnSpc>
              <a:spcBef>
                <a:spcPts val="0"/>
              </a:spcBef>
              <a:spcAft>
                <a:spcPts val="0"/>
              </a:spcAft>
              <a:buAutoNum type="arabicPeriod"/>
            </a:pPr>
            <a:r>
              <a:rPr lang="en-US" b="1" dirty="0">
                <a:solidFill>
                  <a:schemeClr val="accent2">
                    <a:lumMod val="75000"/>
                  </a:schemeClr>
                </a:solidFill>
                <a:latin typeface="Times New Roman" panose="02020603050405020304" pitchFamily="18" charset="0"/>
                <a:cs typeface="Times New Roman" panose="02020603050405020304" pitchFamily="18" charset="0"/>
              </a:rPr>
              <a:t>Project Planning and Design:</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main purpose of this project is to reduce the manual work.</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Any update regarding the stocks from the inventory is to be recorded to the database and the data entered should be correct</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264418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a:solidFill>
                  <a:srgbClr val="C88C32"/>
                </a:solidFill>
                <a:latin typeface="Times New Roman" panose="02020603050405020304" pitchFamily="18" charset="0"/>
                <a:cs typeface="Times New Roman" panose="02020603050405020304" pitchFamily="18" charset="0"/>
              </a:rPr>
              <a:t>2.</a:t>
            </a: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r>
              <a:rPr lang="en-US" sz="1800" b="1" dirty="0">
                <a:solidFill>
                  <a:srgbClr val="C88C32"/>
                </a:solidFill>
                <a:latin typeface="Times New Roman" panose="02020603050405020304" pitchFamily="18" charset="0"/>
                <a:cs typeface="Times New Roman" panose="02020603050405020304" pitchFamily="18" charset="0"/>
              </a:rPr>
              <a:t>:</a:t>
            </a:r>
          </a:p>
          <a:p>
            <a:pPr>
              <a:lnSpc>
                <a:spcPts val="2345"/>
              </a:lnSpc>
            </a:pPr>
            <a:r>
              <a:rPr lang="en-US" b="0" i="0" dirty="0">
                <a:solidFill>
                  <a:srgbClr val="101518"/>
                </a:solidFill>
                <a:effectLst/>
                <a:latin typeface="Times New Roman" panose="02020603050405020304" pitchFamily="18" charset="0"/>
                <a:cs typeface="Times New Roman" panose="02020603050405020304" pitchFamily="18" charset="0"/>
              </a:rPr>
              <a:t>Inventory management helps companies identify which and how much stock to order at what time. It tracks inventory from purchase to the sale of goods. The practice identifies and responds to trends to ensure there’s always enough stock to fulfill customer orders and proper warning of a shortage. Once sold, inventory becomes revenue.</a:t>
            </a:r>
          </a:p>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204020203" pitchFamily="34" charset="0"/>
            </a:endParaRPr>
          </a:p>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3285168"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80022" y="961898"/>
            <a:ext cx="1539494"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1017587"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1115882" y="2189404"/>
            <a:ext cx="1319530"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p>
          <a:p>
            <a:pPr marL="74295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1653413"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365125"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3" y="3449640"/>
            <a:ext cx="1561338"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hub</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Related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25158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53263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a:t>
            </a:r>
            <a:r>
              <a:rPr lang="en-US" sz="1000" dirty="0">
                <a:solidFill>
                  <a:srgbClr val="000000"/>
                </a:solidFill>
                <a:latin typeface="Times New Roman" panose="02020603050405020304" pitchFamily="18" charset="0"/>
                <a:cs typeface="Times New Roman" panose="02020603050405020304" pitchFamily="18" charset="0"/>
              </a:rPr>
              <a:t>t </a:t>
            </a:r>
            <a:r>
              <a:rPr sz="1000" dirty="0">
                <a:solidFill>
                  <a:srgbClr val="000000"/>
                </a:solidFill>
                <a:latin typeface="Times New Roman" panose="02020603050405020304" pitchFamily="18" charset="0"/>
                <a:cs typeface="Times New Roman" panose="02020603050405020304" pitchFamily="18" charset="0"/>
              </a:rPr>
              <a: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411760" y="1491630"/>
            <a:ext cx="4608512" cy="205184"/>
          </a:xfrm>
          <a:prstGeom prst="rect">
            <a:avLst/>
          </a:prstGeom>
        </p:spPr>
        <p:txBody>
          <a:bodyPr vert="horz" wrap="square" lIns="0" tIns="0" rIns="0" bIns="0" rtlCol="0">
            <a:spAutoFit/>
          </a:bodyPr>
          <a:lstStyle/>
          <a:p>
            <a:pPr marL="0" marR="0">
              <a:lnSpc>
                <a:spcPts val="1645"/>
              </a:lnSpc>
              <a:spcBef>
                <a:spcPts val="0"/>
              </a:spcBef>
              <a:spcAft>
                <a:spcPts val="0"/>
              </a:spcAft>
            </a:pPr>
            <a:r>
              <a:rPr lang="en-IN" sz="1400" b="1">
                <a:solidFill>
                  <a:srgbClr val="BD8738"/>
                </a:solidFill>
                <a:latin typeface="Times New Roman" panose="02020603050405020304" pitchFamily="18" charset="0"/>
                <a:cs typeface="Times New Roman" panose="02020603050405020304" pitchFamily="18" charset="0"/>
                <a:hlinkClick r:id="rId3"/>
              </a:rPr>
              <a:t>https://github.com/RamanathanD/NM-APEC-IT-GROUP3</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436</Words>
  <Application>Microsoft Office PowerPoint</Application>
  <PresentationFormat>On-screen Show (16:9)</PresentationFormat>
  <Paragraphs>69</Paragraphs>
  <Slides>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Times New Roman</vt:lpstr>
      <vt:lpstr>Wingdings</vt:lpstr>
      <vt:lpstr>CFJCTS+PublicSans-Bold</vt:lpstr>
      <vt:lpstr>KQGMTU+Arial-BoldMT</vt:lpstr>
      <vt:lpstr>Calibri</vt:lpstr>
      <vt:lpstr>ILIIOR+EBGaramond-Bold</vt:lpstr>
      <vt:lpstr>PVLNNE+ArialMT</vt:lpstr>
      <vt:lpstr>RMKPBC+PublicSans-BoldItalic</vt:lpstr>
      <vt:lpstr>CFRUAJ+EBGaramond-Medium</vt:lpstr>
      <vt:lpstr>Noto Sans</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SAKTHI</dc:creator>
  <cp:lastModifiedBy>SRIRAM K</cp:lastModifiedBy>
  <cp:revision>9</cp:revision>
  <dcterms:modified xsi:type="dcterms:W3CDTF">2023-09-20T09:29:11Z</dcterms:modified>
</cp:coreProperties>
</file>