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6e19b72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6e19b72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55a565a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e55a565a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e853006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e853006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e853006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e853006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6c62ef4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6c62ef4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6c62ef4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6c62ef4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d97be7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d97be7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e55a565ac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e55a565ac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We have also found that some departments are less likely to complete the phishing assessments but we are still not sure how effective the campaigns are at preventing future phishing attempts, and how effective the training assignments are</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br>
              <a:rPr lang="en" sz="1300">
                <a:solidFill>
                  <a:srgbClr val="595959"/>
                </a:solidFill>
                <a:latin typeface="Lato"/>
                <a:ea typeface="Lato"/>
                <a:cs typeface="Lato"/>
                <a:sym typeface="Lato"/>
              </a:rPr>
            </a:br>
            <a:r>
              <a:rPr lang="en" sz="1300">
                <a:solidFill>
                  <a:srgbClr val="595959"/>
                </a:solidFill>
                <a:latin typeface="Lato"/>
                <a:ea typeface="Lato"/>
                <a:cs typeface="Lato"/>
                <a:sym typeface="Lato"/>
              </a:rPr>
              <a:t>We will use the data we have found from our preliminary analysis to build on the models we will create for the next presentation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e853006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e853006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55a565ac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55a565ac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e55a565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e55a565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55a565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55a565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c62ef4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c62ef4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e55a565a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e55a565a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e55a565a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e55a565a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b0d74a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b0d74a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have a </a:t>
            </a:r>
            <a:r>
              <a:rPr lang="en"/>
              <a:t>comparison</a:t>
            </a:r>
            <a:r>
              <a:rPr lang="en"/>
              <a:t> between the models ran on a dataset containing all of the employees not working in Police departments, and analyzed them to the campaigns that were run at the Police departments. Although we have a </a:t>
            </a:r>
            <a:r>
              <a:rPr lang="en"/>
              <a:t>relatively</a:t>
            </a:r>
            <a:r>
              <a:rPr lang="en"/>
              <a:t> low AUC value of around 50% for both of our models. This is not a bad start as it shows our model has a ways to go and improve. Once we get more insight from the City of Mesa we can improve our dataset and our models accuracy will rise accordingly. Our only issue was not being able to run logistic regression on the current version of our data because our data had too many non numeric variables to analyze and we were unable to get meaningful results from the logistic regression we did run.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cc9bad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cc9bad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City of Mesa Final Presentation</a:t>
            </a:r>
            <a:endParaRPr/>
          </a:p>
        </p:txBody>
      </p:sp>
      <p:sp>
        <p:nvSpPr>
          <p:cNvPr id="86" name="Google Shape;86;p13"/>
          <p:cNvSpPr txBox="1"/>
          <p:nvPr>
            <p:ph idx="1" type="subTitle"/>
          </p:nvPr>
        </p:nvSpPr>
        <p:spPr>
          <a:xfrm>
            <a:off x="598100" y="2715929"/>
            <a:ext cx="8222100" cy="590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597"/>
              <a:t>Group 1.5 </a:t>
            </a:r>
            <a:br>
              <a:rPr lang="en" sz="1597"/>
            </a:br>
            <a:r>
              <a:rPr lang="en" sz="1597"/>
              <a:t>Archana Rungta, Wenbo Li, Ka Ho Tan, Joey Rusnak, Ramanathan Venkata</a:t>
            </a:r>
            <a:r>
              <a:rPr lang="en" sz="1597"/>
              <a:t>krishnan</a:t>
            </a:r>
            <a:endParaRPr sz="159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Matrices</a:t>
            </a:r>
            <a:endParaRPr/>
          </a:p>
        </p:txBody>
      </p:sp>
      <p:sp>
        <p:nvSpPr>
          <p:cNvPr id="151" name="Google Shape;151;p22"/>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K-Nearest Neighbours	 Analyzing Reported       Decision Tree Analyzing Reported</a:t>
            </a:r>
            <a:endParaRPr b="1"/>
          </a:p>
        </p:txBody>
      </p:sp>
      <p:pic>
        <p:nvPicPr>
          <p:cNvPr id="152" name="Google Shape;152;p22"/>
          <p:cNvPicPr preferRelativeResize="0"/>
          <p:nvPr/>
        </p:nvPicPr>
        <p:blipFill>
          <a:blip r:embed="rId3">
            <a:alphaModFix/>
          </a:blip>
          <a:stretch>
            <a:fillRect/>
          </a:stretch>
        </p:blipFill>
        <p:spPr>
          <a:xfrm>
            <a:off x="311700" y="2027400"/>
            <a:ext cx="4137424" cy="1948625"/>
          </a:xfrm>
          <a:prstGeom prst="rect">
            <a:avLst/>
          </a:prstGeom>
          <a:noFill/>
          <a:ln>
            <a:noFill/>
          </a:ln>
        </p:spPr>
      </p:pic>
      <p:pic>
        <p:nvPicPr>
          <p:cNvPr id="153" name="Google Shape;153;p22"/>
          <p:cNvPicPr preferRelativeResize="0"/>
          <p:nvPr/>
        </p:nvPicPr>
        <p:blipFill>
          <a:blip r:embed="rId4">
            <a:alphaModFix/>
          </a:blip>
          <a:stretch>
            <a:fillRect/>
          </a:stretch>
        </p:blipFill>
        <p:spPr>
          <a:xfrm>
            <a:off x="4572003" y="2027400"/>
            <a:ext cx="4170623" cy="194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6303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of Analysis </a:t>
            </a:r>
            <a:endParaRPr/>
          </a:p>
        </p:txBody>
      </p:sp>
      <p:sp>
        <p:nvSpPr>
          <p:cNvPr id="159" name="Google Shape;15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160" name="Google Shape;160;p23"/>
          <p:cNvPicPr preferRelativeResize="0"/>
          <p:nvPr/>
        </p:nvPicPr>
        <p:blipFill>
          <a:blip r:embed="rId3">
            <a:alphaModFix/>
          </a:blip>
          <a:stretch>
            <a:fillRect/>
          </a:stretch>
        </p:blipFill>
        <p:spPr>
          <a:xfrm>
            <a:off x="729447" y="612170"/>
            <a:ext cx="7589576" cy="44062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Analysis Findings</a:t>
            </a:r>
            <a:endParaRPr/>
          </a:p>
        </p:txBody>
      </p:sp>
      <p:pic>
        <p:nvPicPr>
          <p:cNvPr id="166" name="Google Shape;166;p24"/>
          <p:cNvPicPr preferRelativeResize="0"/>
          <p:nvPr/>
        </p:nvPicPr>
        <p:blipFill>
          <a:blip r:embed="rId3">
            <a:alphaModFix/>
          </a:blip>
          <a:stretch>
            <a:fillRect/>
          </a:stretch>
        </p:blipFill>
        <p:spPr>
          <a:xfrm>
            <a:off x="32737" y="535200"/>
            <a:ext cx="9082123" cy="4350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7650" y="7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Analysis Findings</a:t>
            </a:r>
            <a:endParaRPr/>
          </a:p>
        </p:txBody>
      </p:sp>
      <p:sp>
        <p:nvSpPr>
          <p:cNvPr id="172" name="Google Shape;172;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173" name="Google Shape;173;p25"/>
          <p:cNvPicPr preferRelativeResize="0"/>
          <p:nvPr/>
        </p:nvPicPr>
        <p:blipFill>
          <a:blip r:embed="rId3">
            <a:alphaModFix/>
          </a:blip>
          <a:stretch>
            <a:fillRect/>
          </a:stretch>
        </p:blipFill>
        <p:spPr>
          <a:xfrm>
            <a:off x="727650" y="669650"/>
            <a:ext cx="7911549" cy="4237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 Map</a:t>
            </a:r>
            <a:endParaRPr/>
          </a:p>
        </p:txBody>
      </p:sp>
      <p:pic>
        <p:nvPicPr>
          <p:cNvPr id="179" name="Google Shape;179;p26"/>
          <p:cNvPicPr preferRelativeResize="0"/>
          <p:nvPr/>
        </p:nvPicPr>
        <p:blipFill>
          <a:blip r:embed="rId3">
            <a:alphaModFix/>
          </a:blip>
          <a:stretch>
            <a:fillRect/>
          </a:stretch>
        </p:blipFill>
        <p:spPr>
          <a:xfrm>
            <a:off x="1115350" y="921375"/>
            <a:ext cx="6803524" cy="375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of Phishing Template Success Rate </a:t>
            </a:r>
            <a:endParaRPr/>
          </a:p>
        </p:txBody>
      </p:sp>
      <p:sp>
        <p:nvSpPr>
          <p:cNvPr id="185" name="Google Shape;185;p27"/>
          <p:cNvSpPr txBox="1"/>
          <p:nvPr>
            <p:ph idx="1" type="body"/>
          </p:nvPr>
        </p:nvSpPr>
        <p:spPr>
          <a:xfrm>
            <a:off x="775050" y="1147475"/>
            <a:ext cx="7408500" cy="342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7"/>
          <p:cNvPicPr preferRelativeResize="0"/>
          <p:nvPr/>
        </p:nvPicPr>
        <p:blipFill>
          <a:blip r:embed="rId3">
            <a:alphaModFix/>
          </a:blip>
          <a:stretch>
            <a:fillRect/>
          </a:stretch>
        </p:blipFill>
        <p:spPr>
          <a:xfrm>
            <a:off x="694525" y="1017800"/>
            <a:ext cx="7488773" cy="402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Disclaimer</a:t>
            </a:r>
            <a:endParaRPr/>
          </a:p>
        </p:txBody>
      </p:sp>
      <p:sp>
        <p:nvSpPr>
          <p:cNvPr id="192" name="Google Shape;192;p28"/>
          <p:cNvSpPr txBox="1"/>
          <p:nvPr>
            <p:ph idx="1" type="body"/>
          </p:nvPr>
        </p:nvSpPr>
        <p:spPr>
          <a:xfrm>
            <a:off x="311700" y="1229875"/>
            <a:ext cx="4392000" cy="33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Disclaimer -</a:t>
            </a:r>
            <a:r>
              <a:rPr lang="en" sz="1400">
                <a:solidFill>
                  <a:srgbClr val="000000"/>
                </a:solidFill>
              </a:rPr>
              <a:t> Our intention is to evaluate actions, needs, preferences, and the beliefs of the employees  so that we can provide insights on the anti-phishing training modules </a:t>
            </a:r>
            <a:endParaRPr sz="1400">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Personal information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Used the data without identifying personal information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Respected the dignity of the data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Kept the data as transparent as possible</a:t>
            </a:r>
            <a:endParaRPr sz="1900"/>
          </a:p>
        </p:txBody>
      </p:sp>
      <p:pic>
        <p:nvPicPr>
          <p:cNvPr id="193" name="Google Shape;193;p28"/>
          <p:cNvPicPr preferRelativeResize="0"/>
          <p:nvPr/>
        </p:nvPicPr>
        <p:blipFill>
          <a:blip r:embed="rId3">
            <a:alphaModFix/>
          </a:blip>
          <a:stretch>
            <a:fillRect/>
          </a:stretch>
        </p:blipFill>
        <p:spPr>
          <a:xfrm>
            <a:off x="4979052" y="951425"/>
            <a:ext cx="3999901" cy="3088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26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Recommendations</a:t>
            </a:r>
            <a:endParaRPr/>
          </a:p>
        </p:txBody>
      </p:sp>
      <p:sp>
        <p:nvSpPr>
          <p:cNvPr id="199" name="Google Shape;199;p29"/>
          <p:cNvSpPr txBox="1"/>
          <p:nvPr>
            <p:ph idx="1" type="body"/>
          </p:nvPr>
        </p:nvSpPr>
        <p:spPr>
          <a:xfrm>
            <a:off x="311700" y="952500"/>
            <a:ext cx="8520600" cy="3616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b="1" lang="en" sz="1325"/>
              <a:t>Conclusions:</a:t>
            </a:r>
            <a:endParaRPr sz="1325"/>
          </a:p>
          <a:p>
            <a:pPr indent="0" lvl="0" marL="0" rtl="0" algn="l">
              <a:lnSpc>
                <a:spcPct val="105000"/>
              </a:lnSpc>
              <a:spcBef>
                <a:spcPts val="1200"/>
              </a:spcBef>
              <a:spcAft>
                <a:spcPts val="0"/>
              </a:spcAft>
              <a:buNone/>
            </a:pPr>
            <a:r>
              <a:rPr b="1" lang="en" sz="1325"/>
              <a:t>- Police Department</a:t>
            </a:r>
            <a:r>
              <a:rPr lang="en" sz="1325"/>
              <a:t> highest number of individuals who were successfully phished in 2020-2021</a:t>
            </a:r>
            <a:endParaRPr sz="1325"/>
          </a:p>
          <a:p>
            <a:pPr indent="0" lvl="0" marL="0" rtl="0" algn="l">
              <a:lnSpc>
                <a:spcPct val="105000"/>
              </a:lnSpc>
              <a:spcBef>
                <a:spcPts val="1200"/>
              </a:spcBef>
              <a:spcAft>
                <a:spcPts val="0"/>
              </a:spcAft>
              <a:buNone/>
            </a:pPr>
            <a:r>
              <a:rPr lang="en" sz="1325"/>
              <a:t>-	</a:t>
            </a:r>
            <a:r>
              <a:rPr b="1" lang="en" sz="1325"/>
              <a:t>10% decrease in 2021-2022</a:t>
            </a:r>
            <a:endParaRPr b="1" sz="1325"/>
          </a:p>
          <a:p>
            <a:pPr indent="0" lvl="0" marL="0" rtl="0" algn="l">
              <a:lnSpc>
                <a:spcPct val="105000"/>
              </a:lnSpc>
              <a:spcBef>
                <a:spcPts val="1200"/>
              </a:spcBef>
              <a:spcAft>
                <a:spcPts val="0"/>
              </a:spcAft>
              <a:buNone/>
            </a:pPr>
            <a:r>
              <a:rPr lang="en" sz="1325"/>
              <a:t>- Most Successful phishing campaign -  “</a:t>
            </a:r>
            <a:r>
              <a:rPr b="1" lang="en" sz="1325"/>
              <a:t>You’ve been tagged in a photo</a:t>
            </a:r>
            <a:r>
              <a:rPr lang="en" sz="1325"/>
              <a:t>” &amp; “</a:t>
            </a:r>
            <a:r>
              <a:rPr b="1" lang="en" sz="1325"/>
              <a:t>New Voicemail</a:t>
            </a:r>
            <a:r>
              <a:rPr lang="en" sz="1325"/>
              <a:t>” Phishing campaigns.</a:t>
            </a:r>
            <a:endParaRPr b="1" sz="1325"/>
          </a:p>
          <a:p>
            <a:pPr indent="0" lvl="0" marL="0" rtl="0" algn="l">
              <a:lnSpc>
                <a:spcPct val="105000"/>
              </a:lnSpc>
              <a:spcBef>
                <a:spcPts val="1200"/>
              </a:spcBef>
              <a:spcAft>
                <a:spcPts val="0"/>
              </a:spcAft>
              <a:buSzPts val="688"/>
              <a:buNone/>
            </a:pPr>
            <a:r>
              <a:rPr lang="en" sz="1325"/>
              <a:t>- Overall decrease in successful phishing in 2022 compared to 2021</a:t>
            </a:r>
            <a:endParaRPr sz="1325"/>
          </a:p>
          <a:p>
            <a:pPr indent="0" lvl="0" marL="0" rtl="0" algn="l">
              <a:lnSpc>
                <a:spcPct val="105000"/>
              </a:lnSpc>
              <a:spcBef>
                <a:spcPts val="1200"/>
              </a:spcBef>
              <a:spcAft>
                <a:spcPts val="0"/>
              </a:spcAft>
              <a:buSzPts val="688"/>
              <a:buNone/>
            </a:pPr>
            <a:r>
              <a:t/>
            </a:r>
            <a:endParaRPr b="1" sz="1325"/>
          </a:p>
          <a:p>
            <a:pPr indent="0" lvl="0" marL="0" rtl="0" algn="l">
              <a:lnSpc>
                <a:spcPct val="105000"/>
              </a:lnSpc>
              <a:spcBef>
                <a:spcPts val="1200"/>
              </a:spcBef>
              <a:spcAft>
                <a:spcPts val="0"/>
              </a:spcAft>
              <a:buSzPts val="688"/>
              <a:buNone/>
            </a:pPr>
            <a:r>
              <a:rPr b="1" lang="en" sz="1325"/>
              <a:t>Recommendations: </a:t>
            </a:r>
            <a:br>
              <a:rPr lang="en" sz="1325"/>
            </a:br>
            <a:r>
              <a:rPr lang="en" sz="1325"/>
              <a:t>- Increase sophistication of current phishing simulations / add more social media phishing campaigns</a:t>
            </a:r>
            <a:endParaRPr sz="1325"/>
          </a:p>
          <a:p>
            <a:pPr indent="0" lvl="0" marL="0" rtl="0" algn="l">
              <a:lnSpc>
                <a:spcPct val="105000"/>
              </a:lnSpc>
              <a:spcBef>
                <a:spcPts val="1200"/>
              </a:spcBef>
              <a:spcAft>
                <a:spcPts val="1200"/>
              </a:spcAft>
              <a:buNone/>
            </a:pPr>
            <a:r>
              <a:rPr lang="en" sz="1325"/>
              <a:t>- Test - employees are tasked with clicking on the “</a:t>
            </a:r>
            <a:r>
              <a:rPr b="1" lang="en" sz="1325"/>
              <a:t>right links</a:t>
            </a:r>
            <a:r>
              <a:rPr lang="en" sz="1325"/>
              <a:t>” or suspicious links</a:t>
            </a:r>
            <a:endParaRPr sz="132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2267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49950"/>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b="1" lang="en"/>
              <a:t>Introduction/ Recap of the problem</a:t>
            </a:r>
            <a:endParaRPr b="1"/>
          </a:p>
          <a:p>
            <a:pPr indent="-342900" lvl="0" marL="457200" rtl="0" algn="l">
              <a:lnSpc>
                <a:spcPct val="150000"/>
              </a:lnSpc>
              <a:spcBef>
                <a:spcPts val="0"/>
              </a:spcBef>
              <a:spcAft>
                <a:spcPts val="0"/>
              </a:spcAft>
              <a:buSzPts val="1800"/>
              <a:buAutoNum type="arabicPeriod"/>
            </a:pPr>
            <a:r>
              <a:rPr b="1" lang="en"/>
              <a:t>Hypotheses</a:t>
            </a:r>
            <a:endParaRPr b="1"/>
          </a:p>
          <a:p>
            <a:pPr indent="-342900" lvl="0" marL="457200" rtl="0" algn="l">
              <a:lnSpc>
                <a:spcPct val="150000"/>
              </a:lnSpc>
              <a:spcBef>
                <a:spcPts val="0"/>
              </a:spcBef>
              <a:spcAft>
                <a:spcPts val="0"/>
              </a:spcAft>
              <a:buSzPts val="1800"/>
              <a:buAutoNum type="arabicPeriod"/>
            </a:pPr>
            <a:r>
              <a:rPr b="1" lang="en"/>
              <a:t>Data preparation and Consolidation of Data </a:t>
            </a:r>
            <a:endParaRPr b="1"/>
          </a:p>
          <a:p>
            <a:pPr indent="-342900" lvl="0" marL="457200" rtl="0" algn="l">
              <a:lnSpc>
                <a:spcPct val="150000"/>
              </a:lnSpc>
              <a:spcBef>
                <a:spcPts val="0"/>
              </a:spcBef>
              <a:spcAft>
                <a:spcPts val="0"/>
              </a:spcAft>
              <a:buSzPts val="1800"/>
              <a:buAutoNum type="arabicPeriod"/>
            </a:pPr>
            <a:r>
              <a:rPr b="1" lang="en"/>
              <a:t>Model Presentation</a:t>
            </a:r>
            <a:endParaRPr b="1"/>
          </a:p>
          <a:p>
            <a:pPr indent="-342900" lvl="0" marL="457200" rtl="0" algn="l">
              <a:lnSpc>
                <a:spcPct val="150000"/>
              </a:lnSpc>
              <a:spcBef>
                <a:spcPts val="0"/>
              </a:spcBef>
              <a:spcAft>
                <a:spcPts val="0"/>
              </a:spcAft>
              <a:buSzPts val="1800"/>
              <a:buAutoNum type="arabicPeriod"/>
            </a:pPr>
            <a:r>
              <a:rPr b="1" lang="en"/>
              <a:t>Visualizations based on data</a:t>
            </a:r>
            <a:endParaRPr b="1"/>
          </a:p>
          <a:p>
            <a:pPr indent="-342900" lvl="0" marL="457200" rtl="0" algn="l">
              <a:lnSpc>
                <a:spcPct val="150000"/>
              </a:lnSpc>
              <a:spcBef>
                <a:spcPts val="0"/>
              </a:spcBef>
              <a:spcAft>
                <a:spcPts val="0"/>
              </a:spcAft>
              <a:buSzPts val="1800"/>
              <a:buAutoNum type="arabicPeriod"/>
            </a:pPr>
            <a:r>
              <a:rPr b="1" lang="en"/>
              <a:t>Conclusions and Recommendations</a:t>
            </a:r>
            <a:endParaRPr b="1"/>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of the problem</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city of mesa’s employees receive hundreds of emails every day, a couple of them were phishing emails sent by the City to track how susceptible their employees are to phishing attempts. If an employee failed the test, they had to take classes on anti-phishing measures, so it won’t </a:t>
            </a:r>
            <a:r>
              <a:rPr lang="en"/>
              <a:t>happen</a:t>
            </a:r>
            <a:r>
              <a:rPr lang="en"/>
              <a:t> again. </a:t>
            </a:r>
            <a:endParaRPr/>
          </a:p>
          <a:p>
            <a:pPr indent="0" lvl="0" marL="0" rtl="0" algn="l">
              <a:spcBef>
                <a:spcPts val="1200"/>
              </a:spcBef>
              <a:spcAft>
                <a:spcPts val="0"/>
              </a:spcAft>
              <a:buNone/>
            </a:pPr>
            <a:r>
              <a:rPr lang="en"/>
              <a:t>If an employee get phished we want to analyze how effective the current phishing training modules are and how effective they are in preventing future phishing attempts, real or simulation.</a:t>
            </a:r>
            <a:endParaRPr/>
          </a:p>
          <a:p>
            <a:pPr indent="0" lvl="0" marL="0" rtl="0" algn="l">
              <a:spcBef>
                <a:spcPts val="120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855302" y="3936250"/>
            <a:ext cx="1964074" cy="1064600"/>
          </a:xfrm>
          <a:prstGeom prst="rect">
            <a:avLst/>
          </a:prstGeom>
          <a:noFill/>
          <a:ln>
            <a:noFill/>
          </a:ln>
        </p:spPr>
      </p:pic>
      <p:pic>
        <p:nvPicPr>
          <p:cNvPr id="100" name="Google Shape;100;p15"/>
          <p:cNvPicPr preferRelativeResize="0"/>
          <p:nvPr/>
        </p:nvPicPr>
        <p:blipFill>
          <a:blip r:embed="rId4">
            <a:alphaModFix/>
          </a:blip>
          <a:stretch>
            <a:fillRect/>
          </a:stretch>
        </p:blipFill>
        <p:spPr>
          <a:xfrm>
            <a:off x="5848450" y="3810650"/>
            <a:ext cx="2340401" cy="131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06" name="Google Shape;106;p16"/>
          <p:cNvSpPr txBox="1"/>
          <p:nvPr>
            <p:ph idx="1" type="body"/>
          </p:nvPr>
        </p:nvSpPr>
        <p:spPr>
          <a:xfrm>
            <a:off x="496125" y="1307675"/>
            <a:ext cx="7688700" cy="29625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50000"/>
              </a:lnSpc>
              <a:spcBef>
                <a:spcPts val="0"/>
              </a:spcBef>
              <a:spcAft>
                <a:spcPts val="0"/>
              </a:spcAft>
              <a:buSzPct val="100000"/>
              <a:buChar char="-"/>
            </a:pPr>
            <a:r>
              <a:rPr lang="en"/>
              <a:t>Employees more </a:t>
            </a:r>
            <a:r>
              <a:rPr lang="en"/>
              <a:t>likely to not get phished, after taking an anti phishing class.</a:t>
            </a:r>
            <a:endParaRPr/>
          </a:p>
          <a:p>
            <a:pPr indent="-337287" lvl="0" marL="457200" rtl="0" algn="l">
              <a:lnSpc>
                <a:spcPct val="150000"/>
              </a:lnSpc>
              <a:spcBef>
                <a:spcPts val="0"/>
              </a:spcBef>
              <a:spcAft>
                <a:spcPts val="0"/>
              </a:spcAft>
              <a:buSzPct val="140110"/>
              <a:buChar char="-"/>
            </a:pPr>
            <a:r>
              <a:rPr lang="en" sz="1745"/>
              <a:t>Likelihood of getting phished reduces after employees undergo phishing modules/classes</a:t>
            </a:r>
            <a:endParaRPr sz="1745"/>
          </a:p>
          <a:p>
            <a:pPr indent="-308610" lvl="0" marL="457200" rtl="0" algn="l">
              <a:lnSpc>
                <a:spcPct val="150000"/>
              </a:lnSpc>
              <a:spcBef>
                <a:spcPts val="0"/>
              </a:spcBef>
              <a:spcAft>
                <a:spcPts val="0"/>
              </a:spcAft>
              <a:buSzPct val="100000"/>
              <a:buChar char="-"/>
            </a:pPr>
            <a:r>
              <a:rPr lang="en"/>
              <a:t>Before and after </a:t>
            </a:r>
            <a:r>
              <a:rPr lang="en"/>
              <a:t>training</a:t>
            </a:r>
            <a:r>
              <a:rPr lang="en"/>
              <a:t> modules/phishing simulations</a:t>
            </a:r>
            <a:endParaRPr/>
          </a:p>
          <a:p>
            <a:pPr indent="-268605" lvl="1" marL="914400" rtl="0" algn="l">
              <a:lnSpc>
                <a:spcPct val="150000"/>
              </a:lnSpc>
              <a:spcBef>
                <a:spcPts val="0"/>
              </a:spcBef>
              <a:spcAft>
                <a:spcPts val="0"/>
              </a:spcAft>
              <a:buSzPct val="64285"/>
              <a:buChar char="-"/>
            </a:pPr>
            <a:r>
              <a:rPr lang="en"/>
              <a:t>Likelihood of employees accounts being compromised based on:</a:t>
            </a:r>
            <a:endParaRPr/>
          </a:p>
          <a:p>
            <a:pPr indent="-290830" lvl="1" marL="914400" rtl="0" algn="l">
              <a:lnSpc>
                <a:spcPct val="150000"/>
              </a:lnSpc>
              <a:spcBef>
                <a:spcPts val="0"/>
              </a:spcBef>
              <a:spcAft>
                <a:spcPts val="0"/>
              </a:spcAft>
              <a:buSzPct val="100000"/>
              <a:buChar char="-"/>
            </a:pPr>
            <a:r>
              <a:rPr lang="en"/>
              <a:t>Click rates</a:t>
            </a:r>
            <a:endParaRPr/>
          </a:p>
          <a:p>
            <a:pPr indent="-290830" lvl="1" marL="914400" rtl="0" algn="l">
              <a:lnSpc>
                <a:spcPct val="150000"/>
              </a:lnSpc>
              <a:spcBef>
                <a:spcPts val="0"/>
              </a:spcBef>
              <a:spcAft>
                <a:spcPts val="0"/>
              </a:spcAft>
              <a:buSzPct val="100000"/>
              <a:buChar char="-"/>
            </a:pPr>
            <a:r>
              <a:rPr lang="en"/>
              <a:t>Teachable Moment Started</a:t>
            </a:r>
            <a:endParaRPr/>
          </a:p>
          <a:p>
            <a:pPr indent="-290830" lvl="1" marL="914400" rtl="0" algn="l">
              <a:lnSpc>
                <a:spcPct val="150000"/>
              </a:lnSpc>
              <a:spcBef>
                <a:spcPts val="0"/>
              </a:spcBef>
              <a:spcAft>
                <a:spcPts val="0"/>
              </a:spcAft>
              <a:buSzPct val="100000"/>
              <a:buChar char="-"/>
            </a:pPr>
            <a:r>
              <a:rPr lang="en"/>
              <a:t>Phishing Templates </a:t>
            </a:r>
            <a:endParaRPr/>
          </a:p>
          <a:p>
            <a:pPr indent="-308610" lvl="0" marL="457200" rtl="0" algn="l">
              <a:spcBef>
                <a:spcPts val="0"/>
              </a:spcBef>
              <a:spcAft>
                <a:spcPts val="0"/>
              </a:spcAft>
              <a:buSzPct val="100000"/>
              <a:buChar char="-"/>
            </a:pPr>
            <a:r>
              <a:rPr lang="en"/>
              <a:t>Decision tree /random forests</a:t>
            </a:r>
            <a:endParaRPr/>
          </a:p>
          <a:p>
            <a:pPr indent="-308610" lvl="0" marL="457200" rtl="0" algn="l">
              <a:spcBef>
                <a:spcPts val="0"/>
              </a:spcBef>
              <a:spcAft>
                <a:spcPts val="0"/>
              </a:spcAft>
              <a:buSzPct val="100000"/>
              <a:buChar char="-"/>
            </a:pPr>
            <a:r>
              <a:rPr lang="en"/>
              <a:t>K means clustering analysis </a:t>
            </a:r>
            <a:endParaRPr/>
          </a:p>
          <a:p>
            <a:pPr indent="-308610" lvl="0" marL="457200" rtl="0" algn="l">
              <a:spcBef>
                <a:spcPts val="0"/>
              </a:spcBef>
              <a:spcAft>
                <a:spcPts val="0"/>
              </a:spcAft>
              <a:buSzPct val="100000"/>
              <a:buChar char="-"/>
            </a:pPr>
            <a:r>
              <a:rPr lang="en"/>
              <a:t>Naive Bayes</a:t>
            </a:r>
            <a:endParaRPr/>
          </a:p>
          <a:p>
            <a:pPr indent="-308610" lvl="0" marL="457200" rtl="0" algn="l">
              <a:spcBef>
                <a:spcPts val="0"/>
              </a:spcBef>
              <a:spcAft>
                <a:spcPts val="0"/>
              </a:spcAft>
              <a:buSzPct val="100000"/>
              <a:buChar char="-"/>
            </a:pPr>
            <a:r>
              <a:rPr lang="en"/>
              <a:t>SVM</a:t>
            </a:r>
            <a:endParaRPr/>
          </a:p>
          <a:p>
            <a:pPr indent="-308610" lvl="0" marL="457200" rtl="0" algn="l">
              <a:spcBef>
                <a:spcPts val="0"/>
              </a:spcBef>
              <a:spcAft>
                <a:spcPts val="0"/>
              </a:spcAft>
              <a:buSzPct val="100000"/>
              <a:buChar char="-"/>
            </a:pPr>
            <a:r>
              <a:rPr lang="en"/>
              <a:t>Logistic regression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t>
            </a:r>
            <a:r>
              <a:rPr lang="en" sz="2800">
                <a:solidFill>
                  <a:schemeClr val="dk2"/>
                </a:solidFill>
              </a:rPr>
              <a:t> </a:t>
            </a:r>
            <a:r>
              <a:rPr lang="en">
                <a:solidFill>
                  <a:schemeClr val="dk2"/>
                </a:solidFill>
              </a:rPr>
              <a:t> </a:t>
            </a:r>
            <a:endParaRPr>
              <a:solidFill>
                <a:schemeClr val="dk2"/>
              </a:solidFill>
            </a:endParaRPr>
          </a:p>
        </p:txBody>
      </p:sp>
      <p:sp>
        <p:nvSpPr>
          <p:cNvPr id="112" name="Google Shape;112;p17"/>
          <p:cNvSpPr txBox="1"/>
          <p:nvPr>
            <p:ph idx="1" type="body"/>
          </p:nvPr>
        </p:nvSpPr>
        <p:spPr>
          <a:xfrm>
            <a:off x="311700" y="1229875"/>
            <a:ext cx="4347600" cy="3093600"/>
          </a:xfrm>
          <a:prstGeom prst="rect">
            <a:avLst/>
          </a:prstGeom>
        </p:spPr>
        <p:txBody>
          <a:bodyPr anchorCtr="0" anchor="t" bIns="91425" lIns="91425" spcFirstLastPara="1" rIns="91425" wrap="square" tIns="91425">
            <a:normAutofit fontScale="92500" lnSpcReduction="20000"/>
          </a:bodyPr>
          <a:lstStyle/>
          <a:p>
            <a:pPr indent="-334327" lvl="0" marL="914400" rtl="0" algn="l">
              <a:spcBef>
                <a:spcPts val="0"/>
              </a:spcBef>
              <a:spcAft>
                <a:spcPts val="0"/>
              </a:spcAft>
              <a:buClr>
                <a:srgbClr val="000000"/>
              </a:buClr>
              <a:buSzPct val="100000"/>
              <a:buChar char="●"/>
            </a:pPr>
            <a:r>
              <a:rPr lang="en">
                <a:solidFill>
                  <a:srgbClr val="000000"/>
                </a:solidFill>
                <a:highlight>
                  <a:srgbClr val="FFFFFF"/>
                </a:highlight>
              </a:rPr>
              <a:t>Removed null values </a:t>
            </a:r>
            <a:endParaRPr>
              <a:solidFill>
                <a:srgbClr val="000000"/>
              </a:solidFill>
              <a:highlight>
                <a:srgbClr val="FFFFFF"/>
              </a:highlight>
            </a:endParaRPr>
          </a:p>
          <a:p>
            <a:pPr indent="-334327" lvl="0" marL="914400" rtl="0" algn="l">
              <a:spcBef>
                <a:spcPts val="0"/>
              </a:spcBef>
              <a:spcAft>
                <a:spcPts val="0"/>
              </a:spcAft>
              <a:buClr>
                <a:srgbClr val="000000"/>
              </a:buClr>
              <a:buSzPct val="100000"/>
              <a:buChar char="●"/>
            </a:pPr>
            <a:r>
              <a:rPr lang="en">
                <a:solidFill>
                  <a:srgbClr val="000000"/>
                </a:solidFill>
                <a:highlight>
                  <a:srgbClr val="FFFFFF"/>
                </a:highlight>
              </a:rPr>
              <a:t>Deleted values that were not meaningful </a:t>
            </a:r>
            <a:endParaRPr>
              <a:solidFill>
                <a:srgbClr val="000000"/>
              </a:solidFill>
              <a:highlight>
                <a:srgbClr val="FFFFFF"/>
              </a:highlight>
            </a:endParaRPr>
          </a:p>
          <a:p>
            <a:pPr indent="-334327" lvl="0" marL="914400" rtl="0" algn="l">
              <a:spcBef>
                <a:spcPts val="0"/>
              </a:spcBef>
              <a:spcAft>
                <a:spcPts val="0"/>
              </a:spcAft>
              <a:buClr>
                <a:srgbClr val="000000"/>
              </a:buClr>
              <a:buSzPct val="100000"/>
              <a:buChar char="●"/>
            </a:pPr>
            <a:r>
              <a:rPr lang="en">
                <a:solidFill>
                  <a:srgbClr val="000000"/>
                </a:solidFill>
                <a:highlight>
                  <a:srgbClr val="FFFFFF"/>
                </a:highlight>
              </a:rPr>
              <a:t>Deleted column with data that did not meet certain criteria</a:t>
            </a:r>
            <a:endParaRPr>
              <a:solidFill>
                <a:srgbClr val="000000"/>
              </a:solidFill>
              <a:highlight>
                <a:srgbClr val="FFFFFF"/>
              </a:highlight>
            </a:endParaRPr>
          </a:p>
          <a:p>
            <a:pPr indent="-334327" lvl="1" marL="1371600" rtl="0" algn="l">
              <a:spcBef>
                <a:spcPts val="0"/>
              </a:spcBef>
              <a:spcAft>
                <a:spcPts val="0"/>
              </a:spcAft>
              <a:buClr>
                <a:srgbClr val="000000"/>
              </a:buClr>
              <a:buSzPct val="100000"/>
              <a:buChar char="○"/>
            </a:pPr>
            <a:r>
              <a:rPr lang="en" sz="1800">
                <a:solidFill>
                  <a:srgbClr val="000000"/>
                </a:solidFill>
                <a:highlight>
                  <a:srgbClr val="FFFFFF"/>
                </a:highlight>
              </a:rPr>
              <a:t>Date (not adding value) </a:t>
            </a:r>
            <a:endParaRPr sz="1800">
              <a:solidFill>
                <a:srgbClr val="000000"/>
              </a:solidFill>
              <a:highlight>
                <a:srgbClr val="FFFFFF"/>
              </a:highlight>
            </a:endParaRPr>
          </a:p>
          <a:p>
            <a:pPr indent="-334327" lvl="0" marL="914400" rtl="0" algn="l">
              <a:spcBef>
                <a:spcPts val="0"/>
              </a:spcBef>
              <a:spcAft>
                <a:spcPts val="0"/>
              </a:spcAft>
              <a:buClr>
                <a:srgbClr val="000000"/>
              </a:buClr>
              <a:buSzPct val="100000"/>
              <a:buChar char="●"/>
            </a:pPr>
            <a:r>
              <a:rPr lang="en">
                <a:solidFill>
                  <a:srgbClr val="000000"/>
                </a:solidFill>
                <a:highlight>
                  <a:srgbClr val="FFFFFF"/>
                </a:highlight>
              </a:rPr>
              <a:t>Renamed and rearranged columns </a:t>
            </a:r>
            <a:endParaRPr>
              <a:solidFill>
                <a:srgbClr val="000000"/>
              </a:solidFill>
              <a:highlight>
                <a:srgbClr val="FFFFFF"/>
              </a:highlight>
            </a:endParaRPr>
          </a:p>
          <a:p>
            <a:pPr indent="-334327" lvl="0" marL="914400" rtl="0" algn="l">
              <a:spcBef>
                <a:spcPts val="0"/>
              </a:spcBef>
              <a:spcAft>
                <a:spcPts val="0"/>
              </a:spcAft>
              <a:buClr>
                <a:srgbClr val="000000"/>
              </a:buClr>
              <a:buSzPct val="100000"/>
              <a:buChar char="●"/>
            </a:pPr>
            <a:r>
              <a:rPr lang="en">
                <a:solidFill>
                  <a:srgbClr val="000000"/>
                </a:solidFill>
                <a:highlight>
                  <a:srgbClr val="FFFFFF"/>
                </a:highlight>
              </a:rPr>
              <a:t>It was important to modify data into being binary so that we could properly run our models</a:t>
            </a:r>
            <a:endParaRPr>
              <a:solidFill>
                <a:srgbClr val="31394D"/>
              </a:solidFill>
            </a:endParaRPr>
          </a:p>
          <a:p>
            <a:pPr indent="0" lvl="0" marL="0" rtl="0" algn="l">
              <a:spcBef>
                <a:spcPts val="120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5243400" y="1490775"/>
            <a:ext cx="3656450" cy="243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Consolidating Data</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After we sorted the data, our team went through multiple excel workbooks to extract the rows and columns from each of the datasets that would be useful for our models and visualizations</a:t>
            </a:r>
            <a:endParaRPr/>
          </a:p>
          <a:p>
            <a:pPr indent="-342900" lvl="0" marL="457200" rtl="0" algn="l">
              <a:spcBef>
                <a:spcPts val="0"/>
              </a:spcBef>
              <a:spcAft>
                <a:spcPts val="0"/>
              </a:spcAft>
              <a:buSzPts val="1800"/>
              <a:buChar char="-"/>
            </a:pPr>
            <a:r>
              <a:rPr lang="en"/>
              <a:t>We then had to take that data and combine it to one excel sheet so that it would be useful for analysis and running our models.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Presentation</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ran various models including, a decision tree, random forests, K means Naive bayes and SVM using Orange and Python  to find out what  factors go into employees getting phished and what we can do to predict how likely an employee will get phished. </a:t>
            </a:r>
            <a:endParaRPr/>
          </a:p>
          <a:p>
            <a:pPr indent="0" lvl="0" marL="457200" rtl="0" algn="l">
              <a:spcBef>
                <a:spcPts val="1200"/>
              </a:spcBef>
              <a:spcAft>
                <a:spcPts val="1200"/>
              </a:spcAft>
              <a:buNone/>
            </a:pPr>
            <a:br>
              <a:rPr lang="en"/>
            </a:br>
            <a:r>
              <a:rPr lang="en"/>
              <a:t>We evaluated the models we ran on phishing campaigns between each other and analyzed our models effectiveness against each of these campaigns. </a:t>
            </a:r>
            <a:br>
              <a:rPr lang="en"/>
            </a:br>
            <a:br>
              <a:rPr lang="en"/>
            </a:br>
            <a:r>
              <a:rPr lang="en"/>
              <a:t>In the </a:t>
            </a:r>
            <a:r>
              <a:rPr lang="en"/>
              <a:t>next slides we will show what we have found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t>Analysis of Models Non PD campaigns Vs PD Campaigns</a:t>
            </a:r>
            <a:endParaRPr sz="2140"/>
          </a:p>
        </p:txBody>
      </p:sp>
      <p:sp>
        <p:nvSpPr>
          <p:cNvPr id="131" name="Google Shape;131;p20"/>
          <p:cNvSpPr txBox="1"/>
          <p:nvPr>
            <p:ph idx="1" type="body"/>
          </p:nvPr>
        </p:nvSpPr>
        <p:spPr>
          <a:xfrm>
            <a:off x="653875" y="4522875"/>
            <a:ext cx="7753800" cy="379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TARGET: REPORTED</a:t>
            </a:r>
            <a:endParaRPr/>
          </a:p>
        </p:txBody>
      </p:sp>
      <p:pic>
        <p:nvPicPr>
          <p:cNvPr id="132" name="Google Shape;132;p20"/>
          <p:cNvPicPr preferRelativeResize="0"/>
          <p:nvPr/>
        </p:nvPicPr>
        <p:blipFill>
          <a:blip r:embed="rId3">
            <a:alphaModFix/>
          </a:blip>
          <a:stretch>
            <a:fillRect/>
          </a:stretch>
        </p:blipFill>
        <p:spPr>
          <a:xfrm>
            <a:off x="653875" y="1853850"/>
            <a:ext cx="4043256" cy="2160925"/>
          </a:xfrm>
          <a:prstGeom prst="rect">
            <a:avLst/>
          </a:prstGeom>
          <a:noFill/>
          <a:ln>
            <a:noFill/>
          </a:ln>
        </p:spPr>
      </p:pic>
      <p:pic>
        <p:nvPicPr>
          <p:cNvPr id="133" name="Google Shape;133;p20"/>
          <p:cNvPicPr preferRelativeResize="0"/>
          <p:nvPr/>
        </p:nvPicPr>
        <p:blipFill>
          <a:blip r:embed="rId4">
            <a:alphaModFix/>
          </a:blip>
          <a:stretch>
            <a:fillRect/>
          </a:stretch>
        </p:blipFill>
        <p:spPr>
          <a:xfrm>
            <a:off x="4697125" y="1853850"/>
            <a:ext cx="4194726" cy="2160925"/>
          </a:xfrm>
          <a:prstGeom prst="rect">
            <a:avLst/>
          </a:prstGeom>
          <a:noFill/>
          <a:ln>
            <a:noFill/>
          </a:ln>
        </p:spPr>
      </p:pic>
      <p:sp>
        <p:nvSpPr>
          <p:cNvPr id="134" name="Google Shape;134;p20"/>
          <p:cNvSpPr txBox="1"/>
          <p:nvPr/>
        </p:nvSpPr>
        <p:spPr>
          <a:xfrm>
            <a:off x="721700" y="4094950"/>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Non Police Department Campaigns</a:t>
            </a:r>
            <a:endParaRPr b="1">
              <a:latin typeface="Roboto"/>
              <a:ea typeface="Roboto"/>
              <a:cs typeface="Roboto"/>
              <a:sym typeface="Roboto"/>
            </a:endParaRPr>
          </a:p>
        </p:txBody>
      </p:sp>
      <p:sp>
        <p:nvSpPr>
          <p:cNvPr id="135" name="Google Shape;135;p20"/>
          <p:cNvSpPr txBox="1"/>
          <p:nvPr/>
        </p:nvSpPr>
        <p:spPr>
          <a:xfrm>
            <a:off x="4891875" y="4128525"/>
            <a:ext cx="35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Police Department Campaigns</a:t>
            </a:r>
            <a:endParaRPr b="1">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6261"/>
              <a:buFont typeface="Arial"/>
              <a:buNone/>
            </a:pPr>
            <a:r>
              <a:rPr lang="en" sz="2140"/>
              <a:t>Analysis of Models Non PD campaigns Vs PD Campaigns</a:t>
            </a:r>
            <a:endParaRPr sz="2140"/>
          </a:p>
          <a:p>
            <a:pPr indent="0" lvl="0" marL="0" rtl="0" algn="l">
              <a:spcBef>
                <a:spcPts val="0"/>
              </a:spcBef>
              <a:spcAft>
                <a:spcPts val="0"/>
              </a:spcAft>
              <a:buNone/>
            </a:pPr>
            <a:r>
              <a:t/>
            </a:r>
            <a:endParaRPr/>
          </a:p>
        </p:txBody>
      </p:sp>
      <p:sp>
        <p:nvSpPr>
          <p:cNvPr id="141" name="Google Shape;141;p21"/>
          <p:cNvSpPr txBox="1"/>
          <p:nvPr>
            <p:ph idx="1" type="body"/>
          </p:nvPr>
        </p:nvSpPr>
        <p:spPr>
          <a:xfrm>
            <a:off x="261350" y="11371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1"/>
          <p:cNvPicPr preferRelativeResize="0"/>
          <p:nvPr/>
        </p:nvPicPr>
        <p:blipFill>
          <a:blip r:embed="rId3">
            <a:alphaModFix/>
          </a:blip>
          <a:stretch>
            <a:fillRect/>
          </a:stretch>
        </p:blipFill>
        <p:spPr>
          <a:xfrm>
            <a:off x="4670275" y="1157550"/>
            <a:ext cx="3645025" cy="3112550"/>
          </a:xfrm>
          <a:prstGeom prst="rect">
            <a:avLst/>
          </a:prstGeom>
          <a:noFill/>
          <a:ln>
            <a:noFill/>
          </a:ln>
        </p:spPr>
      </p:pic>
      <p:pic>
        <p:nvPicPr>
          <p:cNvPr id="143" name="Google Shape;143;p21"/>
          <p:cNvPicPr preferRelativeResize="0"/>
          <p:nvPr/>
        </p:nvPicPr>
        <p:blipFill>
          <a:blip r:embed="rId4">
            <a:alphaModFix/>
          </a:blip>
          <a:stretch>
            <a:fillRect/>
          </a:stretch>
        </p:blipFill>
        <p:spPr>
          <a:xfrm>
            <a:off x="261350" y="1157550"/>
            <a:ext cx="3645025" cy="3128591"/>
          </a:xfrm>
          <a:prstGeom prst="rect">
            <a:avLst/>
          </a:prstGeom>
          <a:noFill/>
          <a:ln>
            <a:noFill/>
          </a:ln>
        </p:spPr>
      </p:pic>
      <p:sp>
        <p:nvSpPr>
          <p:cNvPr id="144" name="Google Shape;144;p21"/>
          <p:cNvSpPr txBox="1"/>
          <p:nvPr/>
        </p:nvSpPr>
        <p:spPr>
          <a:xfrm>
            <a:off x="251825" y="4413800"/>
            <a:ext cx="38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              Non Police Department ROC GRAPH</a:t>
            </a:r>
            <a:endParaRPr b="1">
              <a:latin typeface="Roboto"/>
              <a:ea typeface="Roboto"/>
              <a:cs typeface="Roboto"/>
              <a:sym typeface="Roboto"/>
            </a:endParaRPr>
          </a:p>
        </p:txBody>
      </p:sp>
      <p:sp>
        <p:nvSpPr>
          <p:cNvPr id="145" name="Google Shape;145;p21"/>
          <p:cNvSpPr txBox="1"/>
          <p:nvPr/>
        </p:nvSpPr>
        <p:spPr>
          <a:xfrm>
            <a:off x="4858325" y="4497725"/>
            <a:ext cx="34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Police Department ROC GRAPH</a:t>
            </a:r>
            <a:endParaRPr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