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70" r:id="rId2"/>
    <p:sldId id="274" r:id="rId3"/>
    <p:sldId id="276" r:id="rId4"/>
    <p:sldId id="277" r:id="rId5"/>
    <p:sldId id="280" r:id="rId6"/>
    <p:sldId id="285" r:id="rId7"/>
    <p:sldId id="286" r:id="rId8"/>
    <p:sldId id="287" r:id="rId9"/>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4090"/>
    <a:srgbClr val="368A5C"/>
    <a:srgbClr val="2E754E"/>
    <a:srgbClr val="0A0A0A"/>
    <a:srgbClr val="000000"/>
    <a:srgbClr val="F0F3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A044EB-160B-B0B8-DD57-0FB96ADCBE18}" v="7" dt="2023-05-05T06:32:35.138"/>
    <p1510:client id="{1806EB27-5B0F-7983-9DB0-ECE70B34BD96}" v="247" dt="2023-05-03T05:22:31.916"/>
    <p1510:client id="{533BFF12-DF03-A793-B5B0-5E45EEC38007}" v="216" dt="2023-05-05T23:31:33.684"/>
    <p1510:client id="{7746F65E-161A-4FE8-97A6-8FCF2B526B30}" v="902" dt="2023-05-03T21:46:48.438"/>
    <p1510:client id="{7A246C1F-4EC9-C995-4E00-4283A7C4DB28}" v="3" dt="2023-05-03T21:52:54.396"/>
    <p1510:client id="{9471D225-7E70-7C21-DCF7-9A8453D34E27}" v="10" dt="2023-05-03T20:54:33.700"/>
    <p1510:client id="{F712AED5-8DD8-3B25-3ED7-EEAB50D8B3FE}" v="2" dt="2023-05-03T17:17:21.823"/>
    <p1510:client id="{FD2FAA8E-4123-1EB7-6914-5A4937C75E72}" v="1" dt="2023-05-03T03:39:35.999"/>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5"/>
  </p:normalViewPr>
  <p:slideViewPr>
    <p:cSldViewPr snapToGrid="0">
      <p:cViewPr varScale="1">
        <p:scale>
          <a:sx n="108" d="100"/>
          <a:sy n="108" d="100"/>
        </p:scale>
        <p:origin x="169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1580400" y="1096965"/>
            <a:ext cx="5983200" cy="2085696"/>
          </a:xfrm>
        </p:spPr>
        <p:txBody>
          <a:bodyPr anchor="b">
            <a:normAutofit/>
          </a:bodyPr>
          <a:lstStyle>
            <a:lvl1pPr algn="ctr">
              <a:defRPr sz="3600"/>
            </a:lvl1pPr>
          </a:lstStyle>
          <a:p>
            <a:r>
              <a:rPr lang="en-US"/>
              <a:t>Click to edit Master title style</a:t>
            </a:r>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2412000" y="3945771"/>
            <a:ext cx="4320000" cy="1832730"/>
          </a:xfrm>
        </p:spPr>
        <p:txBody>
          <a:bodyPr>
            <a:normAutofit/>
          </a:bodyPr>
          <a:lstStyle>
            <a:lvl1pPr marL="0" indent="0" algn="ctr">
              <a:lnSpc>
                <a:spcPct val="125000"/>
              </a:lnSpc>
              <a:buNone/>
              <a:defRPr sz="1800" i="0" spc="38"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5/9/2023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4369500" y="3525773"/>
            <a:ext cx="405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7516594" y="4411007"/>
            <a:ext cx="633413" cy="1396604"/>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1350"/>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1350"/>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3037648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5/9/2023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135608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5/9/2023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60680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5/9/2023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231890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742500" y="2305800"/>
            <a:ext cx="3477600" cy="2246400"/>
          </a:xfrm>
        </p:spPr>
        <p:txBody>
          <a:bodyPr anchor="ctr">
            <a:normAutofit/>
          </a:bodyPr>
          <a:lstStyle>
            <a:lvl1pPr algn="ctr">
              <a:defRPr sz="3600"/>
            </a:lvl1pPr>
          </a:lstStyle>
          <a:p>
            <a:r>
              <a:rPr lang="en-US"/>
              <a:t>Click to edit Master title style</a:t>
            </a:r>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4923938" y="2305800"/>
            <a:ext cx="3477600" cy="2246400"/>
          </a:xfrm>
        </p:spPr>
        <p:txBody>
          <a:bodyPr anchor="ctr">
            <a:normAutofit/>
          </a:bodyPr>
          <a:lstStyle>
            <a:lvl1pPr marL="0" indent="0" algn="ctr">
              <a:lnSpc>
                <a:spcPct val="125000"/>
              </a:lnSpc>
              <a:buNone/>
              <a:defRPr sz="1800" i="1">
                <a:solidFill>
                  <a:schemeClr val="tx1">
                    <a:alpha val="6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5/9/2023</a:t>
            </a:fld>
            <a:endParaRPr lang="en-US"/>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077853" y="649305"/>
            <a:ext cx="255311"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68580" tIns="34290" rIns="68580" bIns="34290" numCol="1" anchor="t" anchorCtr="0" compatLnSpc="1">
            <a:prstTxWarp prst="textNoShape">
              <a:avLst/>
            </a:prstTxWarp>
          </a:bodyPr>
          <a:lstStyle/>
          <a:p>
            <a:pPr lvl="0"/>
            <a:endParaRPr lang="en-US" sz="1350">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809625" y="952167"/>
            <a:ext cx="480888"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1350"/>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1350"/>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350"/>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sz="1350"/>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sz="1350"/>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350"/>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4302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477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742050" y="1685926"/>
            <a:ext cx="36963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4705652" y="1685926"/>
            <a:ext cx="36963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5/9/2023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4279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742050" y="395289"/>
            <a:ext cx="7659900" cy="11128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742049" y="1736732"/>
            <a:ext cx="3696300" cy="661912"/>
          </a:xfrm>
        </p:spPr>
        <p:txBody>
          <a:bodyPr anchor="b">
            <a:normAutofit/>
          </a:bodyPr>
          <a:lstStyle>
            <a:lvl1pPr marL="0" indent="0">
              <a:buNone/>
              <a:defRPr sz="1200" b="0" cap="all" spc="225"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742050" y="2431256"/>
            <a:ext cx="36963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705650" y="1736732"/>
            <a:ext cx="3696300" cy="662400"/>
          </a:xfrm>
        </p:spPr>
        <p:txBody>
          <a:bodyPr anchor="b">
            <a:normAutofit/>
          </a:bodyPr>
          <a:lstStyle>
            <a:lvl1pPr marL="0" indent="0">
              <a:buNone/>
              <a:defRPr sz="1200" b="0" cap="all" spc="225"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705650" y="2431257"/>
            <a:ext cx="36963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5/9/2023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238233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5/9/2023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743148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5/9/2023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991642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742501" y="955675"/>
            <a:ext cx="2648700" cy="1384995"/>
          </a:xfrm>
        </p:spPr>
        <p:txBody>
          <a:bodyPr anchor="b">
            <a:normAutofit/>
          </a:bodyPr>
          <a:lstStyle>
            <a:lvl1pPr>
              <a:defRPr sz="2100"/>
            </a:lvl1pPr>
          </a:lstStyle>
          <a:p>
            <a:r>
              <a:rPr lang="en-US"/>
              <a:t>Click to edit Master title style</a:t>
            </a:r>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4083638" y="882652"/>
            <a:ext cx="4320000" cy="489584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742051" y="2584760"/>
            <a:ext cx="2648700" cy="3193741"/>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5/9/2023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3734991"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8309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742500" y="955457"/>
            <a:ext cx="2648700" cy="1384995"/>
          </a:xfrm>
        </p:spPr>
        <p:txBody>
          <a:bodyPr anchor="b" anchorCtr="0">
            <a:normAutofit/>
          </a:bodyPr>
          <a:lstStyle>
            <a:lvl1pPr>
              <a:defRPr sz="2100"/>
            </a:lvl1pPr>
          </a:lstStyle>
          <a:p>
            <a:r>
              <a:rPr lang="en-US"/>
              <a:t>Click to edit Master title style</a:t>
            </a:r>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4152900" y="540001"/>
            <a:ext cx="4586288" cy="52385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742500" y="2584759"/>
            <a:ext cx="2648700" cy="3284229"/>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5/9/2023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3734991"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056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742050" y="395289"/>
            <a:ext cx="7659900" cy="1112836"/>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742050" y="1685926"/>
            <a:ext cx="76599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337500" y="6357169"/>
            <a:ext cx="1320113" cy="461665"/>
          </a:xfrm>
          <a:prstGeom prst="rect">
            <a:avLst/>
          </a:prstGeom>
        </p:spPr>
        <p:txBody>
          <a:bodyPr vert="horz" lIns="91440" tIns="45720" rIns="91440" bIns="45720" rtlCol="0" anchor="ctr">
            <a:normAutofit/>
          </a:bodyPr>
          <a:lstStyle>
            <a:lvl1pPr algn="l">
              <a:defRPr sz="750" cap="all" spc="150" baseline="0">
                <a:solidFill>
                  <a:schemeClr val="tx1">
                    <a:alpha val="60000"/>
                  </a:schemeClr>
                </a:solidFill>
                <a:latin typeface="+mj-lt"/>
              </a:defRPr>
            </a:lvl1pPr>
          </a:lstStyle>
          <a:p>
            <a:fld id="{4EC743F4-8769-40B4-85DF-6CB8DE9F66AA}" type="datetimeFigureOut">
              <a:rPr lang="en-US" smtClean="0"/>
              <a:pPr/>
              <a:t>5/9/2023</a:t>
            </a:fld>
            <a:endParaRPr lang="en-US"/>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065734" y="6357600"/>
            <a:ext cx="5012532" cy="460800"/>
          </a:xfrm>
          <a:prstGeom prst="rect">
            <a:avLst/>
          </a:prstGeom>
        </p:spPr>
        <p:txBody>
          <a:bodyPr vert="horz" lIns="91440" tIns="45720" rIns="91440" bIns="45720" rtlCol="0" anchor="ctr"/>
          <a:lstStyle>
            <a:lvl1pPr algn="ctr">
              <a:defRPr sz="750" cap="all" spc="225" baseline="0">
                <a:solidFill>
                  <a:schemeClr val="tx1">
                    <a:alpha val="60000"/>
                  </a:schemeClr>
                </a:solidFill>
                <a:latin typeface="+mj-lt"/>
              </a:defRPr>
            </a:lvl1pPr>
          </a:lstStyle>
          <a:p>
            <a:endParaRPr lang="en-US"/>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7487100" y="6357600"/>
            <a:ext cx="1320113" cy="460800"/>
          </a:xfrm>
          <a:prstGeom prst="rect">
            <a:avLst/>
          </a:prstGeom>
        </p:spPr>
        <p:txBody>
          <a:bodyPr vert="horz" lIns="91440" tIns="45720" rIns="91440" bIns="45720" rtlCol="0" anchor="ctr"/>
          <a:lstStyle>
            <a:lvl1pPr algn="r">
              <a:defRPr sz="750" cap="all" spc="150" baseline="0">
                <a:solidFill>
                  <a:schemeClr val="tx1">
                    <a:alpha val="60000"/>
                  </a:schemeClr>
                </a:solidFill>
                <a:latin typeface="+mj-lt"/>
              </a:defRPr>
            </a:lvl1pPr>
          </a:lstStyle>
          <a:p>
            <a:fld id="{FF2BD96E-3838-45D2-9031-D3AF67C920A5}" type="slidenum">
              <a:rPr lang="en-US" smtClean="0"/>
              <a:pPr/>
              <a:t>‹#›</a:t>
            </a:fld>
            <a:endParaRPr lang="en-US"/>
          </a:p>
        </p:txBody>
      </p:sp>
    </p:spTree>
    <p:extLst>
      <p:ext uri="{BB962C8B-B14F-4D97-AF65-F5344CB8AC3E}">
        <p14:creationId xmlns:p14="http://schemas.microsoft.com/office/powerpoint/2010/main" val="255636828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685800" rtl="0" eaLnBrk="1" latinLnBrk="0" hangingPunct="1">
        <a:lnSpc>
          <a:spcPct val="100000"/>
        </a:lnSpc>
        <a:spcBef>
          <a:spcPct val="0"/>
        </a:spcBef>
        <a:buNone/>
        <a:defRPr sz="2400" kern="1200" cap="none" spc="0" baseline="0">
          <a:solidFill>
            <a:schemeClr val="tx1"/>
          </a:solidFill>
          <a:latin typeface="+mj-lt"/>
          <a:ea typeface="+mj-ea"/>
          <a:cs typeface="+mj-cs"/>
        </a:defRPr>
      </a:lvl1pPr>
    </p:titleStyle>
    <p:bodyStyle>
      <a:lvl1pPr marL="270000" indent="-270000" algn="l" defTabSz="685800" rtl="0" eaLnBrk="1" latinLnBrk="0" hangingPunct="1">
        <a:lnSpc>
          <a:spcPct val="150000"/>
        </a:lnSpc>
        <a:spcBef>
          <a:spcPts val="750"/>
        </a:spcBef>
        <a:buClr>
          <a:schemeClr val="accent3"/>
        </a:buClr>
        <a:buFont typeface="Wingdings" panose="05000000000000000000" pitchFamily="2" charset="2"/>
        <a:buChar char=""/>
        <a:defRPr sz="1500" kern="1200" spc="38">
          <a:solidFill>
            <a:schemeClr val="tx1">
              <a:alpha val="60000"/>
            </a:schemeClr>
          </a:solidFill>
          <a:latin typeface="+mn-lt"/>
          <a:ea typeface="+mn-ea"/>
          <a:cs typeface="+mn-cs"/>
        </a:defRPr>
      </a:lvl1pPr>
      <a:lvl2pPr marL="270000" indent="0" algn="l" defTabSz="685800" rtl="0" eaLnBrk="1" latinLnBrk="0" hangingPunct="1">
        <a:lnSpc>
          <a:spcPct val="150000"/>
        </a:lnSpc>
        <a:spcBef>
          <a:spcPts val="375"/>
        </a:spcBef>
        <a:buFontTx/>
        <a:buNone/>
        <a:defRPr sz="1500" b="0" i="1" kern="1200" spc="38" baseline="0">
          <a:solidFill>
            <a:schemeClr val="tx1">
              <a:alpha val="60000"/>
            </a:schemeClr>
          </a:solidFill>
          <a:latin typeface="+mn-lt"/>
          <a:ea typeface="+mn-ea"/>
          <a:cs typeface="+mn-cs"/>
        </a:defRPr>
      </a:lvl2pPr>
      <a:lvl3pPr marL="810000" indent="-270000" algn="l" defTabSz="685800" rtl="0" eaLnBrk="1" latinLnBrk="0" hangingPunct="1">
        <a:lnSpc>
          <a:spcPct val="150000"/>
        </a:lnSpc>
        <a:spcBef>
          <a:spcPts val="375"/>
        </a:spcBef>
        <a:buClr>
          <a:schemeClr val="accent3"/>
        </a:buClr>
        <a:buFont typeface="Wingdings" panose="05000000000000000000" pitchFamily="2" charset="2"/>
        <a:buChar char=""/>
        <a:defRPr sz="1500" kern="1200" spc="38">
          <a:solidFill>
            <a:schemeClr val="tx1">
              <a:alpha val="60000"/>
            </a:schemeClr>
          </a:solidFill>
          <a:latin typeface="+mn-lt"/>
          <a:ea typeface="+mn-ea"/>
          <a:cs typeface="+mn-cs"/>
        </a:defRPr>
      </a:lvl3pPr>
      <a:lvl4pPr marL="810000" indent="0" algn="l" defTabSz="685800" rtl="0" eaLnBrk="1" latinLnBrk="0" hangingPunct="1">
        <a:lnSpc>
          <a:spcPct val="150000"/>
        </a:lnSpc>
        <a:spcBef>
          <a:spcPts val="375"/>
        </a:spcBef>
        <a:buClr>
          <a:schemeClr val="accent3"/>
        </a:buClr>
        <a:buFontTx/>
        <a:buNone/>
        <a:defRPr sz="1500" b="0" i="1" kern="1200" spc="38" baseline="0">
          <a:solidFill>
            <a:schemeClr val="tx1">
              <a:alpha val="60000"/>
            </a:schemeClr>
          </a:solidFill>
          <a:latin typeface="+mn-lt"/>
          <a:ea typeface="+mn-ea"/>
          <a:cs typeface="+mn-cs"/>
        </a:defRPr>
      </a:lvl4pPr>
      <a:lvl5pPr marL="1350000" indent="-270000" algn="l" defTabSz="685800" rtl="0" eaLnBrk="1" latinLnBrk="0" hangingPunct="1">
        <a:lnSpc>
          <a:spcPct val="150000"/>
        </a:lnSpc>
        <a:spcBef>
          <a:spcPts val="375"/>
        </a:spcBef>
        <a:buClr>
          <a:schemeClr val="accent3"/>
        </a:buClr>
        <a:buFont typeface="Wingdings" panose="05000000000000000000" pitchFamily="2" charset="2"/>
        <a:buChar char=""/>
        <a:defRPr sz="1500" kern="1200" spc="38">
          <a:solidFill>
            <a:schemeClr val="tx1">
              <a:alpha val="60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ctrTitle"/>
          </p:nvPr>
        </p:nvSpPr>
        <p:spPr>
          <a:xfrm>
            <a:off x="742500" y="1674019"/>
            <a:ext cx="3056400" cy="1149713"/>
          </a:xfrm>
        </p:spPr>
        <p:txBody>
          <a:bodyPr>
            <a:normAutofit/>
          </a:bodyPr>
          <a:lstStyle/>
          <a:p>
            <a:pPr>
              <a:lnSpc>
                <a:spcPct val="90000"/>
              </a:lnSpc>
            </a:pPr>
            <a:r>
              <a:rPr lang="en-US" sz="2550" b="1" dirty="0">
                <a:latin typeface="Calibri"/>
                <a:cs typeface="Calibri Light"/>
              </a:rPr>
              <a:t>ProChange Inc</a:t>
            </a:r>
            <a:br>
              <a:rPr lang="en-US" sz="2550" b="1" dirty="0">
                <a:latin typeface="Calibri"/>
                <a:cs typeface="Calibri Light"/>
              </a:rPr>
            </a:br>
            <a:endParaRPr lang="en-US" sz="2550" b="1" dirty="0">
              <a:latin typeface="Calibri"/>
            </a:endParaRPr>
          </a:p>
        </p:txBody>
      </p:sp>
      <p:sp>
        <p:nvSpPr>
          <p:cNvPr id="3" name="Subtitle 2"/>
          <p:cNvSpPr>
            <a:spLocks noGrp="1"/>
          </p:cNvSpPr>
          <p:nvPr>
            <p:ph type="subTitle" idx="1"/>
          </p:nvPr>
        </p:nvSpPr>
        <p:spPr>
          <a:xfrm>
            <a:off x="742500" y="4043251"/>
            <a:ext cx="3056400" cy="1140731"/>
          </a:xfrm>
        </p:spPr>
        <p:txBody>
          <a:bodyPr vert="horz" lIns="68580" tIns="34290" rIns="68580" bIns="34290" rtlCol="0">
            <a:normAutofit/>
          </a:bodyPr>
          <a:lstStyle/>
          <a:p>
            <a:pPr>
              <a:lnSpc>
                <a:spcPct val="115000"/>
              </a:lnSpc>
            </a:pPr>
            <a:r>
              <a:rPr lang="en-US" sz="1600" b="1" dirty="0">
                <a:latin typeface="Calibri" panose="020F0502020204030204" pitchFamily="34" charset="0"/>
                <a:cs typeface="Calibri" panose="020F0502020204030204" pitchFamily="34" charset="0"/>
              </a:rPr>
              <a:t>Kai-Hong You</a:t>
            </a:r>
          </a:p>
          <a:p>
            <a:pPr>
              <a:lnSpc>
                <a:spcPct val="115000"/>
              </a:lnSpc>
            </a:pPr>
            <a:r>
              <a:rPr lang="en-US" sz="1600" b="1" dirty="0">
                <a:latin typeface="Calibri" panose="020F0502020204030204" pitchFamily="34" charset="0"/>
                <a:cs typeface="Calibri" panose="020F0502020204030204" pitchFamily="34" charset="0"/>
              </a:rPr>
              <a:t>Nimisha Reddy </a:t>
            </a:r>
            <a:r>
              <a:rPr lang="en-US" sz="1600" b="1" dirty="0" err="1">
                <a:latin typeface="Calibri" panose="020F0502020204030204" pitchFamily="34" charset="0"/>
                <a:cs typeface="Calibri" panose="020F0502020204030204" pitchFamily="34" charset="0"/>
              </a:rPr>
              <a:t>Kolukuri</a:t>
            </a:r>
            <a:endParaRPr lang="en-US" sz="1600" b="1" dirty="0">
              <a:latin typeface="Calibri" panose="020F0502020204030204" pitchFamily="34" charset="0"/>
              <a:cs typeface="Calibri" panose="020F0502020204030204" pitchFamily="34" charset="0"/>
            </a:endParaRPr>
          </a:p>
          <a:p>
            <a:pPr>
              <a:lnSpc>
                <a:spcPct val="115000"/>
              </a:lnSpc>
            </a:pPr>
            <a:r>
              <a:rPr lang="en-US" sz="1600" b="1" dirty="0">
                <a:latin typeface="Calibri" panose="020F0502020204030204" pitchFamily="34" charset="0"/>
                <a:cs typeface="Calibri" panose="020F0502020204030204" pitchFamily="34" charset="0"/>
              </a:rPr>
              <a:t>Ramanathan Venkatakrishnan</a:t>
            </a:r>
          </a:p>
          <a:p>
            <a:pPr>
              <a:lnSpc>
                <a:spcPct val="115000"/>
              </a:lnSpc>
            </a:pPr>
            <a:endParaRPr lang="en-US" sz="1100" b="1" dirty="0">
              <a:latin typeface="Calibri" panose="020F0502020204030204" pitchFamily="34" charset="0"/>
              <a:cs typeface="Calibri" panose="020F0502020204030204" pitchFamily="34" charset="0"/>
            </a:endParaRPr>
          </a:p>
          <a:p>
            <a:pPr>
              <a:lnSpc>
                <a:spcPct val="115000"/>
              </a:lnSpc>
            </a:pPr>
            <a:endParaRPr lang="en-US" sz="1100" b="1" dirty="0">
              <a:latin typeface="Calibri" panose="020F0502020204030204" pitchFamily="34" charset="0"/>
              <a:cs typeface="Calibri" panose="020F0502020204030204" pitchFamily="34" charset="0"/>
            </a:endParaRPr>
          </a:p>
        </p:txBody>
      </p:sp>
      <p:grpSp>
        <p:nvGrpSpPr>
          <p:cNvPr id="13" name="Group 12">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39644" y="2987279"/>
            <a:ext cx="1662113" cy="883443"/>
            <a:chOff x="4987925" y="2840038"/>
            <a:chExt cx="2216150" cy="1177924"/>
          </a:xfrm>
        </p:grpSpPr>
        <p:sp>
          <p:nvSpPr>
            <p:cNvPr id="14" name="Rectangle 13">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5" name="Group 14">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6" name="Group 15">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1"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68580" tIns="34290" rIns="68580" bIns="34290" numCol="1" anchor="t" anchorCtr="0" compatLnSpc="1">
                  <a:prstTxWarp prst="textNoShape">
                    <a:avLst/>
                  </a:prstTxWarp>
                </a:bodyPr>
                <a:lstStyle/>
                <a:p>
                  <a:endParaRPr lang="en-US" sz="1350"/>
                </a:p>
              </p:txBody>
            </p:sp>
            <p:sp>
              <p:nvSpPr>
                <p:cNvPr id="22"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68580" tIns="34290" rIns="68580" bIns="34290" numCol="1" anchor="t" anchorCtr="0" compatLnSpc="1">
                  <a:prstTxWarp prst="textNoShape">
                    <a:avLst/>
                  </a:prstTxWarp>
                </a:bodyPr>
                <a:lstStyle/>
                <a:p>
                  <a:endParaRPr lang="en-US" sz="1350"/>
                </a:p>
              </p:txBody>
            </p:sp>
            <p:sp>
              <p:nvSpPr>
                <p:cNvPr id="23"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7" name="Group 16">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8"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68580" tIns="34290" rIns="68580" bIns="34290" numCol="1" anchor="t" anchorCtr="0" compatLnSpc="1">
                  <a:prstTxWarp prst="textNoShape">
                    <a:avLst/>
                  </a:prstTxWarp>
                </a:bodyPr>
                <a:lstStyle/>
                <a:p>
                  <a:endParaRPr lang="en-US" sz="1350"/>
                </a:p>
              </p:txBody>
            </p:sp>
            <p:sp>
              <p:nvSpPr>
                <p:cNvPr id="19"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68580" tIns="34290" rIns="68580" bIns="34290" numCol="1" anchor="t" anchorCtr="0" compatLnSpc="1">
                  <a:prstTxWarp prst="textNoShape">
                    <a:avLst/>
                  </a:prstTxWarp>
                </a:bodyPr>
                <a:lstStyle/>
                <a:p>
                  <a:endParaRPr lang="en-US" sz="1350"/>
                </a:p>
              </p:txBody>
            </p:sp>
            <p:sp>
              <p:nvSpPr>
                <p:cNvPr id="20"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grpSp>
        </p:grpSp>
      </p:grpSp>
      <p:sp>
        <p:nvSpPr>
          <p:cNvPr id="25" name="Rectangle 24">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0" y="857250"/>
            <a:ext cx="4572000" cy="51435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alpha val="20000"/>
                </a:schemeClr>
              </a:solidFill>
            </a:endParaRPr>
          </a:p>
        </p:txBody>
      </p:sp>
      <p:pic>
        <p:nvPicPr>
          <p:cNvPr id="4" name="Picture 4" descr="Logo&#10;&#10;Description automatically generated">
            <a:extLst>
              <a:ext uri="{FF2B5EF4-FFF2-40B4-BE49-F238E27FC236}">
                <a16:creationId xmlns:a16="http://schemas.microsoft.com/office/drawing/2014/main" id="{47D7640A-5FA6-5992-53ED-E4A94FA4E019}"/>
              </a:ext>
            </a:extLst>
          </p:cNvPr>
          <p:cNvPicPr>
            <a:picLocks noChangeAspect="1"/>
          </p:cNvPicPr>
          <p:nvPr/>
        </p:nvPicPr>
        <p:blipFill>
          <a:blip r:embed="rId2"/>
          <a:stretch>
            <a:fillRect/>
          </a:stretch>
        </p:blipFill>
        <p:spPr>
          <a:xfrm>
            <a:off x="4991100" y="1629881"/>
            <a:ext cx="3747159" cy="1330239"/>
          </a:xfrm>
          <a:prstGeom prst="rect">
            <a:avLst/>
          </a:prstGeom>
        </p:spPr>
      </p:pic>
      <p:pic>
        <p:nvPicPr>
          <p:cNvPr id="6" name="Picture 6" descr="Logo, company name&#10;&#10;Description automatically generated">
            <a:extLst>
              <a:ext uri="{FF2B5EF4-FFF2-40B4-BE49-F238E27FC236}">
                <a16:creationId xmlns:a16="http://schemas.microsoft.com/office/drawing/2014/main" id="{27A8397D-7321-3059-A0EF-7654243C399A}"/>
              </a:ext>
            </a:extLst>
          </p:cNvPr>
          <p:cNvPicPr>
            <a:picLocks noChangeAspect="1"/>
          </p:cNvPicPr>
          <p:nvPr/>
        </p:nvPicPr>
        <p:blipFill>
          <a:blip r:embed="rId3"/>
          <a:stretch>
            <a:fillRect/>
          </a:stretch>
        </p:blipFill>
        <p:spPr>
          <a:xfrm>
            <a:off x="4915599" y="3944718"/>
            <a:ext cx="3747159" cy="128340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991D6-C79E-F7AA-D108-0605E4EFE1E6}"/>
              </a:ext>
            </a:extLst>
          </p:cNvPr>
          <p:cNvSpPr>
            <a:spLocks noGrp="1"/>
          </p:cNvSpPr>
          <p:nvPr>
            <p:ph type="title"/>
          </p:nvPr>
        </p:nvSpPr>
        <p:spPr>
          <a:xfrm>
            <a:off x="47192" y="611785"/>
            <a:ext cx="8325851" cy="638421"/>
          </a:xfrm>
        </p:spPr>
        <p:txBody>
          <a:bodyPr>
            <a:normAutofit/>
          </a:bodyPr>
          <a:lstStyle/>
          <a:p>
            <a:r>
              <a:rPr lang="en-US" sz="3000" b="1" dirty="0">
                <a:solidFill>
                  <a:srgbClr val="368A5C"/>
                </a:solidFill>
                <a:latin typeface="Calibri"/>
                <a:cs typeface="Calibri"/>
              </a:rPr>
              <a:t>Problem Statement</a:t>
            </a:r>
          </a:p>
        </p:txBody>
      </p:sp>
      <p:sp>
        <p:nvSpPr>
          <p:cNvPr id="3" name="Content Placeholder 2">
            <a:extLst>
              <a:ext uri="{FF2B5EF4-FFF2-40B4-BE49-F238E27FC236}">
                <a16:creationId xmlns:a16="http://schemas.microsoft.com/office/drawing/2014/main" id="{2503BD2E-B418-4A9D-A189-10726B691248}"/>
              </a:ext>
            </a:extLst>
          </p:cNvPr>
          <p:cNvSpPr>
            <a:spLocks noGrp="1"/>
          </p:cNvSpPr>
          <p:nvPr>
            <p:ph idx="1"/>
          </p:nvPr>
        </p:nvSpPr>
        <p:spPr>
          <a:xfrm>
            <a:off x="119270" y="1303130"/>
            <a:ext cx="8803860" cy="4457148"/>
          </a:xfrm>
        </p:spPr>
        <p:txBody>
          <a:bodyPr vert="horz" lIns="68580" tIns="34290" rIns="68580" bIns="34290" rtlCol="0" anchor="t">
            <a:normAutofit/>
          </a:bodyPr>
          <a:lstStyle/>
          <a:p>
            <a:pPr marL="202406" indent="-202406"/>
            <a:r>
              <a:rPr lang="en-US" sz="1600" b="1" dirty="0">
                <a:solidFill>
                  <a:schemeClr val="tx1"/>
                </a:solidFill>
                <a:latin typeface="Calibri" panose="020F0502020204030204" pitchFamily="34" charset="0"/>
                <a:ea typeface="+mn-lt"/>
                <a:cs typeface="Calibri" panose="020F0502020204030204" pitchFamily="34" charset="0"/>
              </a:rPr>
              <a:t>Climate change has been a growing concern for not just Americans, but people around the world.</a:t>
            </a:r>
            <a:endParaRPr lang="en-US" sz="1600" b="1" dirty="0">
              <a:solidFill>
                <a:schemeClr val="tx1"/>
              </a:solidFill>
              <a:latin typeface="Calibri" panose="020F0502020204030204" pitchFamily="34" charset="0"/>
              <a:cs typeface="Calibri" panose="020F0502020204030204" pitchFamily="34" charset="0"/>
            </a:endParaRPr>
          </a:p>
          <a:p>
            <a:pPr marL="202406" indent="-202406"/>
            <a:r>
              <a:rPr lang="en-US" sz="1600" b="1" dirty="0">
                <a:solidFill>
                  <a:schemeClr val="tx1"/>
                </a:solidFill>
                <a:latin typeface="Calibri" panose="020F0502020204030204" pitchFamily="34" charset="0"/>
                <a:ea typeface="+mn-lt"/>
                <a:cs typeface="Calibri" panose="020F0502020204030204" pitchFamily="34" charset="0"/>
              </a:rPr>
              <a:t> Despite widespread endorsement that Climate Change is a real and critical problem in our world, recent survey data indicates that 40% of adults have not yet made any significant changes to their behavior to combat climate change</a:t>
            </a:r>
            <a:endParaRPr lang="en-US" sz="1600" b="1" dirty="0">
              <a:solidFill>
                <a:schemeClr val="tx1"/>
              </a:solidFill>
              <a:latin typeface="Calibri" panose="020F0502020204030204" pitchFamily="34" charset="0"/>
              <a:cs typeface="Calibri" panose="020F0502020204030204" pitchFamily="34" charset="0"/>
            </a:endParaRPr>
          </a:p>
          <a:p>
            <a:pPr marL="202406" indent="-202406"/>
            <a:r>
              <a:rPr lang="en-US" sz="1600" b="1" dirty="0">
                <a:solidFill>
                  <a:schemeClr val="tx1"/>
                </a:solidFill>
                <a:latin typeface="Calibri" panose="020F0502020204030204" pitchFamily="34" charset="0"/>
                <a:ea typeface="+mn-lt"/>
                <a:cs typeface="Calibri" panose="020F0502020204030204" pitchFamily="34" charset="0"/>
              </a:rPr>
              <a:t>Despite this statistic, the survey still indicates that almost 75% of adults are somewhat motivated about changing their behaviors to combat climate change </a:t>
            </a:r>
            <a:endParaRPr lang="en-US" sz="1600" b="1" dirty="0">
              <a:solidFill>
                <a:schemeClr val="tx1"/>
              </a:solidFill>
              <a:latin typeface="Calibri" panose="020F0502020204030204" pitchFamily="34" charset="0"/>
              <a:cs typeface="Calibri" panose="020F0502020204030204" pitchFamily="34" charset="0"/>
            </a:endParaRPr>
          </a:p>
          <a:p>
            <a:pPr marL="202406" indent="-202406"/>
            <a:r>
              <a:rPr lang="en-US" sz="1600" b="1" dirty="0">
                <a:solidFill>
                  <a:schemeClr val="tx1"/>
                </a:solidFill>
                <a:latin typeface="Calibri" panose="020F0502020204030204" pitchFamily="34" charset="0"/>
                <a:ea typeface="+mn-lt"/>
                <a:cs typeface="Calibri" panose="020F0502020204030204" pitchFamily="34" charset="0"/>
              </a:rPr>
              <a:t>We developed Predictive Machine Learning Algorithms that analyzes tweets from Twitter. We did this by analyzing and segmenting the tweets into six distinct categories. We believe using the results from our model we can spread targeted educational material to climate change skeptics.</a:t>
            </a:r>
            <a:endParaRPr lang="en-US" sz="1600" b="1" dirty="0">
              <a:solidFill>
                <a:schemeClr val="tx1"/>
              </a:solidFill>
              <a:latin typeface="Calibri" panose="020F0502020204030204" pitchFamily="34" charset="0"/>
              <a:cs typeface="Calibri" panose="020F0502020204030204" pitchFamily="34" charset="0"/>
            </a:endParaRPr>
          </a:p>
        </p:txBody>
      </p:sp>
      <p:pic>
        <p:nvPicPr>
          <p:cNvPr id="4" name="Picture 4" descr="Icon&#10;&#10;Description automatically generated">
            <a:extLst>
              <a:ext uri="{FF2B5EF4-FFF2-40B4-BE49-F238E27FC236}">
                <a16:creationId xmlns:a16="http://schemas.microsoft.com/office/drawing/2014/main" id="{12479C91-19B1-DF4C-ECE1-B6EE36D84112}"/>
              </a:ext>
            </a:extLst>
          </p:cNvPr>
          <p:cNvPicPr>
            <a:picLocks noChangeAspect="1"/>
          </p:cNvPicPr>
          <p:nvPr/>
        </p:nvPicPr>
        <p:blipFill>
          <a:blip r:embed="rId2"/>
          <a:stretch>
            <a:fillRect/>
          </a:stretch>
        </p:blipFill>
        <p:spPr>
          <a:xfrm>
            <a:off x="8105088" y="5804626"/>
            <a:ext cx="999155" cy="999155"/>
          </a:xfrm>
          <a:prstGeom prst="rect">
            <a:avLst/>
          </a:prstGeom>
        </p:spPr>
      </p:pic>
      <p:pic>
        <p:nvPicPr>
          <p:cNvPr id="6" name="Picture 5">
            <a:extLst>
              <a:ext uri="{FF2B5EF4-FFF2-40B4-BE49-F238E27FC236}">
                <a16:creationId xmlns:a16="http://schemas.microsoft.com/office/drawing/2014/main" id="{68E0C029-2076-51ED-4ECB-49FEC551CA2A}"/>
              </a:ext>
            </a:extLst>
          </p:cNvPr>
          <p:cNvPicPr>
            <a:picLocks noChangeAspect="1"/>
          </p:cNvPicPr>
          <p:nvPr/>
        </p:nvPicPr>
        <p:blipFill>
          <a:blip r:embed="rId3"/>
          <a:stretch>
            <a:fillRect/>
          </a:stretch>
        </p:blipFill>
        <p:spPr>
          <a:xfrm>
            <a:off x="-24476" y="6000750"/>
            <a:ext cx="803031" cy="803031"/>
          </a:xfrm>
          <a:prstGeom prst="rect">
            <a:avLst/>
          </a:prstGeom>
        </p:spPr>
      </p:pic>
      <p:pic>
        <p:nvPicPr>
          <p:cNvPr id="5" name="Picture 4" descr="Logo&#10;&#10;Description automatically generated">
            <a:extLst>
              <a:ext uri="{FF2B5EF4-FFF2-40B4-BE49-F238E27FC236}">
                <a16:creationId xmlns:a16="http://schemas.microsoft.com/office/drawing/2014/main" id="{5ABCFF39-02B1-4232-37A3-B07BD34D59D4}"/>
              </a:ext>
            </a:extLst>
          </p:cNvPr>
          <p:cNvPicPr>
            <a:picLocks noChangeAspect="1"/>
          </p:cNvPicPr>
          <p:nvPr/>
        </p:nvPicPr>
        <p:blipFill>
          <a:blip r:embed="rId4"/>
          <a:stretch>
            <a:fillRect/>
          </a:stretch>
        </p:blipFill>
        <p:spPr>
          <a:xfrm>
            <a:off x="-24476" y="54883"/>
            <a:ext cx="1568741" cy="556902"/>
          </a:xfrm>
          <a:prstGeom prst="rect">
            <a:avLst/>
          </a:prstGeom>
        </p:spPr>
      </p:pic>
    </p:spTree>
    <p:extLst>
      <p:ext uri="{BB962C8B-B14F-4D97-AF65-F5344CB8AC3E}">
        <p14:creationId xmlns:p14="http://schemas.microsoft.com/office/powerpoint/2010/main" val="75803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E0AFE-9D2F-F9F6-973A-AE2497FED53C}"/>
              </a:ext>
            </a:extLst>
          </p:cNvPr>
          <p:cNvSpPr>
            <a:spLocks noGrp="1"/>
          </p:cNvSpPr>
          <p:nvPr>
            <p:ph type="title"/>
          </p:nvPr>
        </p:nvSpPr>
        <p:spPr>
          <a:xfrm>
            <a:off x="54584" y="700137"/>
            <a:ext cx="3028313" cy="540593"/>
          </a:xfrm>
        </p:spPr>
        <p:txBody>
          <a:bodyPr anchor="t">
            <a:normAutofit/>
          </a:bodyPr>
          <a:lstStyle/>
          <a:p>
            <a:r>
              <a:rPr lang="en-US" b="1" dirty="0">
                <a:solidFill>
                  <a:srgbClr val="368A5C"/>
                </a:solidFill>
                <a:latin typeface="Calibri"/>
                <a:cs typeface="Calibri"/>
              </a:rPr>
              <a:t>Project Objectives</a:t>
            </a:r>
          </a:p>
        </p:txBody>
      </p:sp>
      <p:sp>
        <p:nvSpPr>
          <p:cNvPr id="3" name="Content Placeholder 2">
            <a:extLst>
              <a:ext uri="{FF2B5EF4-FFF2-40B4-BE49-F238E27FC236}">
                <a16:creationId xmlns:a16="http://schemas.microsoft.com/office/drawing/2014/main" id="{0A11DCF8-F811-2BF4-CFF1-0F8EC72A91B6}"/>
              </a:ext>
            </a:extLst>
          </p:cNvPr>
          <p:cNvSpPr>
            <a:spLocks noGrp="1"/>
          </p:cNvSpPr>
          <p:nvPr>
            <p:ph idx="1"/>
          </p:nvPr>
        </p:nvSpPr>
        <p:spPr>
          <a:xfrm>
            <a:off x="101601" y="1347951"/>
            <a:ext cx="5627756" cy="4659701"/>
          </a:xfrm>
        </p:spPr>
        <p:txBody>
          <a:bodyPr vert="horz" lIns="68580" tIns="34290" rIns="68580" bIns="34290" rtlCol="0" anchor="t">
            <a:normAutofit/>
          </a:bodyPr>
          <a:lstStyle/>
          <a:p>
            <a:pPr marL="202406" indent="-202406">
              <a:lnSpc>
                <a:spcPct val="115000"/>
              </a:lnSpc>
            </a:pPr>
            <a:r>
              <a:rPr lang="en-US" sz="1800" b="1" dirty="0">
                <a:solidFill>
                  <a:schemeClr val="tx1"/>
                </a:solidFill>
                <a:latin typeface="Calibri"/>
                <a:cs typeface="Times New Roman"/>
              </a:rPr>
              <a:t>Develop a Machine Learning Algorithm that analyzes tweets from Twitter.</a:t>
            </a:r>
          </a:p>
          <a:p>
            <a:pPr marL="202406" indent="-202406">
              <a:lnSpc>
                <a:spcPct val="115000"/>
              </a:lnSpc>
            </a:pPr>
            <a:r>
              <a:rPr lang="en-US" sz="1800" b="1" dirty="0">
                <a:solidFill>
                  <a:schemeClr val="tx1"/>
                </a:solidFill>
                <a:latin typeface="Calibri"/>
                <a:cs typeface="Times New Roman"/>
              </a:rPr>
              <a:t>Gain insights and strategies for combatting climate change. </a:t>
            </a:r>
          </a:p>
          <a:p>
            <a:pPr marL="202406" indent="-202406">
              <a:lnSpc>
                <a:spcPct val="115000"/>
              </a:lnSpc>
            </a:pPr>
            <a:r>
              <a:rPr lang="en-US" sz="1800" b="1" dirty="0">
                <a:solidFill>
                  <a:schemeClr val="tx1"/>
                </a:solidFill>
                <a:latin typeface="Calibri"/>
                <a:cs typeface="Times New Roman"/>
              </a:rPr>
              <a:t>Help convert non-believers of climate change to believers </a:t>
            </a:r>
          </a:p>
          <a:p>
            <a:pPr marL="202406" indent="-202406">
              <a:lnSpc>
                <a:spcPct val="115000"/>
              </a:lnSpc>
            </a:pPr>
            <a:r>
              <a:rPr lang="en-US" sz="1800" b="1" dirty="0">
                <a:solidFill>
                  <a:schemeClr val="tx1"/>
                </a:solidFill>
                <a:latin typeface="Calibri"/>
                <a:cs typeface="Times New Roman"/>
              </a:rPr>
              <a:t>We wanted to contribute to the global effort, for mitigate the effects of climate change by increasing public awareness and engagement.</a:t>
            </a:r>
          </a:p>
          <a:p>
            <a:pPr marL="202406" indent="-202406">
              <a:lnSpc>
                <a:spcPct val="115000"/>
              </a:lnSpc>
            </a:pPr>
            <a:r>
              <a:rPr lang="en-US" sz="1800" b="1" dirty="0">
                <a:solidFill>
                  <a:schemeClr val="tx1"/>
                </a:solidFill>
                <a:latin typeface="Calibri"/>
                <a:cs typeface="Times New Roman"/>
              </a:rPr>
              <a:t>By Analyzing what people are saying and feeling about climate change, we can provide individuals with targeted education and marketing to help them change from Climate Change Skeptics to Believers</a:t>
            </a:r>
          </a:p>
          <a:p>
            <a:pPr marL="0" indent="0">
              <a:lnSpc>
                <a:spcPct val="115000"/>
              </a:lnSpc>
              <a:buNone/>
            </a:pPr>
            <a:endParaRPr lang="en-US" sz="1800" b="1" dirty="0">
              <a:solidFill>
                <a:schemeClr val="tx1"/>
              </a:solidFill>
              <a:latin typeface="Calibri"/>
              <a:cs typeface="Times New Roman"/>
            </a:endParaRPr>
          </a:p>
        </p:txBody>
      </p:sp>
      <p:pic>
        <p:nvPicPr>
          <p:cNvPr id="4" name="Picture 4">
            <a:extLst>
              <a:ext uri="{FF2B5EF4-FFF2-40B4-BE49-F238E27FC236}">
                <a16:creationId xmlns:a16="http://schemas.microsoft.com/office/drawing/2014/main" id="{5A181C21-8175-CFE6-1DA2-087D10D86642}"/>
              </a:ext>
            </a:extLst>
          </p:cNvPr>
          <p:cNvPicPr>
            <a:picLocks noChangeAspect="1"/>
          </p:cNvPicPr>
          <p:nvPr/>
        </p:nvPicPr>
        <p:blipFill>
          <a:blip r:embed="rId2">
            <a:duotone>
              <a:schemeClr val="accent3">
                <a:shade val="45000"/>
                <a:satMod val="135000"/>
              </a:schemeClr>
              <a:prstClr val="white"/>
            </a:duotone>
          </a:blip>
          <a:stretch>
            <a:fillRect/>
          </a:stretch>
        </p:blipFill>
        <p:spPr>
          <a:xfrm>
            <a:off x="6585505" y="2359987"/>
            <a:ext cx="2138025" cy="2138025"/>
          </a:xfrm>
          <a:prstGeom prst="rect">
            <a:avLst/>
          </a:prstGeom>
        </p:spPr>
      </p:pic>
      <p:pic>
        <p:nvPicPr>
          <p:cNvPr id="5" name="Picture 4">
            <a:extLst>
              <a:ext uri="{FF2B5EF4-FFF2-40B4-BE49-F238E27FC236}">
                <a16:creationId xmlns:a16="http://schemas.microsoft.com/office/drawing/2014/main" id="{4B60BAC3-4F16-A5B6-7708-4B23072AB16D}"/>
              </a:ext>
            </a:extLst>
          </p:cNvPr>
          <p:cNvPicPr>
            <a:picLocks noChangeAspect="1"/>
          </p:cNvPicPr>
          <p:nvPr/>
        </p:nvPicPr>
        <p:blipFill>
          <a:blip r:embed="rId3"/>
          <a:stretch>
            <a:fillRect/>
          </a:stretch>
        </p:blipFill>
        <p:spPr>
          <a:xfrm>
            <a:off x="5591" y="6053359"/>
            <a:ext cx="798784" cy="798784"/>
          </a:xfrm>
          <a:prstGeom prst="rect">
            <a:avLst/>
          </a:prstGeom>
        </p:spPr>
      </p:pic>
      <p:pic>
        <p:nvPicPr>
          <p:cNvPr id="6" name="Picture 4" descr="Logo&#10;&#10;Description automatically generated">
            <a:extLst>
              <a:ext uri="{FF2B5EF4-FFF2-40B4-BE49-F238E27FC236}">
                <a16:creationId xmlns:a16="http://schemas.microsoft.com/office/drawing/2014/main" id="{631B7930-5F0C-FA07-E937-B8419A4BA7D3}"/>
              </a:ext>
            </a:extLst>
          </p:cNvPr>
          <p:cNvPicPr>
            <a:picLocks noChangeAspect="1"/>
          </p:cNvPicPr>
          <p:nvPr/>
        </p:nvPicPr>
        <p:blipFill>
          <a:blip r:embed="rId4"/>
          <a:stretch>
            <a:fillRect/>
          </a:stretch>
        </p:blipFill>
        <p:spPr>
          <a:xfrm>
            <a:off x="0" y="36014"/>
            <a:ext cx="1568741" cy="556902"/>
          </a:xfrm>
          <a:prstGeom prst="rect">
            <a:avLst/>
          </a:prstGeom>
        </p:spPr>
      </p:pic>
    </p:spTree>
    <p:extLst>
      <p:ext uri="{BB962C8B-B14F-4D97-AF65-F5344CB8AC3E}">
        <p14:creationId xmlns:p14="http://schemas.microsoft.com/office/powerpoint/2010/main" val="3724508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74C2821-B924-9D0D-5970-38300F0D45E1}"/>
              </a:ext>
            </a:extLst>
          </p:cNvPr>
          <p:cNvSpPr>
            <a:spLocks noGrp="1"/>
          </p:cNvSpPr>
          <p:nvPr>
            <p:ph type="title"/>
          </p:nvPr>
        </p:nvSpPr>
        <p:spPr>
          <a:xfrm>
            <a:off x="0" y="723657"/>
            <a:ext cx="1992161" cy="658297"/>
          </a:xfrm>
        </p:spPr>
        <p:txBody>
          <a:bodyPr anchor="ctr">
            <a:normAutofit/>
          </a:bodyPr>
          <a:lstStyle/>
          <a:p>
            <a:r>
              <a:rPr lang="en-US" sz="3000" b="1" dirty="0">
                <a:solidFill>
                  <a:srgbClr val="368A5C"/>
                </a:solidFill>
                <a:latin typeface="Calibri"/>
                <a:cs typeface="Calibri Light"/>
              </a:rPr>
              <a:t>Data Flow</a:t>
            </a:r>
            <a:endParaRPr lang="en-US" sz="3000" b="1" dirty="0">
              <a:solidFill>
                <a:srgbClr val="368A5C"/>
              </a:solidFill>
              <a:latin typeface="Calibri"/>
            </a:endParaRPr>
          </a:p>
        </p:txBody>
      </p:sp>
      <p:sp>
        <p:nvSpPr>
          <p:cNvPr id="6" name="Rectangle: Rounded Corners 5">
            <a:extLst>
              <a:ext uri="{FF2B5EF4-FFF2-40B4-BE49-F238E27FC236}">
                <a16:creationId xmlns:a16="http://schemas.microsoft.com/office/drawing/2014/main" id="{16BBDF52-45B0-597A-0D5A-1802C17C68F2}"/>
              </a:ext>
            </a:extLst>
          </p:cNvPr>
          <p:cNvSpPr/>
          <p:nvPr/>
        </p:nvSpPr>
        <p:spPr>
          <a:xfrm>
            <a:off x="353240" y="1982932"/>
            <a:ext cx="1766454" cy="8572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b="1">
              <a:solidFill>
                <a:schemeClr val="tx1"/>
              </a:solidFill>
            </a:endParaRPr>
          </a:p>
        </p:txBody>
      </p:sp>
      <p:sp>
        <p:nvSpPr>
          <p:cNvPr id="7" name="TextBox 6">
            <a:extLst>
              <a:ext uri="{FF2B5EF4-FFF2-40B4-BE49-F238E27FC236}">
                <a16:creationId xmlns:a16="http://schemas.microsoft.com/office/drawing/2014/main" id="{77B0087F-5474-E4EC-70CE-7F3F0145061B}"/>
              </a:ext>
            </a:extLst>
          </p:cNvPr>
          <p:cNvSpPr txBox="1"/>
          <p:nvPr/>
        </p:nvSpPr>
        <p:spPr>
          <a:xfrm>
            <a:off x="441612" y="2151784"/>
            <a:ext cx="1506682" cy="484748"/>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1350" b="1"/>
              <a:t>Twitter Scrapping</a:t>
            </a:r>
            <a:endParaRPr lang="en-US" sz="1350"/>
          </a:p>
        </p:txBody>
      </p:sp>
      <p:cxnSp>
        <p:nvCxnSpPr>
          <p:cNvPr id="8" name="Straight Arrow Connector 7">
            <a:extLst>
              <a:ext uri="{FF2B5EF4-FFF2-40B4-BE49-F238E27FC236}">
                <a16:creationId xmlns:a16="http://schemas.microsoft.com/office/drawing/2014/main" id="{AF6E0E72-04F4-3E65-EDB9-97D3A6D1E42A}"/>
              </a:ext>
            </a:extLst>
          </p:cNvPr>
          <p:cNvCxnSpPr>
            <a:cxnSpLocks/>
            <a:stCxn id="6" idx="3"/>
            <a:endCxn id="9" idx="1"/>
          </p:cNvCxnSpPr>
          <p:nvPr/>
        </p:nvCxnSpPr>
        <p:spPr>
          <a:xfrm flipV="1">
            <a:off x="2119694" y="2398568"/>
            <a:ext cx="962942" cy="129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9689B990-8770-B255-CFD3-DEB4FF093350}"/>
              </a:ext>
            </a:extLst>
          </p:cNvPr>
          <p:cNvSpPr/>
          <p:nvPr/>
        </p:nvSpPr>
        <p:spPr>
          <a:xfrm>
            <a:off x="3082636" y="1969943"/>
            <a:ext cx="1766454" cy="8572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b="1">
              <a:solidFill>
                <a:schemeClr val="tx1"/>
              </a:solidFill>
            </a:endParaRPr>
          </a:p>
        </p:txBody>
      </p:sp>
      <p:sp>
        <p:nvSpPr>
          <p:cNvPr id="10" name="TextBox 9">
            <a:extLst>
              <a:ext uri="{FF2B5EF4-FFF2-40B4-BE49-F238E27FC236}">
                <a16:creationId xmlns:a16="http://schemas.microsoft.com/office/drawing/2014/main" id="{BFAA2866-B193-8D1F-DBE4-BDEA6BA830A8}"/>
              </a:ext>
            </a:extLst>
          </p:cNvPr>
          <p:cNvSpPr txBox="1"/>
          <p:nvPr/>
        </p:nvSpPr>
        <p:spPr>
          <a:xfrm>
            <a:off x="3101688" y="2151784"/>
            <a:ext cx="1727487" cy="484748"/>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1350" b="1"/>
              <a:t>Data Preprocessing</a:t>
            </a:r>
            <a:endParaRPr lang="en-US" sz="1350"/>
          </a:p>
        </p:txBody>
      </p:sp>
      <p:sp>
        <p:nvSpPr>
          <p:cNvPr id="11" name="Rectangle: Rounded Corners 10">
            <a:extLst>
              <a:ext uri="{FF2B5EF4-FFF2-40B4-BE49-F238E27FC236}">
                <a16:creationId xmlns:a16="http://schemas.microsoft.com/office/drawing/2014/main" id="{A2466D64-E8E6-2BE6-8E6B-2DDB16EFB2C0}"/>
              </a:ext>
            </a:extLst>
          </p:cNvPr>
          <p:cNvSpPr/>
          <p:nvPr/>
        </p:nvSpPr>
        <p:spPr>
          <a:xfrm>
            <a:off x="5455226" y="1969943"/>
            <a:ext cx="1766454" cy="8572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b="1">
              <a:solidFill>
                <a:schemeClr val="tx1"/>
              </a:solidFill>
            </a:endParaRPr>
          </a:p>
        </p:txBody>
      </p:sp>
      <p:sp>
        <p:nvSpPr>
          <p:cNvPr id="12" name="TextBox 11">
            <a:extLst>
              <a:ext uri="{FF2B5EF4-FFF2-40B4-BE49-F238E27FC236}">
                <a16:creationId xmlns:a16="http://schemas.microsoft.com/office/drawing/2014/main" id="{0F88B764-1798-3EF9-EBA5-72B120F47FB5}"/>
              </a:ext>
            </a:extLst>
          </p:cNvPr>
          <p:cNvSpPr txBox="1"/>
          <p:nvPr/>
        </p:nvSpPr>
        <p:spPr>
          <a:xfrm>
            <a:off x="5524500" y="2255694"/>
            <a:ext cx="1727487" cy="27699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1350" b="1"/>
              <a:t>Sentiment Analysis</a:t>
            </a:r>
          </a:p>
        </p:txBody>
      </p:sp>
      <p:cxnSp>
        <p:nvCxnSpPr>
          <p:cNvPr id="13" name="Straight Arrow Connector 12">
            <a:extLst>
              <a:ext uri="{FF2B5EF4-FFF2-40B4-BE49-F238E27FC236}">
                <a16:creationId xmlns:a16="http://schemas.microsoft.com/office/drawing/2014/main" id="{929F23A1-78FA-0BE2-5F16-6F6375345615}"/>
              </a:ext>
            </a:extLst>
          </p:cNvPr>
          <p:cNvCxnSpPr>
            <a:cxnSpLocks/>
          </p:cNvCxnSpPr>
          <p:nvPr/>
        </p:nvCxnSpPr>
        <p:spPr>
          <a:xfrm>
            <a:off x="4848226" y="2397702"/>
            <a:ext cx="607868" cy="17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C199C1FF-3554-1AF2-B9AE-00C000D2614F}"/>
              </a:ext>
            </a:extLst>
          </p:cNvPr>
          <p:cNvSpPr/>
          <p:nvPr/>
        </p:nvSpPr>
        <p:spPr>
          <a:xfrm>
            <a:off x="7269306" y="3299114"/>
            <a:ext cx="1766454" cy="8572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TextBox 14">
            <a:extLst>
              <a:ext uri="{FF2B5EF4-FFF2-40B4-BE49-F238E27FC236}">
                <a16:creationId xmlns:a16="http://schemas.microsoft.com/office/drawing/2014/main" id="{9FA9F5F6-9C77-694F-E0A5-0EC7A35A6ED0}"/>
              </a:ext>
            </a:extLst>
          </p:cNvPr>
          <p:cNvSpPr txBox="1"/>
          <p:nvPr/>
        </p:nvSpPr>
        <p:spPr>
          <a:xfrm>
            <a:off x="7555056" y="3619501"/>
            <a:ext cx="1727487" cy="27699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1350" b="1"/>
              <a:t>Segmentation</a:t>
            </a:r>
          </a:p>
        </p:txBody>
      </p:sp>
      <p:cxnSp>
        <p:nvCxnSpPr>
          <p:cNvPr id="18" name="Straight Arrow Connector 17">
            <a:extLst>
              <a:ext uri="{FF2B5EF4-FFF2-40B4-BE49-F238E27FC236}">
                <a16:creationId xmlns:a16="http://schemas.microsoft.com/office/drawing/2014/main" id="{DB6B469F-624D-E0CB-71C8-B2EFF060E2A6}"/>
              </a:ext>
            </a:extLst>
          </p:cNvPr>
          <p:cNvCxnSpPr/>
          <p:nvPr/>
        </p:nvCxnSpPr>
        <p:spPr>
          <a:xfrm>
            <a:off x="7222981" y="2421514"/>
            <a:ext cx="923925" cy="1733"/>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14AF99C-3539-2F75-AA86-CCA955CF5355}"/>
              </a:ext>
            </a:extLst>
          </p:cNvPr>
          <p:cNvCxnSpPr/>
          <p:nvPr/>
        </p:nvCxnSpPr>
        <p:spPr>
          <a:xfrm>
            <a:off x="8148421" y="2416104"/>
            <a:ext cx="10391" cy="8806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3A0B21B-D4A9-C209-E51D-4EC5F31125C7}"/>
              </a:ext>
            </a:extLst>
          </p:cNvPr>
          <p:cNvCxnSpPr>
            <a:cxnSpLocks/>
          </p:cNvCxnSpPr>
          <p:nvPr/>
        </p:nvCxnSpPr>
        <p:spPr>
          <a:xfrm flipH="1">
            <a:off x="6694343" y="3744191"/>
            <a:ext cx="578427" cy="60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FB4ED365-DAC3-58AD-146B-87481D98A2CB}"/>
              </a:ext>
            </a:extLst>
          </p:cNvPr>
          <p:cNvSpPr/>
          <p:nvPr/>
        </p:nvSpPr>
        <p:spPr>
          <a:xfrm>
            <a:off x="4940010" y="3351068"/>
            <a:ext cx="1766454" cy="8572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b="1">
              <a:solidFill>
                <a:schemeClr val="tx1"/>
              </a:solidFill>
            </a:endParaRPr>
          </a:p>
        </p:txBody>
      </p:sp>
      <p:sp>
        <p:nvSpPr>
          <p:cNvPr id="22" name="TextBox 21">
            <a:extLst>
              <a:ext uri="{FF2B5EF4-FFF2-40B4-BE49-F238E27FC236}">
                <a16:creationId xmlns:a16="http://schemas.microsoft.com/office/drawing/2014/main" id="{1247ABB0-3433-47E0-C01B-130E5E4F0AE4}"/>
              </a:ext>
            </a:extLst>
          </p:cNvPr>
          <p:cNvSpPr txBox="1"/>
          <p:nvPr/>
        </p:nvSpPr>
        <p:spPr>
          <a:xfrm>
            <a:off x="5230090" y="3641148"/>
            <a:ext cx="1424420" cy="27699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1350" b="1"/>
              <a:t>Data Analysis</a:t>
            </a:r>
          </a:p>
        </p:txBody>
      </p:sp>
      <p:cxnSp>
        <p:nvCxnSpPr>
          <p:cNvPr id="23" name="Straight Arrow Connector 22">
            <a:extLst>
              <a:ext uri="{FF2B5EF4-FFF2-40B4-BE49-F238E27FC236}">
                <a16:creationId xmlns:a16="http://schemas.microsoft.com/office/drawing/2014/main" id="{4BE01E43-343A-6C22-511D-B6F3C71256E1}"/>
              </a:ext>
            </a:extLst>
          </p:cNvPr>
          <p:cNvCxnSpPr>
            <a:cxnSpLocks/>
          </p:cNvCxnSpPr>
          <p:nvPr/>
        </p:nvCxnSpPr>
        <p:spPr>
          <a:xfrm flipH="1">
            <a:off x="4360718" y="3778828"/>
            <a:ext cx="578427" cy="60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BE08718B-FBB5-4889-8853-9723644A4EE8}"/>
              </a:ext>
            </a:extLst>
          </p:cNvPr>
          <p:cNvSpPr/>
          <p:nvPr/>
        </p:nvSpPr>
        <p:spPr>
          <a:xfrm>
            <a:off x="2589067" y="3372716"/>
            <a:ext cx="1766454" cy="8572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b="1">
              <a:solidFill>
                <a:schemeClr val="tx1"/>
              </a:solidFill>
            </a:endParaRPr>
          </a:p>
        </p:txBody>
      </p:sp>
      <p:sp>
        <p:nvSpPr>
          <p:cNvPr id="25" name="TextBox 24">
            <a:extLst>
              <a:ext uri="{FF2B5EF4-FFF2-40B4-BE49-F238E27FC236}">
                <a16:creationId xmlns:a16="http://schemas.microsoft.com/office/drawing/2014/main" id="{D1571744-EB73-A6CF-69FC-887C69179F88}"/>
              </a:ext>
            </a:extLst>
          </p:cNvPr>
          <p:cNvSpPr txBox="1"/>
          <p:nvPr/>
        </p:nvSpPr>
        <p:spPr>
          <a:xfrm>
            <a:off x="2779568" y="3554557"/>
            <a:ext cx="1389784" cy="484748"/>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1350" b="1"/>
              <a:t>Analysis Interpretation</a:t>
            </a:r>
          </a:p>
        </p:txBody>
      </p:sp>
      <p:cxnSp>
        <p:nvCxnSpPr>
          <p:cNvPr id="26" name="Straight Arrow Connector 25">
            <a:extLst>
              <a:ext uri="{FF2B5EF4-FFF2-40B4-BE49-F238E27FC236}">
                <a16:creationId xmlns:a16="http://schemas.microsoft.com/office/drawing/2014/main" id="{E40D37DF-7AF4-7ACE-028D-BF34E525F6A2}"/>
              </a:ext>
            </a:extLst>
          </p:cNvPr>
          <p:cNvCxnSpPr>
            <a:cxnSpLocks/>
          </p:cNvCxnSpPr>
          <p:nvPr/>
        </p:nvCxnSpPr>
        <p:spPr>
          <a:xfrm flipH="1">
            <a:off x="2009775" y="3800475"/>
            <a:ext cx="578427" cy="60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5B884C08-3BF1-A48A-B86D-B1DAF464D04D}"/>
              </a:ext>
            </a:extLst>
          </p:cNvPr>
          <p:cNvSpPr/>
          <p:nvPr/>
        </p:nvSpPr>
        <p:spPr>
          <a:xfrm>
            <a:off x="242453" y="3372716"/>
            <a:ext cx="1766454" cy="8572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TextBox 27">
            <a:extLst>
              <a:ext uri="{FF2B5EF4-FFF2-40B4-BE49-F238E27FC236}">
                <a16:creationId xmlns:a16="http://schemas.microsoft.com/office/drawing/2014/main" id="{C3EDD713-4C4C-971A-E1AE-7E11C4284F35}"/>
              </a:ext>
            </a:extLst>
          </p:cNvPr>
          <p:cNvSpPr txBox="1"/>
          <p:nvPr/>
        </p:nvSpPr>
        <p:spPr>
          <a:xfrm>
            <a:off x="445943" y="3567547"/>
            <a:ext cx="1389784" cy="484748"/>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1350" b="1"/>
              <a:t>Power BI</a:t>
            </a:r>
          </a:p>
          <a:p>
            <a:pPr algn="ctr"/>
            <a:r>
              <a:rPr lang="en-US" sz="1350" b="1"/>
              <a:t>Development</a:t>
            </a:r>
          </a:p>
        </p:txBody>
      </p:sp>
      <p:pic>
        <p:nvPicPr>
          <p:cNvPr id="29" name="Picture 29" descr="Text, icon&#10;&#10;Description automatically generated">
            <a:extLst>
              <a:ext uri="{FF2B5EF4-FFF2-40B4-BE49-F238E27FC236}">
                <a16:creationId xmlns:a16="http://schemas.microsoft.com/office/drawing/2014/main" id="{B8DA86DF-54CC-C5B7-6C05-A2E291B3F225}"/>
              </a:ext>
            </a:extLst>
          </p:cNvPr>
          <p:cNvPicPr>
            <a:picLocks noChangeAspect="1"/>
          </p:cNvPicPr>
          <p:nvPr/>
        </p:nvPicPr>
        <p:blipFill>
          <a:blip r:embed="rId2">
            <a:clrChange>
              <a:clrFrom>
                <a:srgbClr val="000000">
                  <a:alpha val="0"/>
                </a:srgbClr>
              </a:clrFrom>
              <a:clrTo>
                <a:srgbClr val="000000">
                  <a:alpha val="0"/>
                </a:srgbClr>
              </a:clrTo>
            </a:clrChange>
            <a:duotone>
              <a:prstClr val="black"/>
              <a:schemeClr val="accent3">
                <a:lumMod val="75000"/>
                <a:tint val="45000"/>
                <a:satMod val="400000"/>
              </a:schemeClr>
            </a:duotone>
          </a:blip>
          <a:stretch>
            <a:fillRect/>
          </a:stretch>
        </p:blipFill>
        <p:spPr>
          <a:xfrm>
            <a:off x="8076778" y="121756"/>
            <a:ext cx="913534" cy="894234"/>
          </a:xfrm>
          <a:prstGeom prst="rect">
            <a:avLst/>
          </a:prstGeom>
        </p:spPr>
      </p:pic>
      <p:cxnSp>
        <p:nvCxnSpPr>
          <p:cNvPr id="30" name="Straight Arrow Connector 29">
            <a:extLst>
              <a:ext uri="{FF2B5EF4-FFF2-40B4-BE49-F238E27FC236}">
                <a16:creationId xmlns:a16="http://schemas.microsoft.com/office/drawing/2014/main" id="{D80F06CD-3BD7-AF9E-2BFC-B069BBA6823E}"/>
              </a:ext>
            </a:extLst>
          </p:cNvPr>
          <p:cNvCxnSpPr>
            <a:cxnSpLocks/>
          </p:cNvCxnSpPr>
          <p:nvPr/>
        </p:nvCxnSpPr>
        <p:spPr>
          <a:xfrm flipH="1">
            <a:off x="1130876" y="4220442"/>
            <a:ext cx="6927" cy="4823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057752C6-DDB5-0B9D-19B9-44D982125AA5}"/>
              </a:ext>
            </a:extLst>
          </p:cNvPr>
          <p:cNvSpPr/>
          <p:nvPr/>
        </p:nvSpPr>
        <p:spPr>
          <a:xfrm>
            <a:off x="311726" y="4697556"/>
            <a:ext cx="1766454" cy="8572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TextBox 31">
            <a:extLst>
              <a:ext uri="{FF2B5EF4-FFF2-40B4-BE49-F238E27FC236}">
                <a16:creationId xmlns:a16="http://schemas.microsoft.com/office/drawing/2014/main" id="{C0F86513-5BBF-23F4-C22E-43044178F68A}"/>
              </a:ext>
            </a:extLst>
          </p:cNvPr>
          <p:cNvSpPr txBox="1"/>
          <p:nvPr/>
        </p:nvSpPr>
        <p:spPr>
          <a:xfrm>
            <a:off x="480579" y="4905375"/>
            <a:ext cx="1389784" cy="484748"/>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1350" b="1"/>
              <a:t>Business</a:t>
            </a:r>
          </a:p>
          <a:p>
            <a:pPr algn="ctr"/>
            <a:r>
              <a:rPr lang="en-US" sz="1350" b="1"/>
              <a:t>Insight</a:t>
            </a:r>
          </a:p>
        </p:txBody>
      </p:sp>
      <p:pic>
        <p:nvPicPr>
          <p:cNvPr id="3" name="Picture 6" descr="Logo, company name&#10;&#10;Description automatically generated">
            <a:extLst>
              <a:ext uri="{FF2B5EF4-FFF2-40B4-BE49-F238E27FC236}">
                <a16:creationId xmlns:a16="http://schemas.microsoft.com/office/drawing/2014/main" id="{B096AC55-D0A4-86E2-0A90-013A07D921E7}"/>
              </a:ext>
            </a:extLst>
          </p:cNvPr>
          <p:cNvPicPr>
            <a:picLocks noChangeAspect="1"/>
          </p:cNvPicPr>
          <p:nvPr/>
        </p:nvPicPr>
        <p:blipFill>
          <a:blip r:embed="rId3"/>
          <a:stretch>
            <a:fillRect/>
          </a:stretch>
        </p:blipFill>
        <p:spPr>
          <a:xfrm>
            <a:off x="7086600" y="6087419"/>
            <a:ext cx="2057400" cy="704137"/>
          </a:xfrm>
          <a:prstGeom prst="rect">
            <a:avLst/>
          </a:prstGeom>
        </p:spPr>
      </p:pic>
      <p:pic>
        <p:nvPicPr>
          <p:cNvPr id="2" name="Picture 4" descr="Logo&#10;&#10;Description automatically generated">
            <a:extLst>
              <a:ext uri="{FF2B5EF4-FFF2-40B4-BE49-F238E27FC236}">
                <a16:creationId xmlns:a16="http://schemas.microsoft.com/office/drawing/2014/main" id="{63205985-1896-DE3C-E22E-5F8FA65456CE}"/>
              </a:ext>
            </a:extLst>
          </p:cNvPr>
          <p:cNvPicPr>
            <a:picLocks noChangeAspect="1"/>
          </p:cNvPicPr>
          <p:nvPr/>
        </p:nvPicPr>
        <p:blipFill>
          <a:blip r:embed="rId4"/>
          <a:stretch>
            <a:fillRect/>
          </a:stretch>
        </p:blipFill>
        <p:spPr>
          <a:xfrm>
            <a:off x="23235" y="55489"/>
            <a:ext cx="1568741" cy="556902"/>
          </a:xfrm>
          <a:prstGeom prst="rect">
            <a:avLst/>
          </a:prstGeom>
        </p:spPr>
      </p:pic>
    </p:spTree>
    <p:extLst>
      <p:ext uri="{BB962C8B-B14F-4D97-AF65-F5344CB8AC3E}">
        <p14:creationId xmlns:p14="http://schemas.microsoft.com/office/powerpoint/2010/main" val="936972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6C643EB-C226-3471-4C4D-44731F0CC82A}"/>
              </a:ext>
            </a:extLst>
          </p:cNvPr>
          <p:cNvPicPr>
            <a:picLocks noChangeAspect="1"/>
          </p:cNvPicPr>
          <p:nvPr/>
        </p:nvPicPr>
        <p:blipFill>
          <a:blip r:embed="rId2"/>
          <a:stretch>
            <a:fillRect/>
          </a:stretch>
        </p:blipFill>
        <p:spPr>
          <a:xfrm>
            <a:off x="0" y="2164523"/>
            <a:ext cx="5355813" cy="3441110"/>
          </a:xfrm>
          <a:prstGeom prst="rect">
            <a:avLst/>
          </a:prstGeom>
        </p:spPr>
      </p:pic>
      <p:sp>
        <p:nvSpPr>
          <p:cNvPr id="10" name="TextBox 9">
            <a:extLst>
              <a:ext uri="{FF2B5EF4-FFF2-40B4-BE49-F238E27FC236}">
                <a16:creationId xmlns:a16="http://schemas.microsoft.com/office/drawing/2014/main" id="{6359C9E4-C57D-7C7B-8ACB-3C172CFC4988}"/>
              </a:ext>
            </a:extLst>
          </p:cNvPr>
          <p:cNvSpPr txBox="1"/>
          <p:nvPr/>
        </p:nvSpPr>
        <p:spPr>
          <a:xfrm>
            <a:off x="5373325" y="1045897"/>
            <a:ext cx="3813971" cy="5487425"/>
          </a:xfrm>
          <a:prstGeom prst="rect">
            <a:avLst/>
          </a:prstGeom>
        </p:spPr>
        <p:txBody>
          <a:bodyPr vert="horz" lIns="68580" tIns="34290" rIns="68580" bIns="34290" rtlCol="0" anchor="t">
            <a:normAutofit/>
          </a:bodyPr>
          <a:lstStyle/>
          <a:p>
            <a:pPr indent="-202406">
              <a:lnSpc>
                <a:spcPct val="115000"/>
              </a:lnSpc>
              <a:spcAft>
                <a:spcPts val="450"/>
              </a:spcAft>
              <a:buFont typeface="Arial" panose="020B0604020202020204" pitchFamily="34" charset="0"/>
              <a:buChar char="•"/>
            </a:pPr>
            <a:r>
              <a:rPr lang="en-US" sz="1600" spc="38" dirty="0">
                <a:latin typeface="Calibri"/>
                <a:cs typeface="Calibri"/>
              </a:rPr>
              <a:t>We analyzed over </a:t>
            </a:r>
            <a:r>
              <a:rPr lang="en-US" sz="1600" b="1" spc="38" dirty="0">
                <a:latin typeface="Calibri"/>
                <a:cs typeface="Calibri"/>
              </a:rPr>
              <a:t>10,000 tweets with various keywords</a:t>
            </a:r>
            <a:r>
              <a:rPr lang="en-US" sz="1600" spc="38" dirty="0">
                <a:latin typeface="Calibri"/>
                <a:cs typeface="Calibri"/>
              </a:rPr>
              <a:t> to get an even distribution of tweets from believers and non-believers of climate change, and </a:t>
            </a:r>
            <a:r>
              <a:rPr lang="en-US" sz="1600" b="1" spc="38" dirty="0">
                <a:latin typeface="Calibri"/>
                <a:cs typeface="Calibri"/>
              </a:rPr>
              <a:t>broke down their sentiments into six distinct categories</a:t>
            </a:r>
            <a:endParaRPr lang="en-US" b="1" dirty="0">
              <a:latin typeface="Calibri"/>
              <a:cs typeface="Calibri"/>
            </a:endParaRPr>
          </a:p>
          <a:p>
            <a:pPr indent="-202406">
              <a:lnSpc>
                <a:spcPct val="115000"/>
              </a:lnSpc>
              <a:spcAft>
                <a:spcPts val="450"/>
              </a:spcAft>
              <a:buFont typeface="Arial" panose="020B0604020202020204" pitchFamily="34" charset="0"/>
              <a:buChar char="•"/>
            </a:pPr>
            <a:endParaRPr lang="en-US" sz="1600" spc="38" dirty="0">
              <a:latin typeface="Calibri" panose="020F0502020204030204" pitchFamily="34" charset="0"/>
              <a:cs typeface="Calibri" panose="020F0502020204030204" pitchFamily="34" charset="0"/>
            </a:endParaRPr>
          </a:p>
          <a:p>
            <a:pPr indent="-202406">
              <a:lnSpc>
                <a:spcPct val="115000"/>
              </a:lnSpc>
              <a:spcAft>
                <a:spcPts val="450"/>
              </a:spcAft>
              <a:buFont typeface="Arial" panose="020B0604020202020204" pitchFamily="34" charset="0"/>
              <a:buChar char="•"/>
            </a:pPr>
            <a:r>
              <a:rPr lang="en-US" sz="1600" b="1" spc="38" dirty="0">
                <a:latin typeface="Calibri"/>
                <a:cs typeface="Calibri"/>
              </a:rPr>
              <a:t>Initial labeling was done through extensive keyword analysis.</a:t>
            </a:r>
          </a:p>
          <a:p>
            <a:pPr indent="-202406">
              <a:lnSpc>
                <a:spcPct val="115000"/>
              </a:lnSpc>
              <a:spcAft>
                <a:spcPts val="450"/>
              </a:spcAft>
              <a:buFont typeface="Arial" panose="020B0604020202020204" pitchFamily="34" charset="0"/>
              <a:buChar char="•"/>
            </a:pPr>
            <a:endParaRPr lang="en-US" sz="1600" spc="38" dirty="0">
              <a:latin typeface="Calibri" panose="020F0502020204030204" pitchFamily="34" charset="0"/>
              <a:cs typeface="Calibri" panose="020F0502020204030204" pitchFamily="34" charset="0"/>
            </a:endParaRPr>
          </a:p>
          <a:p>
            <a:pPr indent="-202406">
              <a:lnSpc>
                <a:spcPct val="115000"/>
              </a:lnSpc>
              <a:spcAft>
                <a:spcPts val="450"/>
              </a:spcAft>
              <a:buFont typeface="Arial" panose="020B0604020202020204" pitchFamily="34" charset="0"/>
              <a:buChar char="•"/>
            </a:pPr>
            <a:r>
              <a:rPr lang="en-US" sz="1600" spc="38" dirty="0">
                <a:latin typeface="Calibri"/>
                <a:cs typeface="Calibri"/>
              </a:rPr>
              <a:t>Later we were able to </a:t>
            </a:r>
            <a:r>
              <a:rPr lang="en-US" sz="1600" b="1" spc="38" dirty="0">
                <a:latin typeface="Calibri"/>
                <a:cs typeface="Calibri"/>
              </a:rPr>
              <a:t>automate the labeling process </a:t>
            </a:r>
            <a:r>
              <a:rPr lang="en-US" sz="1600" spc="38" dirty="0">
                <a:latin typeface="Calibri"/>
                <a:cs typeface="Calibri"/>
              </a:rPr>
              <a:t>using </a:t>
            </a:r>
            <a:r>
              <a:rPr lang="en-US" sz="1600" spc="38" dirty="0" err="1">
                <a:latin typeface="Calibri"/>
                <a:cs typeface="Calibri"/>
              </a:rPr>
              <a:t>ChatGPT</a:t>
            </a:r>
            <a:r>
              <a:rPr lang="en-US" sz="1600" spc="38" dirty="0">
                <a:latin typeface="Calibri"/>
                <a:cs typeface="Calibri"/>
              </a:rPr>
              <a:t> to read the dataset and help label the tweets.</a:t>
            </a:r>
          </a:p>
          <a:p>
            <a:pPr>
              <a:lnSpc>
                <a:spcPct val="115000"/>
              </a:lnSpc>
              <a:spcAft>
                <a:spcPts val="450"/>
              </a:spcAft>
            </a:pPr>
            <a:endParaRPr lang="en-US" sz="1600" spc="38" dirty="0">
              <a:latin typeface="Calibri" panose="020F0502020204030204" pitchFamily="34" charset="0"/>
              <a:cs typeface="Calibri" panose="020F0502020204030204" pitchFamily="34" charset="0"/>
            </a:endParaRPr>
          </a:p>
          <a:p>
            <a:pPr indent="-202406">
              <a:lnSpc>
                <a:spcPct val="115000"/>
              </a:lnSpc>
              <a:spcAft>
                <a:spcPts val="450"/>
              </a:spcAft>
              <a:buFont typeface="Arial" panose="020B0604020202020204" pitchFamily="34" charset="0"/>
              <a:buChar char="•"/>
            </a:pPr>
            <a:endParaRPr lang="en-US" sz="1600" spc="38" dirty="0">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4DAD70E6-89ED-3D75-6BFB-58B8202F3092}"/>
              </a:ext>
            </a:extLst>
          </p:cNvPr>
          <p:cNvSpPr txBox="1">
            <a:spLocks/>
          </p:cNvSpPr>
          <p:nvPr/>
        </p:nvSpPr>
        <p:spPr>
          <a:xfrm>
            <a:off x="35339" y="616838"/>
            <a:ext cx="5038782" cy="429059"/>
          </a:xfrm>
          <a:prstGeom prst="rect">
            <a:avLst/>
          </a:prstGeom>
        </p:spPr>
        <p:txBody>
          <a:bodyPr vert="horz" lIns="68580" tIns="34290" rIns="68580" bIns="3429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368A5C"/>
                </a:solidFill>
                <a:latin typeface="Calibri"/>
                <a:ea typeface="+mj-lt"/>
                <a:cs typeface="+mj-lt"/>
              </a:rPr>
              <a:t>Breakdown of the Segments analyzed</a:t>
            </a:r>
            <a:endParaRPr lang="en-US" sz="4500" b="1" dirty="0">
              <a:solidFill>
                <a:srgbClr val="368A5C"/>
              </a:solidFill>
              <a:latin typeface="Calibri"/>
            </a:endParaRPr>
          </a:p>
        </p:txBody>
      </p:sp>
      <p:pic>
        <p:nvPicPr>
          <p:cNvPr id="2" name="Picture 6" descr="Logo, company name&#10;&#10;Description automatically generated">
            <a:extLst>
              <a:ext uri="{FF2B5EF4-FFF2-40B4-BE49-F238E27FC236}">
                <a16:creationId xmlns:a16="http://schemas.microsoft.com/office/drawing/2014/main" id="{955821D4-D6C7-D29F-824D-C2A8FC63EE44}"/>
              </a:ext>
            </a:extLst>
          </p:cNvPr>
          <p:cNvPicPr>
            <a:picLocks noChangeAspect="1"/>
          </p:cNvPicPr>
          <p:nvPr/>
        </p:nvPicPr>
        <p:blipFill>
          <a:blip r:embed="rId3"/>
          <a:stretch>
            <a:fillRect/>
          </a:stretch>
        </p:blipFill>
        <p:spPr>
          <a:xfrm>
            <a:off x="35339" y="6103645"/>
            <a:ext cx="2057400" cy="704137"/>
          </a:xfrm>
          <a:prstGeom prst="rect">
            <a:avLst/>
          </a:prstGeom>
        </p:spPr>
      </p:pic>
      <p:pic>
        <p:nvPicPr>
          <p:cNvPr id="3" name="Picture 4" descr="Logo&#10;&#10;Description automatically generated">
            <a:extLst>
              <a:ext uri="{FF2B5EF4-FFF2-40B4-BE49-F238E27FC236}">
                <a16:creationId xmlns:a16="http://schemas.microsoft.com/office/drawing/2014/main" id="{CA544922-04A6-E62F-B481-A1CD4212F7D6}"/>
              </a:ext>
            </a:extLst>
          </p:cNvPr>
          <p:cNvPicPr>
            <a:picLocks noChangeAspect="1"/>
          </p:cNvPicPr>
          <p:nvPr/>
        </p:nvPicPr>
        <p:blipFill>
          <a:blip r:embed="rId4"/>
          <a:stretch>
            <a:fillRect/>
          </a:stretch>
        </p:blipFill>
        <p:spPr>
          <a:xfrm>
            <a:off x="35339" y="59936"/>
            <a:ext cx="1568741" cy="556902"/>
          </a:xfrm>
          <a:prstGeom prst="rect">
            <a:avLst/>
          </a:prstGeom>
        </p:spPr>
      </p:pic>
    </p:spTree>
    <p:extLst>
      <p:ext uri="{BB962C8B-B14F-4D97-AF65-F5344CB8AC3E}">
        <p14:creationId xmlns:p14="http://schemas.microsoft.com/office/powerpoint/2010/main" val="3188750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701576F9-1815-DA7B-DCC8-943345AE6AD9}"/>
              </a:ext>
            </a:extLst>
          </p:cNvPr>
          <p:cNvSpPr txBox="1"/>
          <p:nvPr/>
        </p:nvSpPr>
        <p:spPr>
          <a:xfrm>
            <a:off x="63726" y="150849"/>
            <a:ext cx="5228052" cy="392415"/>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2100" b="1" dirty="0">
                <a:solidFill>
                  <a:srgbClr val="368A5C"/>
                </a:solidFill>
              </a:rPr>
              <a:t>Bert Model Classification and Analysis</a:t>
            </a:r>
          </a:p>
        </p:txBody>
      </p:sp>
      <p:pic>
        <p:nvPicPr>
          <p:cNvPr id="2" name="Picture 2">
            <a:extLst>
              <a:ext uri="{FF2B5EF4-FFF2-40B4-BE49-F238E27FC236}">
                <a16:creationId xmlns:a16="http://schemas.microsoft.com/office/drawing/2014/main" id="{118BC543-5450-F319-DC96-33442A4809B2}"/>
              </a:ext>
            </a:extLst>
          </p:cNvPr>
          <p:cNvPicPr>
            <a:picLocks noChangeAspect="1"/>
          </p:cNvPicPr>
          <p:nvPr/>
        </p:nvPicPr>
        <p:blipFill>
          <a:blip r:embed="rId2"/>
          <a:stretch>
            <a:fillRect/>
          </a:stretch>
        </p:blipFill>
        <p:spPr>
          <a:xfrm>
            <a:off x="63726" y="1521496"/>
            <a:ext cx="3837647" cy="3071492"/>
          </a:xfrm>
          <a:prstGeom prst="rect">
            <a:avLst/>
          </a:prstGeom>
        </p:spPr>
      </p:pic>
      <p:pic>
        <p:nvPicPr>
          <p:cNvPr id="3" name="Picture 3">
            <a:extLst>
              <a:ext uri="{FF2B5EF4-FFF2-40B4-BE49-F238E27FC236}">
                <a16:creationId xmlns:a16="http://schemas.microsoft.com/office/drawing/2014/main" id="{E8B7841E-1C6A-A0B9-014D-C8F88BF1F916}"/>
              </a:ext>
            </a:extLst>
          </p:cNvPr>
          <p:cNvPicPr>
            <a:picLocks noChangeAspect="1"/>
          </p:cNvPicPr>
          <p:nvPr/>
        </p:nvPicPr>
        <p:blipFill>
          <a:blip r:embed="rId3"/>
          <a:stretch>
            <a:fillRect/>
          </a:stretch>
        </p:blipFill>
        <p:spPr>
          <a:xfrm>
            <a:off x="4028823" y="2376828"/>
            <a:ext cx="4748001" cy="3490105"/>
          </a:xfrm>
          <a:prstGeom prst="rect">
            <a:avLst/>
          </a:prstGeom>
        </p:spPr>
      </p:pic>
      <p:sp>
        <p:nvSpPr>
          <p:cNvPr id="4" name="TextBox 3">
            <a:extLst>
              <a:ext uri="{FF2B5EF4-FFF2-40B4-BE49-F238E27FC236}">
                <a16:creationId xmlns:a16="http://schemas.microsoft.com/office/drawing/2014/main" id="{1637BBFC-D07A-3353-A960-562D17C80249}"/>
              </a:ext>
            </a:extLst>
          </p:cNvPr>
          <p:cNvSpPr txBox="1"/>
          <p:nvPr/>
        </p:nvSpPr>
        <p:spPr>
          <a:xfrm>
            <a:off x="65749" y="4812233"/>
            <a:ext cx="3777968" cy="1177245"/>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b="1" dirty="0">
                <a:latin typeface="Calibri" panose="020F0502020204030204" pitchFamily="34" charset="0"/>
                <a:cs typeface="Calibri" panose="020F0502020204030204" pitchFamily="34" charset="0"/>
              </a:rPr>
              <a:t>Our Bert model was able to classify into six segments with an accuracy of 71.40 % on </a:t>
            </a:r>
          </a:p>
          <a:p>
            <a:r>
              <a:rPr lang="en-US" b="1" dirty="0">
                <a:latin typeface="Calibri" panose="020F0502020204030204" pitchFamily="34" charset="0"/>
                <a:cs typeface="Calibri" panose="020F0502020204030204" pitchFamily="34" charset="0"/>
              </a:rPr>
              <a:t>Test set.</a:t>
            </a:r>
          </a:p>
        </p:txBody>
      </p:sp>
      <p:pic>
        <p:nvPicPr>
          <p:cNvPr id="5" name="Picture 6" descr="Logo, company name&#10;&#10;Description automatically generated">
            <a:extLst>
              <a:ext uri="{FF2B5EF4-FFF2-40B4-BE49-F238E27FC236}">
                <a16:creationId xmlns:a16="http://schemas.microsoft.com/office/drawing/2014/main" id="{00DDE62C-62DE-D170-5845-1AF6F1C3E20E}"/>
              </a:ext>
            </a:extLst>
          </p:cNvPr>
          <p:cNvPicPr>
            <a:picLocks noChangeAspect="1"/>
          </p:cNvPicPr>
          <p:nvPr/>
        </p:nvPicPr>
        <p:blipFill>
          <a:blip r:embed="rId4"/>
          <a:stretch>
            <a:fillRect/>
          </a:stretch>
        </p:blipFill>
        <p:spPr>
          <a:xfrm>
            <a:off x="7015922" y="48868"/>
            <a:ext cx="2057400" cy="704137"/>
          </a:xfrm>
          <a:prstGeom prst="rect">
            <a:avLst/>
          </a:prstGeom>
        </p:spPr>
      </p:pic>
      <p:pic>
        <p:nvPicPr>
          <p:cNvPr id="6" name="Picture 4" descr="Logo&#10;&#10;Description automatically generated">
            <a:extLst>
              <a:ext uri="{FF2B5EF4-FFF2-40B4-BE49-F238E27FC236}">
                <a16:creationId xmlns:a16="http://schemas.microsoft.com/office/drawing/2014/main" id="{AFAC0143-8CF9-16A2-8BD7-47B02EFF9577}"/>
              </a:ext>
            </a:extLst>
          </p:cNvPr>
          <p:cNvPicPr>
            <a:picLocks noChangeAspect="1"/>
          </p:cNvPicPr>
          <p:nvPr/>
        </p:nvPicPr>
        <p:blipFill>
          <a:blip r:embed="rId5"/>
          <a:stretch>
            <a:fillRect/>
          </a:stretch>
        </p:blipFill>
        <p:spPr>
          <a:xfrm>
            <a:off x="0" y="6190338"/>
            <a:ext cx="1712447" cy="607917"/>
          </a:xfrm>
          <a:prstGeom prst="rect">
            <a:avLst/>
          </a:prstGeom>
        </p:spPr>
      </p:pic>
    </p:spTree>
    <p:extLst>
      <p:ext uri="{BB962C8B-B14F-4D97-AF65-F5344CB8AC3E}">
        <p14:creationId xmlns:p14="http://schemas.microsoft.com/office/powerpoint/2010/main" val="1861851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8">
            <a:extLst>
              <a:ext uri="{FF2B5EF4-FFF2-40B4-BE49-F238E27FC236}">
                <a16:creationId xmlns:a16="http://schemas.microsoft.com/office/drawing/2014/main" id="{C00C3D9B-E612-68B3-D96D-FA8AD96A8D96}"/>
              </a:ext>
            </a:extLst>
          </p:cNvPr>
          <p:cNvSpPr>
            <a:spLocks noGrp="1"/>
          </p:cNvSpPr>
          <p:nvPr>
            <p:ph idx="1"/>
          </p:nvPr>
        </p:nvSpPr>
        <p:spPr>
          <a:xfrm>
            <a:off x="5624745" y="704137"/>
            <a:ext cx="3519255" cy="5939620"/>
          </a:xfrm>
        </p:spPr>
        <p:txBody>
          <a:bodyPr anchor="t">
            <a:normAutofit fontScale="92500"/>
          </a:bodyPr>
          <a:lstStyle/>
          <a:p>
            <a:pPr marL="202406" indent="-202406"/>
            <a:r>
              <a:rPr lang="en-US" sz="1600" b="1" dirty="0">
                <a:solidFill>
                  <a:srgbClr val="000000"/>
                </a:solidFill>
                <a:latin typeface="Calibri" panose="020F0502020204030204" pitchFamily="34" charset="0"/>
                <a:cs typeface="Calibri" panose="020F0502020204030204" pitchFamily="34" charset="0"/>
              </a:rPr>
              <a:t>In the following Dashboard we created, we mapped out how people were feeling about climate change over time (2019-2022)</a:t>
            </a:r>
          </a:p>
          <a:p>
            <a:pPr marL="202406" indent="-202406"/>
            <a:r>
              <a:rPr lang="en-US" sz="1600" b="1" dirty="0">
                <a:solidFill>
                  <a:srgbClr val="000000"/>
                </a:solidFill>
                <a:latin typeface="Calibri" panose="020F0502020204030204" pitchFamily="34" charset="0"/>
                <a:cs typeface="Calibri" panose="020F0502020204030204" pitchFamily="34" charset="0"/>
              </a:rPr>
              <a:t>The dashboard provides a live update on the distribution of how people are feeling about climate change.. Over 82% of individuals analyzed were classified as “Alarmed” about climate change. </a:t>
            </a:r>
          </a:p>
          <a:p>
            <a:pPr marL="202406" indent="-202406"/>
            <a:r>
              <a:rPr lang="en-US" sz="1600" b="1" dirty="0">
                <a:solidFill>
                  <a:srgbClr val="000000"/>
                </a:solidFill>
                <a:latin typeface="Calibri" panose="020F0502020204030204" pitchFamily="34" charset="0"/>
                <a:cs typeface="Calibri" panose="020F0502020204030204" pitchFamily="34" charset="0"/>
              </a:rPr>
              <a:t>Moreover, we found that there is an overwhelmingly positive sentiment distribution, which implies that much more people are believers in climate change, and the tide against the skeptics of climate change, is turning.</a:t>
            </a:r>
          </a:p>
        </p:txBody>
      </p:sp>
      <p:sp>
        <p:nvSpPr>
          <p:cNvPr id="3" name="Title 1">
            <a:extLst>
              <a:ext uri="{FF2B5EF4-FFF2-40B4-BE49-F238E27FC236}">
                <a16:creationId xmlns:a16="http://schemas.microsoft.com/office/drawing/2014/main" id="{D0A81D3D-AAF8-D5B0-BBFD-F91F0F7A5124}"/>
              </a:ext>
            </a:extLst>
          </p:cNvPr>
          <p:cNvSpPr txBox="1">
            <a:spLocks/>
          </p:cNvSpPr>
          <p:nvPr/>
        </p:nvSpPr>
        <p:spPr>
          <a:xfrm>
            <a:off x="31982" y="137538"/>
            <a:ext cx="4540018" cy="429059"/>
          </a:xfrm>
          <a:prstGeom prst="rect">
            <a:avLst/>
          </a:prstGeom>
        </p:spPr>
        <p:txBody>
          <a:bodyPr vert="horz" lIns="68580" tIns="34290" rIns="68580" bIns="3429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dirty="0">
                <a:solidFill>
                  <a:srgbClr val="368A5C"/>
                </a:solidFill>
                <a:latin typeface="Calibri"/>
                <a:cs typeface="Calibri"/>
              </a:rPr>
              <a:t>Dashboard</a:t>
            </a:r>
          </a:p>
        </p:txBody>
      </p:sp>
      <p:pic>
        <p:nvPicPr>
          <p:cNvPr id="4" name="Picture 3">
            <a:extLst>
              <a:ext uri="{FF2B5EF4-FFF2-40B4-BE49-F238E27FC236}">
                <a16:creationId xmlns:a16="http://schemas.microsoft.com/office/drawing/2014/main" id="{2C1736E9-EA0A-1A52-A4D9-783E75AD4CB7}"/>
              </a:ext>
            </a:extLst>
          </p:cNvPr>
          <p:cNvPicPr>
            <a:picLocks noChangeAspect="1"/>
          </p:cNvPicPr>
          <p:nvPr/>
        </p:nvPicPr>
        <p:blipFill>
          <a:blip r:embed="rId2"/>
          <a:stretch>
            <a:fillRect/>
          </a:stretch>
        </p:blipFill>
        <p:spPr>
          <a:xfrm>
            <a:off x="43502" y="1869363"/>
            <a:ext cx="5581243" cy="3119274"/>
          </a:xfrm>
          <a:prstGeom prst="rect">
            <a:avLst/>
          </a:prstGeom>
        </p:spPr>
      </p:pic>
      <p:pic>
        <p:nvPicPr>
          <p:cNvPr id="2" name="Picture 6" descr="Logo, company name&#10;&#10;Description automatically generated">
            <a:extLst>
              <a:ext uri="{FF2B5EF4-FFF2-40B4-BE49-F238E27FC236}">
                <a16:creationId xmlns:a16="http://schemas.microsoft.com/office/drawing/2014/main" id="{060E4057-9778-531D-574B-709843C349FE}"/>
              </a:ext>
            </a:extLst>
          </p:cNvPr>
          <p:cNvPicPr>
            <a:picLocks noChangeAspect="1"/>
          </p:cNvPicPr>
          <p:nvPr/>
        </p:nvPicPr>
        <p:blipFill>
          <a:blip r:embed="rId3"/>
          <a:stretch>
            <a:fillRect/>
          </a:stretch>
        </p:blipFill>
        <p:spPr>
          <a:xfrm>
            <a:off x="7086600" y="0"/>
            <a:ext cx="2057400" cy="704137"/>
          </a:xfrm>
          <a:prstGeom prst="rect">
            <a:avLst/>
          </a:prstGeom>
        </p:spPr>
      </p:pic>
      <p:pic>
        <p:nvPicPr>
          <p:cNvPr id="5" name="Picture 4" descr="Logo&#10;&#10;Description automatically generated">
            <a:extLst>
              <a:ext uri="{FF2B5EF4-FFF2-40B4-BE49-F238E27FC236}">
                <a16:creationId xmlns:a16="http://schemas.microsoft.com/office/drawing/2014/main" id="{4BE62782-7FA5-A61A-4C48-29713D2E7E54}"/>
              </a:ext>
            </a:extLst>
          </p:cNvPr>
          <p:cNvPicPr>
            <a:picLocks noChangeAspect="1"/>
          </p:cNvPicPr>
          <p:nvPr/>
        </p:nvPicPr>
        <p:blipFill>
          <a:blip r:embed="rId4"/>
          <a:stretch>
            <a:fillRect/>
          </a:stretch>
        </p:blipFill>
        <p:spPr>
          <a:xfrm>
            <a:off x="-53009" y="6255220"/>
            <a:ext cx="1740451" cy="617859"/>
          </a:xfrm>
          <a:prstGeom prst="rect">
            <a:avLst/>
          </a:prstGeom>
        </p:spPr>
      </p:pic>
    </p:spTree>
    <p:extLst>
      <p:ext uri="{BB962C8B-B14F-4D97-AF65-F5344CB8AC3E}">
        <p14:creationId xmlns:p14="http://schemas.microsoft.com/office/powerpoint/2010/main" val="3955718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5EE4974-DA2A-8252-3F17-392507016C3A}"/>
              </a:ext>
            </a:extLst>
          </p:cNvPr>
          <p:cNvSpPr txBox="1">
            <a:spLocks/>
          </p:cNvSpPr>
          <p:nvPr/>
        </p:nvSpPr>
        <p:spPr>
          <a:xfrm>
            <a:off x="27181" y="146237"/>
            <a:ext cx="6111641" cy="429059"/>
          </a:xfrm>
          <a:prstGeom prst="rect">
            <a:avLst/>
          </a:prstGeom>
        </p:spPr>
        <p:txBody>
          <a:bodyPr vert="horz" lIns="68580" tIns="34290" rIns="68580" bIns="3429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700" b="1" dirty="0">
                <a:solidFill>
                  <a:srgbClr val="368A5C"/>
                </a:solidFill>
                <a:latin typeface="Calibri"/>
                <a:ea typeface="+mj-lt"/>
                <a:cs typeface="+mj-lt"/>
              </a:rPr>
              <a:t>Business Insights and Recommendations</a:t>
            </a:r>
            <a:endParaRPr lang="en-US" sz="2700" b="1" dirty="0">
              <a:solidFill>
                <a:srgbClr val="368A5C"/>
              </a:solidFill>
              <a:latin typeface="Bell MT"/>
              <a:ea typeface="Calibri"/>
              <a:cs typeface="Calibri"/>
            </a:endParaRPr>
          </a:p>
        </p:txBody>
      </p:sp>
      <p:pic>
        <p:nvPicPr>
          <p:cNvPr id="7" name="Picture 7" descr="Icon&#10;&#10;Description automatically generated">
            <a:extLst>
              <a:ext uri="{FF2B5EF4-FFF2-40B4-BE49-F238E27FC236}">
                <a16:creationId xmlns:a16="http://schemas.microsoft.com/office/drawing/2014/main" id="{78746B9B-AA56-799C-3DB5-424482A82EC8}"/>
              </a:ext>
            </a:extLst>
          </p:cNvPr>
          <p:cNvPicPr>
            <a:picLocks noChangeAspect="1"/>
          </p:cNvPicPr>
          <p:nvPr/>
        </p:nvPicPr>
        <p:blipFill>
          <a:blip r:embed="rId2">
            <a:duotone>
              <a:prstClr val="black"/>
              <a:schemeClr val="accent3">
                <a:tint val="45000"/>
                <a:satMod val="400000"/>
              </a:schemeClr>
            </a:duotone>
          </a:blip>
          <a:stretch>
            <a:fillRect/>
          </a:stretch>
        </p:blipFill>
        <p:spPr>
          <a:xfrm>
            <a:off x="477569" y="1506604"/>
            <a:ext cx="842962" cy="842962"/>
          </a:xfrm>
          <a:prstGeom prst="rect">
            <a:avLst/>
          </a:prstGeom>
        </p:spPr>
      </p:pic>
      <p:sp>
        <p:nvSpPr>
          <p:cNvPr id="8" name="TextBox 7">
            <a:extLst>
              <a:ext uri="{FF2B5EF4-FFF2-40B4-BE49-F238E27FC236}">
                <a16:creationId xmlns:a16="http://schemas.microsoft.com/office/drawing/2014/main" id="{0B8AA340-C96E-FFA7-5405-1310D0FA2393}"/>
              </a:ext>
            </a:extLst>
          </p:cNvPr>
          <p:cNvSpPr txBox="1"/>
          <p:nvPr/>
        </p:nvSpPr>
        <p:spPr>
          <a:xfrm>
            <a:off x="1661353" y="1603968"/>
            <a:ext cx="6572250" cy="377026"/>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2000" dirty="0">
                <a:latin typeface="Calibri" panose="020F0502020204030204" pitchFamily="34" charset="0"/>
                <a:cs typeface="Calibri" panose="020F0502020204030204" pitchFamily="34" charset="0"/>
              </a:rPr>
              <a:t>Create campaigns to raise awareness about climate change </a:t>
            </a:r>
          </a:p>
        </p:txBody>
      </p:sp>
      <p:pic>
        <p:nvPicPr>
          <p:cNvPr id="9" name="Picture 9" descr="Qr code&#10;&#10;Description automatically generated">
            <a:extLst>
              <a:ext uri="{FF2B5EF4-FFF2-40B4-BE49-F238E27FC236}">
                <a16:creationId xmlns:a16="http://schemas.microsoft.com/office/drawing/2014/main" id="{83033627-116C-D50D-B238-3334D51E2253}"/>
              </a:ext>
            </a:extLst>
          </p:cNvPr>
          <p:cNvPicPr>
            <a:picLocks noChangeAspect="1"/>
          </p:cNvPicPr>
          <p:nvPr/>
        </p:nvPicPr>
        <p:blipFill>
          <a:blip r:embed="rId3">
            <a:duotone>
              <a:prstClr val="black"/>
              <a:schemeClr val="accent3">
                <a:tint val="45000"/>
                <a:satMod val="400000"/>
              </a:schemeClr>
            </a:duotone>
          </a:blip>
          <a:stretch>
            <a:fillRect/>
          </a:stretch>
        </p:blipFill>
        <p:spPr>
          <a:xfrm flipH="1">
            <a:off x="475905" y="2657465"/>
            <a:ext cx="842962" cy="842962"/>
          </a:xfrm>
          <a:prstGeom prst="rect">
            <a:avLst/>
          </a:prstGeom>
        </p:spPr>
      </p:pic>
      <p:sp>
        <p:nvSpPr>
          <p:cNvPr id="10" name="TextBox 9">
            <a:extLst>
              <a:ext uri="{FF2B5EF4-FFF2-40B4-BE49-F238E27FC236}">
                <a16:creationId xmlns:a16="http://schemas.microsoft.com/office/drawing/2014/main" id="{EA4217AE-F20B-4699-7E6C-CD4E96E62897}"/>
              </a:ext>
            </a:extLst>
          </p:cNvPr>
          <p:cNvSpPr txBox="1"/>
          <p:nvPr/>
        </p:nvSpPr>
        <p:spPr>
          <a:xfrm>
            <a:off x="1661353" y="2607749"/>
            <a:ext cx="6572250" cy="684803"/>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2000" dirty="0">
                <a:latin typeface="Calibri" panose="020F0502020204030204" pitchFamily="34" charset="0"/>
                <a:cs typeface="Calibri" panose="020F0502020204030204" pitchFamily="34" charset="0"/>
              </a:rPr>
              <a:t>Partner with other organizations to reach wider audience and amplify their messages</a:t>
            </a:r>
          </a:p>
        </p:txBody>
      </p:sp>
      <p:pic>
        <p:nvPicPr>
          <p:cNvPr id="11" name="Picture 11" descr="Icon&#10;&#10;Description automatically generated">
            <a:extLst>
              <a:ext uri="{FF2B5EF4-FFF2-40B4-BE49-F238E27FC236}">
                <a16:creationId xmlns:a16="http://schemas.microsoft.com/office/drawing/2014/main" id="{49B7FFE9-7862-3FC0-9C07-5E78529754B6}"/>
              </a:ext>
            </a:extLst>
          </p:cNvPr>
          <p:cNvPicPr>
            <a:picLocks noChangeAspect="1"/>
          </p:cNvPicPr>
          <p:nvPr/>
        </p:nvPicPr>
        <p:blipFill>
          <a:blip r:embed="rId4">
            <a:duotone>
              <a:prstClr val="black"/>
              <a:schemeClr val="accent3">
                <a:tint val="45000"/>
                <a:satMod val="400000"/>
              </a:schemeClr>
            </a:duotone>
          </a:blip>
          <a:stretch>
            <a:fillRect/>
          </a:stretch>
        </p:blipFill>
        <p:spPr>
          <a:xfrm>
            <a:off x="475905" y="3791976"/>
            <a:ext cx="842962" cy="842962"/>
          </a:xfrm>
          <a:prstGeom prst="rect">
            <a:avLst/>
          </a:prstGeom>
        </p:spPr>
      </p:pic>
      <p:sp>
        <p:nvSpPr>
          <p:cNvPr id="12" name="TextBox 11">
            <a:extLst>
              <a:ext uri="{FF2B5EF4-FFF2-40B4-BE49-F238E27FC236}">
                <a16:creationId xmlns:a16="http://schemas.microsoft.com/office/drawing/2014/main" id="{F78B5933-ABFD-EFD4-BB16-ECD136E2E3D6}"/>
              </a:ext>
            </a:extLst>
          </p:cNvPr>
          <p:cNvSpPr txBox="1"/>
          <p:nvPr/>
        </p:nvSpPr>
        <p:spPr>
          <a:xfrm>
            <a:off x="1661353" y="3617846"/>
            <a:ext cx="6572250" cy="1300356"/>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2000" dirty="0">
                <a:latin typeface="Calibri" panose="020F0502020204030204" pitchFamily="34" charset="0"/>
                <a:cs typeface="Calibri" panose="020F0502020204030204" pitchFamily="34" charset="0"/>
              </a:rPr>
              <a:t>Engage with local communities to educate people about the impacts of climate change. Provide targeted educational material to individuals that are Doubtful, Disengaged, and Dismissive about climate change</a:t>
            </a:r>
          </a:p>
        </p:txBody>
      </p:sp>
      <p:pic>
        <p:nvPicPr>
          <p:cNvPr id="13" name="Picture 13" descr="Icon&#10;&#10;Description automatically generated">
            <a:extLst>
              <a:ext uri="{FF2B5EF4-FFF2-40B4-BE49-F238E27FC236}">
                <a16:creationId xmlns:a16="http://schemas.microsoft.com/office/drawing/2014/main" id="{4B7F9904-CDE2-F9AC-C1D0-461084BC8A7A}"/>
              </a:ext>
            </a:extLst>
          </p:cNvPr>
          <p:cNvPicPr>
            <a:picLocks noChangeAspect="1"/>
          </p:cNvPicPr>
          <p:nvPr/>
        </p:nvPicPr>
        <p:blipFill>
          <a:blip r:embed="rId5">
            <a:duotone>
              <a:prstClr val="black"/>
              <a:schemeClr val="accent3">
                <a:tint val="45000"/>
                <a:satMod val="400000"/>
              </a:schemeClr>
            </a:duotone>
          </a:blip>
          <a:stretch>
            <a:fillRect/>
          </a:stretch>
        </p:blipFill>
        <p:spPr>
          <a:xfrm>
            <a:off x="8038873" y="49005"/>
            <a:ext cx="1077946" cy="1052583"/>
          </a:xfrm>
          <a:prstGeom prst="rect">
            <a:avLst/>
          </a:prstGeom>
        </p:spPr>
      </p:pic>
      <p:pic>
        <p:nvPicPr>
          <p:cNvPr id="2" name="Picture 4" descr="Logo&#10;&#10;Description automatically generated">
            <a:extLst>
              <a:ext uri="{FF2B5EF4-FFF2-40B4-BE49-F238E27FC236}">
                <a16:creationId xmlns:a16="http://schemas.microsoft.com/office/drawing/2014/main" id="{54618D12-7F2D-A0B2-78D6-95F4AFA37C18}"/>
              </a:ext>
            </a:extLst>
          </p:cNvPr>
          <p:cNvPicPr>
            <a:picLocks noChangeAspect="1"/>
          </p:cNvPicPr>
          <p:nvPr/>
        </p:nvPicPr>
        <p:blipFill>
          <a:blip r:embed="rId6"/>
          <a:stretch>
            <a:fillRect/>
          </a:stretch>
        </p:blipFill>
        <p:spPr>
          <a:xfrm>
            <a:off x="0" y="6288094"/>
            <a:ext cx="1499287" cy="532246"/>
          </a:xfrm>
          <a:prstGeom prst="rect">
            <a:avLst/>
          </a:prstGeom>
        </p:spPr>
      </p:pic>
      <p:pic>
        <p:nvPicPr>
          <p:cNvPr id="3" name="Picture 6" descr="Logo, company name&#10;&#10;Description automatically generated">
            <a:extLst>
              <a:ext uri="{FF2B5EF4-FFF2-40B4-BE49-F238E27FC236}">
                <a16:creationId xmlns:a16="http://schemas.microsoft.com/office/drawing/2014/main" id="{71F5DB87-CC5B-C4CC-BF16-CE7A0388F0A5}"/>
              </a:ext>
            </a:extLst>
          </p:cNvPr>
          <p:cNvPicPr>
            <a:picLocks noChangeAspect="1"/>
          </p:cNvPicPr>
          <p:nvPr/>
        </p:nvPicPr>
        <p:blipFill>
          <a:blip r:embed="rId7"/>
          <a:stretch>
            <a:fillRect/>
          </a:stretch>
        </p:blipFill>
        <p:spPr>
          <a:xfrm>
            <a:off x="7404577" y="6271998"/>
            <a:ext cx="1649218" cy="564438"/>
          </a:xfrm>
          <a:prstGeom prst="rect">
            <a:avLst/>
          </a:prstGeom>
        </p:spPr>
      </p:pic>
    </p:spTree>
    <p:extLst>
      <p:ext uri="{BB962C8B-B14F-4D97-AF65-F5344CB8AC3E}">
        <p14:creationId xmlns:p14="http://schemas.microsoft.com/office/powerpoint/2010/main" val="3060512794"/>
      </p:ext>
    </p:extLst>
  </p:cSld>
  <p:clrMapOvr>
    <a:masterClrMapping/>
  </p:clrMapOvr>
</p:sld>
</file>

<file path=ppt/theme/theme1.xml><?xml version="1.0" encoding="utf-8"?>
<a:theme xmlns:a="http://schemas.openxmlformats.org/drawingml/2006/main" name="FrostyVTI">
  <a:themeElements>
    <a:clrScheme name="AnalogousFromDarkSeedLeftStep">
      <a:dk1>
        <a:srgbClr val="000000"/>
      </a:dk1>
      <a:lt1>
        <a:srgbClr val="FFFFFF"/>
      </a:lt1>
      <a:dk2>
        <a:srgbClr val="1A212E"/>
      </a:dk2>
      <a:lt2>
        <a:srgbClr val="F0F3F1"/>
      </a:lt2>
      <a:accent1>
        <a:srgbClr val="E729A7"/>
      </a:accent1>
      <a:accent2>
        <a:srgbClr val="C517D5"/>
      </a:accent2>
      <a:accent3>
        <a:srgbClr val="8829E7"/>
      </a:accent3>
      <a:accent4>
        <a:srgbClr val="3E30D9"/>
      </a:accent4>
      <a:accent5>
        <a:srgbClr val="2968E7"/>
      </a:accent5>
      <a:accent6>
        <a:srgbClr val="17A5D5"/>
      </a:accent6>
      <a:hlink>
        <a:srgbClr val="3F54BF"/>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emplate>Facet</Template>
  <TotalTime>19</TotalTime>
  <Words>484</Words>
  <Application>Microsoft Office PowerPoint</Application>
  <PresentationFormat>Letter Paper (8.5x11 in)</PresentationFormat>
  <Paragraphs>43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Avenir Next LT Pro</vt:lpstr>
      <vt:lpstr>Bell MT</vt:lpstr>
      <vt:lpstr>Calibri</vt:lpstr>
      <vt:lpstr>Goudy Old Style</vt:lpstr>
      <vt:lpstr>Wingdings</vt:lpstr>
      <vt:lpstr>FrostyVTI</vt:lpstr>
      <vt:lpstr>ProChange Inc </vt:lpstr>
      <vt:lpstr>Problem Statement</vt:lpstr>
      <vt:lpstr>Project Objectives</vt:lpstr>
      <vt:lpstr>Data Flow</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ProChange Inc Final</dc:title>
  <dc:creator>Ram Venkatakrishnan</dc:creator>
  <cp:lastModifiedBy>Ram Venkatakrishnan</cp:lastModifiedBy>
  <cp:revision>4</cp:revision>
  <dcterms:created xsi:type="dcterms:W3CDTF">2023-05-02T22:57:48Z</dcterms:created>
  <dcterms:modified xsi:type="dcterms:W3CDTF">2023-05-09T08:21:08Z</dcterms:modified>
</cp:coreProperties>
</file>