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8" r:id="rId11"/>
    <p:sldId id="275" r:id="rId12"/>
    <p:sldId id="265" r:id="rId13"/>
    <p:sldId id="270" r:id="rId14"/>
    <p:sldId id="271" r:id="rId15"/>
    <p:sldId id="276" r:id="rId16"/>
    <p:sldId id="274" r:id="rId17"/>
    <p:sldId id="266" r:id="rId18"/>
    <p:sldId id="269" r:id="rId19"/>
    <p:sldId id="278" r:id="rId20"/>
    <p:sldId id="272" r:id="rId21"/>
    <p:sldId id="273" r:id="rId22"/>
    <p:sldId id="277"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yFwCYxObNU5cGMatlPI+eABwl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19CD8E-EA4A-4FF3-9C0F-526A7CB1090E}" v="2288" dt="2025-08-28T12:40:58.0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7" d="100"/>
          <a:sy n="117" d="100"/>
        </p:scale>
        <p:origin x="-1464"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679696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8" name="Google Shape;13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0" name="Google Shape;11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4" name="Google Shape;14;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3"/>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0" name="Google Shape;20;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6" name="Google Shape;26;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2" name="Google Shape;32;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3" name="Google Shape;33;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1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1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1" name="Google Shape;41;p1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2" name="Google Shape;42;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1"/>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1"/>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21"/>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2"/>
          <p:cNvSpPr>
            <a:spLocks noGrp="1"/>
          </p:cNvSpPr>
          <p:nvPr>
            <p:ph type="pic" idx="2"/>
          </p:nvPr>
        </p:nvSpPr>
        <p:spPr>
          <a:xfrm>
            <a:off x="1792288" y="612775"/>
            <a:ext cx="5486400" cy="4114800"/>
          </a:xfrm>
          <a:prstGeom prst="rect">
            <a:avLst/>
          </a:prstGeom>
          <a:noFill/>
          <a:ln>
            <a:noFill/>
          </a:ln>
        </p:spPr>
      </p:sp>
      <p:sp>
        <p:nvSpPr>
          <p:cNvPr id="64" name="Google Shape;64;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amandeep-recipe-book.netlify.app/"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RamandeepChamba/recipe-boo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dirty="0"/>
              <a:t>Recipe Book App</a:t>
            </a:r>
            <a:endParaRPr b="1" dirty="0"/>
          </a:p>
        </p:txBody>
      </p:sp>
      <p:sp>
        <p:nvSpPr>
          <p:cNvPr id="2" name="TextBox 1"/>
          <p:cNvSpPr txBox="1"/>
          <p:nvPr/>
        </p:nvSpPr>
        <p:spPr>
          <a:xfrm>
            <a:off x="1763486" y="3886200"/>
            <a:ext cx="5388428" cy="954107"/>
          </a:xfrm>
          <a:prstGeom prst="rect">
            <a:avLst/>
          </a:prstGeom>
          <a:noFill/>
        </p:spPr>
        <p:txBody>
          <a:bodyPr wrap="square" rtlCol="0">
            <a:spAutoFit/>
          </a:bodyPr>
          <a:lstStyle/>
          <a:p>
            <a:r>
              <a:rPr lang="en-US" dirty="0"/>
              <a:t>Visit site: </a:t>
            </a:r>
            <a:r>
              <a:rPr lang="en-US" dirty="0">
                <a:hlinkClick r:id="rId3"/>
              </a:rPr>
              <a:t>https://ramandeep-recipe-book.netlify.app/</a:t>
            </a:r>
            <a:endParaRPr lang="en-US" dirty="0"/>
          </a:p>
          <a:p>
            <a:endParaRPr lang="en-US" dirty="0"/>
          </a:p>
          <a:p>
            <a:r>
              <a:rPr lang="en-US" dirty="0"/>
              <a:t>Source code: </a:t>
            </a:r>
            <a:r>
              <a:rPr lang="en-US" dirty="0">
                <a:hlinkClick r:id="rId4"/>
              </a:rPr>
              <a:t>https://github.com/RamandeepChamba/recipe-book</a:t>
            </a:r>
            <a:endParaRPr lang="en-US" dirty="0"/>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4AAC7-BAFD-2F73-224E-05B4091B9402}"/>
              </a:ext>
            </a:extLst>
          </p:cNvPr>
          <p:cNvSpPr>
            <a:spLocks noGrp="1"/>
          </p:cNvSpPr>
          <p:nvPr>
            <p:ph type="title"/>
          </p:nvPr>
        </p:nvSpPr>
        <p:spPr>
          <a:xfrm>
            <a:off x="457200" y="274638"/>
            <a:ext cx="8229600" cy="6291072"/>
          </a:xfrm>
        </p:spPr>
        <p:txBody>
          <a:bodyPr/>
          <a:lstStyle/>
          <a:p>
            <a:r>
              <a:rPr lang="en-US" b="1" dirty="0"/>
              <a:t>How to use app</a:t>
            </a:r>
          </a:p>
        </p:txBody>
      </p:sp>
    </p:spTree>
    <p:extLst>
      <p:ext uri="{BB962C8B-B14F-4D97-AF65-F5344CB8AC3E}">
        <p14:creationId xmlns:p14="http://schemas.microsoft.com/office/powerpoint/2010/main" val="1038739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BF033-44AE-CD81-595E-899216A173EF}"/>
              </a:ext>
            </a:extLst>
          </p:cNvPr>
          <p:cNvSpPr>
            <a:spLocks noGrp="1"/>
          </p:cNvSpPr>
          <p:nvPr>
            <p:ph type="title"/>
          </p:nvPr>
        </p:nvSpPr>
        <p:spPr/>
        <p:txBody>
          <a:bodyPr/>
          <a:lstStyle/>
          <a:p>
            <a:r>
              <a:rPr lang="en-US" b="1" dirty="0"/>
              <a:t>Add a recipe</a:t>
            </a:r>
          </a:p>
        </p:txBody>
      </p:sp>
      <p:sp>
        <p:nvSpPr>
          <p:cNvPr id="3" name="Text Placeholder 2">
            <a:extLst>
              <a:ext uri="{FF2B5EF4-FFF2-40B4-BE49-F238E27FC236}">
                <a16:creationId xmlns:a16="http://schemas.microsoft.com/office/drawing/2014/main" id="{BE18FAE4-2265-C0E3-2EE0-4E892024B059}"/>
              </a:ext>
            </a:extLst>
          </p:cNvPr>
          <p:cNvSpPr>
            <a:spLocks noGrp="1"/>
          </p:cNvSpPr>
          <p:nvPr>
            <p:ph type="body" idx="1"/>
          </p:nvPr>
        </p:nvSpPr>
        <p:spPr/>
        <p:txBody>
          <a:bodyPr/>
          <a:lstStyle/>
          <a:p>
            <a:r>
              <a:rPr lang="en-US" dirty="0"/>
              <a:t>Click "Add Recipe" button in header.</a:t>
            </a:r>
          </a:p>
          <a:p>
            <a:r>
              <a:rPr lang="en-US" dirty="0"/>
              <a:t>Will take you to "/</a:t>
            </a:r>
            <a:r>
              <a:rPr lang="en-US" dirty="0" err="1"/>
              <a:t>addRecipe</a:t>
            </a:r>
            <a:r>
              <a:rPr lang="en-US" dirty="0"/>
              <a:t>" route.</a:t>
            </a:r>
          </a:p>
          <a:p>
            <a:r>
              <a:rPr lang="en-US" dirty="0"/>
              <a:t>Will show add recipe form.</a:t>
            </a:r>
          </a:p>
          <a:p>
            <a:r>
              <a:rPr lang="en-US" dirty="0"/>
              <a:t>Provide name, finished image of recipe, ingredients and steps and submit.</a:t>
            </a:r>
          </a:p>
          <a:p>
            <a:r>
              <a:rPr lang="en-US" dirty="0"/>
              <a:t>Will add recipe, and redirect you to your newly added recipe's details page.</a:t>
            </a:r>
          </a:p>
        </p:txBody>
      </p:sp>
    </p:spTree>
    <p:extLst>
      <p:ext uri="{BB962C8B-B14F-4D97-AF65-F5344CB8AC3E}">
        <p14:creationId xmlns:p14="http://schemas.microsoft.com/office/powerpoint/2010/main" val="3524402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AddRecipeForm component</a:t>
            </a:r>
            <a:endParaRPr b="1"/>
          </a:p>
        </p:txBody>
      </p:sp>
      <p:sp>
        <p:nvSpPr>
          <p:cNvPr id="135" name="Google Shape;135;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IN"/>
              <a:t>Accepts recipe’s name, image, ingredients and steps.</a:t>
            </a:r>
            <a:endParaRPr/>
          </a:p>
          <a:p>
            <a:pPr marL="342900" lvl="0" indent="-342900" algn="l" rtl="0">
              <a:spcBef>
                <a:spcPts val="592"/>
              </a:spcBef>
              <a:spcAft>
                <a:spcPts val="0"/>
              </a:spcAft>
              <a:buClr>
                <a:schemeClr val="dk1"/>
              </a:buClr>
              <a:buSzPct val="100000"/>
              <a:buChar char="•"/>
            </a:pPr>
            <a:r>
              <a:rPr lang="en-IN"/>
              <a:t>Can add an ingredient by clicking add ingredient button and submitting the resulting form.</a:t>
            </a:r>
            <a:endParaRPr/>
          </a:p>
          <a:p>
            <a:pPr marL="342900" lvl="0" indent="-342900" algn="l" rtl="0">
              <a:spcBef>
                <a:spcPts val="592"/>
              </a:spcBef>
              <a:spcAft>
                <a:spcPts val="0"/>
              </a:spcAft>
              <a:buClr>
                <a:schemeClr val="dk1"/>
              </a:buClr>
              <a:buSzPct val="100000"/>
              <a:buChar char="•"/>
            </a:pPr>
            <a:r>
              <a:rPr lang="en-IN"/>
              <a:t>Can add a step by clicking add step button and submitting the resulting form.</a:t>
            </a:r>
            <a:endParaRPr/>
          </a:p>
          <a:p>
            <a:pPr marL="342900" lvl="0" indent="-342900" algn="l" rtl="0">
              <a:spcBef>
                <a:spcPts val="592"/>
              </a:spcBef>
              <a:spcAft>
                <a:spcPts val="0"/>
              </a:spcAft>
              <a:buClr>
                <a:schemeClr val="dk1"/>
              </a:buClr>
              <a:buSzPct val="100000"/>
              <a:buChar char="•"/>
            </a:pPr>
            <a:r>
              <a:rPr lang="en-IN"/>
              <a:t>Lists all ingredients/steps added, with options to delete or update each of them.</a:t>
            </a:r>
            <a:endParaRPr/>
          </a:p>
          <a:p>
            <a:pPr marL="342900" lvl="0" indent="-342900" algn="l" rtl="0">
              <a:spcBef>
                <a:spcPts val="592"/>
              </a:spcBef>
              <a:spcAft>
                <a:spcPts val="0"/>
              </a:spcAft>
              <a:buClr>
                <a:schemeClr val="dk1"/>
              </a:buClr>
              <a:buSzPct val="100000"/>
              <a:buChar char="•"/>
            </a:pPr>
            <a:r>
              <a:rPr lang="en-IN"/>
              <a:t>On submit, adds image to supabase, creates recipe object including image URL, adds newly created recipe to state using reducer.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200B9-F818-BA80-0708-1A786DE96B65}"/>
              </a:ext>
            </a:extLst>
          </p:cNvPr>
          <p:cNvSpPr>
            <a:spLocks noGrp="1"/>
          </p:cNvSpPr>
          <p:nvPr>
            <p:ph type="title"/>
          </p:nvPr>
        </p:nvSpPr>
        <p:spPr/>
        <p:txBody>
          <a:bodyPr/>
          <a:lstStyle/>
          <a:p>
            <a:r>
              <a:rPr lang="en-US" b="1" dirty="0"/>
              <a:t>Searching recipes</a:t>
            </a:r>
          </a:p>
        </p:txBody>
      </p:sp>
      <p:sp>
        <p:nvSpPr>
          <p:cNvPr id="3" name="Text Placeholder 2">
            <a:extLst>
              <a:ext uri="{FF2B5EF4-FFF2-40B4-BE49-F238E27FC236}">
                <a16:creationId xmlns:a16="http://schemas.microsoft.com/office/drawing/2014/main" id="{1EE79C62-403D-D324-5461-DC6465CD02BE}"/>
              </a:ext>
            </a:extLst>
          </p:cNvPr>
          <p:cNvSpPr>
            <a:spLocks noGrp="1"/>
          </p:cNvSpPr>
          <p:nvPr>
            <p:ph type="body" idx="1"/>
          </p:nvPr>
        </p:nvSpPr>
        <p:spPr/>
        <p:txBody>
          <a:bodyPr>
            <a:normAutofit fontScale="85000" lnSpcReduction="10000"/>
          </a:bodyPr>
          <a:lstStyle/>
          <a:p>
            <a:r>
              <a:rPr lang="en-US" dirty="0"/>
              <a:t>In header you can search recipe using input field.</a:t>
            </a:r>
          </a:p>
          <a:p>
            <a:r>
              <a:rPr lang="en-US" dirty="0"/>
              <a:t>You can search by keyword or ingredients.</a:t>
            </a:r>
          </a:p>
          <a:p>
            <a:r>
              <a:rPr lang="en-US" dirty="0"/>
              <a:t>By Keyword:</a:t>
            </a:r>
          </a:p>
          <a:p>
            <a:pPr lvl="1">
              <a:buFont typeface="Courier New"/>
              <a:buChar char="o"/>
            </a:pPr>
            <a:r>
              <a:rPr lang="en-US" dirty="0"/>
              <a:t>Accepts a keyword.</a:t>
            </a:r>
          </a:p>
          <a:p>
            <a:pPr lvl="1">
              <a:buFont typeface="Courier New"/>
              <a:buChar char="o"/>
            </a:pPr>
            <a:r>
              <a:rPr lang="en-US" dirty="0"/>
              <a:t>Looks for keyword in recipe's name and steps.</a:t>
            </a:r>
          </a:p>
          <a:p>
            <a:pPr lvl="1">
              <a:buFont typeface="Courier New"/>
              <a:buChar char="o"/>
            </a:pPr>
            <a:r>
              <a:rPr lang="en-US" dirty="0"/>
              <a:t>Case insensitive.</a:t>
            </a:r>
          </a:p>
          <a:p>
            <a:pPr indent="-285750"/>
            <a:r>
              <a:rPr lang="en-US" dirty="0"/>
              <a:t>By Ingredients:</a:t>
            </a:r>
          </a:p>
          <a:p>
            <a:pPr lvl="1">
              <a:buFont typeface="Courier New"/>
              <a:buChar char="o"/>
            </a:pPr>
            <a:r>
              <a:rPr lang="en-US" dirty="0"/>
              <a:t>Accepts one or more ingredients and look for them in recipe.</a:t>
            </a:r>
          </a:p>
          <a:p>
            <a:pPr lvl="1">
              <a:buFont typeface="Courier New"/>
              <a:buChar char="o"/>
            </a:pPr>
            <a:r>
              <a:rPr lang="en-US" dirty="0"/>
              <a:t>Match all ingredients (recipe should have all ingredients)</a:t>
            </a:r>
          </a:p>
          <a:p>
            <a:pPr lvl="2">
              <a:buFont typeface="Wingdings"/>
              <a:buChar char="§"/>
            </a:pPr>
            <a:r>
              <a:rPr lang="en-US" dirty="0"/>
              <a:t>Search Query: "tomato + onion + sugar"</a:t>
            </a:r>
          </a:p>
        </p:txBody>
      </p:sp>
    </p:spTree>
    <p:extLst>
      <p:ext uri="{BB962C8B-B14F-4D97-AF65-F5344CB8AC3E}">
        <p14:creationId xmlns:p14="http://schemas.microsoft.com/office/powerpoint/2010/main" val="42795681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3D8C617-25DA-52F7-BCF2-E33F9252191E}"/>
              </a:ext>
            </a:extLst>
          </p:cNvPr>
          <p:cNvSpPr>
            <a:spLocks noGrp="1"/>
          </p:cNvSpPr>
          <p:nvPr>
            <p:ph type="body" idx="1"/>
          </p:nvPr>
        </p:nvSpPr>
        <p:spPr>
          <a:xfrm>
            <a:off x="457200" y="777240"/>
            <a:ext cx="8229600" cy="5348923"/>
          </a:xfrm>
        </p:spPr>
        <p:txBody>
          <a:bodyPr>
            <a:normAutofit/>
          </a:bodyPr>
          <a:lstStyle/>
          <a:p>
            <a:pPr lvl="1">
              <a:buFont typeface="Courier New"/>
              <a:buChar char="o"/>
            </a:pPr>
            <a:r>
              <a:rPr lang="en-US" dirty="0"/>
              <a:t>Match any:</a:t>
            </a:r>
          </a:p>
          <a:p>
            <a:pPr lvl="2">
              <a:buFont typeface="Wingdings"/>
              <a:buChar char="§"/>
            </a:pPr>
            <a:r>
              <a:rPr lang="en-US" dirty="0"/>
              <a:t>Search Query: "tomato, onion, sugar"</a:t>
            </a:r>
          </a:p>
          <a:p>
            <a:pPr lvl="1">
              <a:buFont typeface="Courier New"/>
              <a:buChar char="o"/>
            </a:pPr>
            <a:r>
              <a:rPr lang="en-US" dirty="0"/>
              <a:t>Just one ingredient</a:t>
            </a:r>
          </a:p>
          <a:p>
            <a:pPr lvl="2">
              <a:buFont typeface="Wingdings"/>
              <a:buChar char="§"/>
            </a:pPr>
            <a:r>
              <a:rPr lang="en-US" dirty="0"/>
              <a:t>Search Query: "tomato"</a:t>
            </a:r>
          </a:p>
          <a:p>
            <a:pPr lvl="1">
              <a:buFont typeface="Courier New"/>
              <a:buChar char="o"/>
            </a:pPr>
            <a:r>
              <a:rPr lang="en-US" dirty="0"/>
              <a:t>Case insensitive</a:t>
            </a:r>
          </a:p>
          <a:p>
            <a:pPr lvl="1">
              <a:buFont typeface="Courier New"/>
              <a:buChar char="o"/>
            </a:pPr>
            <a:endParaRPr lang="en-US" dirty="0"/>
          </a:p>
          <a:p>
            <a:pPr indent="-285750"/>
            <a:r>
              <a:rPr lang="en-US" dirty="0"/>
              <a:t>On search button click will take you to "/", with your search query in search params.</a:t>
            </a:r>
          </a:p>
          <a:p>
            <a:pPr indent="-285750"/>
            <a:r>
              <a:rPr lang="en-US" dirty="0"/>
              <a:t>Will show filtered recipes based on your search query.</a:t>
            </a:r>
          </a:p>
        </p:txBody>
      </p:sp>
    </p:spTree>
    <p:extLst>
      <p:ext uri="{BB962C8B-B14F-4D97-AF65-F5344CB8AC3E}">
        <p14:creationId xmlns:p14="http://schemas.microsoft.com/office/powerpoint/2010/main" val="9496830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E54C9-6AA2-A54F-787C-275B9AD23CE8}"/>
              </a:ext>
            </a:extLst>
          </p:cNvPr>
          <p:cNvSpPr>
            <a:spLocks noGrp="1"/>
          </p:cNvSpPr>
          <p:nvPr>
            <p:ph type="title"/>
          </p:nvPr>
        </p:nvSpPr>
        <p:spPr/>
        <p:txBody>
          <a:bodyPr/>
          <a:lstStyle/>
          <a:p>
            <a:r>
              <a:rPr lang="en-US" b="1" dirty="0"/>
              <a:t>View recipe details</a:t>
            </a:r>
          </a:p>
        </p:txBody>
      </p:sp>
      <p:sp>
        <p:nvSpPr>
          <p:cNvPr id="3" name="Text Placeholder 2">
            <a:extLst>
              <a:ext uri="{FF2B5EF4-FFF2-40B4-BE49-F238E27FC236}">
                <a16:creationId xmlns:a16="http://schemas.microsoft.com/office/drawing/2014/main" id="{AADEF75C-C980-6662-6FB9-C675451A09E0}"/>
              </a:ext>
            </a:extLst>
          </p:cNvPr>
          <p:cNvSpPr>
            <a:spLocks noGrp="1"/>
          </p:cNvSpPr>
          <p:nvPr>
            <p:ph type="body" idx="1"/>
          </p:nvPr>
        </p:nvSpPr>
        <p:spPr/>
        <p:txBody>
          <a:bodyPr/>
          <a:lstStyle/>
          <a:p>
            <a:r>
              <a:rPr lang="en-US" dirty="0"/>
              <a:t>Click on "View Details" button in recipe list item.</a:t>
            </a:r>
          </a:p>
          <a:p>
            <a:r>
              <a:rPr lang="en-US" dirty="0"/>
              <a:t>It will take you to "/recipe/:id".</a:t>
            </a:r>
          </a:p>
          <a:p>
            <a:r>
              <a:rPr lang="en-US" dirty="0"/>
              <a:t>It will show you details of the recipe you just selected.</a:t>
            </a:r>
          </a:p>
        </p:txBody>
      </p:sp>
    </p:spTree>
    <p:extLst>
      <p:ext uri="{BB962C8B-B14F-4D97-AF65-F5344CB8AC3E}">
        <p14:creationId xmlns:p14="http://schemas.microsoft.com/office/powerpoint/2010/main" val="1575782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61B12-F6FE-5F50-3DF4-F128B6793F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026CD1-1278-B149-457C-54B5CF101492}"/>
              </a:ext>
            </a:extLst>
          </p:cNvPr>
          <p:cNvSpPr>
            <a:spLocks noGrp="1"/>
          </p:cNvSpPr>
          <p:nvPr>
            <p:ph type="title"/>
          </p:nvPr>
        </p:nvSpPr>
        <p:spPr>
          <a:xfrm>
            <a:off x="457200" y="274638"/>
            <a:ext cx="8229600" cy="6291072"/>
          </a:xfrm>
        </p:spPr>
        <p:txBody>
          <a:bodyPr/>
          <a:lstStyle/>
          <a:p>
            <a:r>
              <a:rPr lang="en-US" b="1" dirty="0"/>
              <a:t>How app works</a:t>
            </a:r>
          </a:p>
        </p:txBody>
      </p:sp>
    </p:spTree>
    <p:extLst>
      <p:ext uri="{BB962C8B-B14F-4D97-AF65-F5344CB8AC3E}">
        <p14:creationId xmlns:p14="http://schemas.microsoft.com/office/powerpoint/2010/main" val="2317473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1" name="Google Shape;141;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285750" indent="-285750" algn="l" rtl="0">
              <a:spcBef>
                <a:spcPts val="560"/>
              </a:spcBef>
              <a:spcAft>
                <a:spcPts val="0"/>
              </a:spcAft>
              <a:buSzPts val="2800"/>
            </a:pPr>
            <a:r>
              <a:rPr lang="en-IN" dirty="0" err="1"/>
              <a:t>RecipesWithPagination</a:t>
            </a:r>
            <a:r>
              <a:rPr lang="en-IN" dirty="0"/>
              <a:t> component renders </a:t>
            </a:r>
            <a:r>
              <a:rPr lang="en-IN" dirty="0" err="1"/>
              <a:t>RecipeList</a:t>
            </a:r>
            <a:r>
              <a:rPr lang="en-IN" dirty="0"/>
              <a:t> and Pagination.</a:t>
            </a:r>
            <a:endParaRPr lang="en-US" dirty="0"/>
          </a:p>
          <a:p>
            <a:pPr marL="285750" indent="-285750" algn="l" rtl="0">
              <a:spcBef>
                <a:spcPts val="560"/>
              </a:spcBef>
              <a:spcAft>
                <a:spcPts val="0"/>
              </a:spcAft>
              <a:buClr>
                <a:schemeClr val="dk1"/>
              </a:buClr>
              <a:buSzPts val="2800"/>
            </a:pPr>
            <a:r>
              <a:rPr lang="en-IN" err="1"/>
              <a:t>RecipeList</a:t>
            </a:r>
            <a:r>
              <a:rPr lang="en-IN" dirty="0"/>
              <a:t> gets </a:t>
            </a:r>
            <a:r>
              <a:rPr lang="en-IN" err="1"/>
              <a:t>searchParams</a:t>
            </a:r>
            <a:r>
              <a:rPr lang="en-IN" dirty="0"/>
              <a:t>(</a:t>
            </a:r>
            <a:r>
              <a:rPr lang="en-IN" err="1"/>
              <a:t>searchQuery</a:t>
            </a:r>
            <a:r>
              <a:rPr lang="en-IN" dirty="0"/>
              <a:t>, </a:t>
            </a:r>
            <a:r>
              <a:rPr lang="en-IN" err="1"/>
              <a:t>searchBy</a:t>
            </a:r>
            <a:r>
              <a:rPr lang="en-IN" dirty="0"/>
              <a:t> and page) and dispatches action to filter recipes on mount or whenever params change.</a:t>
            </a:r>
            <a:endParaRPr dirty="0"/>
          </a:p>
          <a:p>
            <a:pPr marL="285750" indent="-285750">
              <a:spcBef>
                <a:spcPts val="560"/>
              </a:spcBef>
              <a:buSzPts val="2800"/>
            </a:pPr>
            <a:r>
              <a:rPr lang="en-IN" err="1"/>
              <a:t>RecipeList</a:t>
            </a:r>
            <a:r>
              <a:rPr lang="en-IN" dirty="0"/>
              <a:t> gets </a:t>
            </a:r>
            <a:r>
              <a:rPr lang="en-IN" err="1"/>
              <a:t>recipeToView</a:t>
            </a:r>
            <a:r>
              <a:rPr lang="en-IN" dirty="0"/>
              <a:t> from state and display these recipes.</a:t>
            </a:r>
          </a:p>
          <a:p>
            <a:pPr marL="285750" indent="-285750">
              <a:spcBef>
                <a:spcPts val="560"/>
              </a:spcBef>
              <a:buSzPts val="2800"/>
            </a:pPr>
            <a:r>
              <a:rPr lang="en-IN" dirty="0"/>
              <a:t>Pagination will reflect these changes.</a:t>
            </a:r>
          </a:p>
        </p:txBody>
      </p:sp>
      <p:sp>
        <p:nvSpPr>
          <p:cNvPr id="3" name="Title 2">
            <a:extLst>
              <a:ext uri="{FF2B5EF4-FFF2-40B4-BE49-F238E27FC236}">
                <a16:creationId xmlns:a16="http://schemas.microsoft.com/office/drawing/2014/main" id="{139D47CA-6DCF-DAB1-4574-9A50F21824C7}"/>
              </a:ext>
            </a:extLst>
          </p:cNvPr>
          <p:cNvSpPr>
            <a:spLocks noGrp="1"/>
          </p:cNvSpPr>
          <p:nvPr>
            <p:ph type="title"/>
          </p:nvPr>
        </p:nvSpPr>
        <p:spPr/>
        <p:txBody>
          <a:bodyPr/>
          <a:lstStyle/>
          <a:p>
            <a:r>
              <a:rPr lang="en-US" b="1" dirty="0"/>
              <a:t>When visiting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F6982-1F88-C39C-5669-B6FF975C22B5}"/>
              </a:ext>
            </a:extLst>
          </p:cNvPr>
          <p:cNvSpPr>
            <a:spLocks noGrp="1"/>
          </p:cNvSpPr>
          <p:nvPr>
            <p:ph type="title"/>
          </p:nvPr>
        </p:nvSpPr>
        <p:spPr/>
        <p:txBody>
          <a:bodyPr>
            <a:normAutofit fontScale="90000"/>
          </a:bodyPr>
          <a:lstStyle/>
          <a:p>
            <a:r>
              <a:rPr lang="en-US" b="1" dirty="0"/>
              <a:t>When searching (on search form submit)</a:t>
            </a:r>
          </a:p>
        </p:txBody>
      </p:sp>
      <p:sp>
        <p:nvSpPr>
          <p:cNvPr id="3" name="Text Placeholder 2">
            <a:extLst>
              <a:ext uri="{FF2B5EF4-FFF2-40B4-BE49-F238E27FC236}">
                <a16:creationId xmlns:a16="http://schemas.microsoft.com/office/drawing/2014/main" id="{6F7249DD-282E-FE80-9B6A-3D00D2A7EA63}"/>
              </a:ext>
            </a:extLst>
          </p:cNvPr>
          <p:cNvSpPr>
            <a:spLocks noGrp="1"/>
          </p:cNvSpPr>
          <p:nvPr>
            <p:ph type="body" idx="1"/>
          </p:nvPr>
        </p:nvSpPr>
        <p:spPr/>
        <p:txBody>
          <a:bodyPr/>
          <a:lstStyle/>
          <a:p>
            <a:pPr marL="285750" indent="-285750">
              <a:spcBef>
                <a:spcPts val="560"/>
              </a:spcBef>
            </a:pPr>
            <a:r>
              <a:rPr lang="en-IN" dirty="0"/>
              <a:t>On search submit, navigates to “/” along with search query i.e.“/</a:t>
            </a:r>
            <a:r>
              <a:rPr lang="en-IN" dirty="0" err="1"/>
              <a:t>searchQuery</a:t>
            </a:r>
            <a:r>
              <a:rPr lang="en-IN" dirty="0"/>
              <a:t>=</a:t>
            </a:r>
            <a:r>
              <a:rPr lang="en-IN" dirty="0" err="1"/>
              <a:t>something&amp;searchBy</a:t>
            </a:r>
            <a:r>
              <a:rPr lang="en-IN" dirty="0"/>
              <a:t>=keyword”.</a:t>
            </a:r>
            <a:endParaRPr lang="en-US"/>
          </a:p>
          <a:p>
            <a:pPr marL="285750" indent="-285750">
              <a:spcBef>
                <a:spcPts val="560"/>
              </a:spcBef>
            </a:pPr>
            <a:r>
              <a:rPr lang="en-IN" dirty="0" err="1"/>
              <a:t>RecipeList</a:t>
            </a:r>
            <a:r>
              <a:rPr lang="en-IN" dirty="0"/>
              <a:t> gets these </a:t>
            </a:r>
            <a:r>
              <a:rPr lang="en-IN" dirty="0" err="1"/>
              <a:t>searchParams</a:t>
            </a:r>
            <a:r>
              <a:rPr lang="en-IN" dirty="0"/>
              <a:t> and dispatches action to filter the recipes.</a:t>
            </a:r>
            <a:endParaRPr lang="en-US" dirty="0"/>
          </a:p>
          <a:p>
            <a:pPr marL="285750" indent="-285750">
              <a:spcBef>
                <a:spcPts val="560"/>
              </a:spcBef>
            </a:pPr>
            <a:r>
              <a:rPr lang="en-IN" dirty="0" err="1"/>
              <a:t>RecipeList</a:t>
            </a:r>
            <a:r>
              <a:rPr lang="en-IN" dirty="0"/>
              <a:t> and pagination reflects these changes.</a:t>
            </a:r>
            <a:endParaRPr lang="en-US" dirty="0"/>
          </a:p>
          <a:p>
            <a:endParaRPr lang="en-US" dirty="0"/>
          </a:p>
        </p:txBody>
      </p:sp>
    </p:spTree>
    <p:extLst>
      <p:ext uri="{BB962C8B-B14F-4D97-AF65-F5344CB8AC3E}">
        <p14:creationId xmlns:p14="http://schemas.microsoft.com/office/powerpoint/2010/main" val="2133395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8ADD5-F943-E172-AA70-9D0271EEB104}"/>
              </a:ext>
            </a:extLst>
          </p:cNvPr>
          <p:cNvSpPr>
            <a:spLocks noGrp="1"/>
          </p:cNvSpPr>
          <p:nvPr>
            <p:ph type="title"/>
          </p:nvPr>
        </p:nvSpPr>
        <p:spPr/>
        <p:txBody>
          <a:bodyPr/>
          <a:lstStyle/>
          <a:p>
            <a:r>
              <a:rPr lang="en-US" b="1" dirty="0"/>
              <a:t>Adding a recipe</a:t>
            </a:r>
          </a:p>
        </p:txBody>
      </p:sp>
      <p:sp>
        <p:nvSpPr>
          <p:cNvPr id="3" name="Text Placeholder 2">
            <a:extLst>
              <a:ext uri="{FF2B5EF4-FFF2-40B4-BE49-F238E27FC236}">
                <a16:creationId xmlns:a16="http://schemas.microsoft.com/office/drawing/2014/main" id="{E0B3669E-5FA8-B838-C6B6-265A7557756F}"/>
              </a:ext>
            </a:extLst>
          </p:cNvPr>
          <p:cNvSpPr>
            <a:spLocks noGrp="1"/>
          </p:cNvSpPr>
          <p:nvPr>
            <p:ph type="body" idx="1"/>
          </p:nvPr>
        </p:nvSpPr>
        <p:spPr/>
        <p:txBody>
          <a:bodyPr>
            <a:normAutofit fontScale="77500" lnSpcReduction="20000"/>
          </a:bodyPr>
          <a:lstStyle/>
          <a:p>
            <a:r>
              <a:rPr lang="en-US" dirty="0"/>
              <a:t>User clicks "Add Recipe" button from header or visits "/</a:t>
            </a:r>
            <a:r>
              <a:rPr lang="en-US" err="1"/>
              <a:t>addRecipe</a:t>
            </a:r>
            <a:r>
              <a:rPr lang="en-US" dirty="0"/>
              <a:t>".</a:t>
            </a:r>
          </a:p>
          <a:p>
            <a:r>
              <a:rPr lang="en-US" dirty="0" err="1"/>
              <a:t>AddRecipeFormComponent</a:t>
            </a:r>
            <a:r>
              <a:rPr lang="en-US" dirty="0"/>
              <a:t> is rendered.</a:t>
            </a:r>
          </a:p>
          <a:p>
            <a:r>
              <a:rPr lang="en-US" dirty="0"/>
              <a:t>It accepts recipe's name, finished image, ingredients and </a:t>
            </a:r>
            <a:r>
              <a:rPr lang="en-US"/>
              <a:t>steps.</a:t>
            </a:r>
            <a:endParaRPr lang="en-US" dirty="0"/>
          </a:p>
          <a:p>
            <a:r>
              <a:rPr lang="en-US" dirty="0"/>
              <a:t>On submit, it adds the finished image to cloud storage (supabase</a:t>
            </a:r>
            <a:r>
              <a:rPr lang="en-US"/>
              <a:t>).</a:t>
            </a:r>
            <a:endParaRPr lang="en-US" dirty="0"/>
          </a:p>
          <a:p>
            <a:r>
              <a:rPr lang="en-US" dirty="0"/>
              <a:t>This uploaded image's </a:t>
            </a:r>
            <a:r>
              <a:rPr lang="en-US" err="1"/>
              <a:t>url</a:t>
            </a:r>
            <a:r>
              <a:rPr lang="en-US" dirty="0"/>
              <a:t> and data from other form fields is used to make a recipe object. </a:t>
            </a:r>
          </a:p>
          <a:p>
            <a:r>
              <a:rPr lang="en-US" dirty="0"/>
              <a:t>This object is given as payload to "</a:t>
            </a:r>
            <a:r>
              <a:rPr lang="en-US" dirty="0" err="1"/>
              <a:t>addRecipe</a:t>
            </a:r>
            <a:r>
              <a:rPr lang="en-US" dirty="0"/>
              <a:t>" action and it dispatches, which then adds the recipe to our recipes in state.</a:t>
            </a:r>
          </a:p>
          <a:p>
            <a:r>
              <a:rPr lang="en-US" dirty="0"/>
              <a:t>User is redirected to this newly added recipe's page.</a:t>
            </a:r>
          </a:p>
        </p:txBody>
      </p:sp>
    </p:spTree>
    <p:extLst>
      <p:ext uri="{BB962C8B-B14F-4D97-AF65-F5344CB8AC3E}">
        <p14:creationId xmlns:p14="http://schemas.microsoft.com/office/powerpoint/2010/main" val="4291694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Technologies</a:t>
            </a:r>
            <a:endParaRPr b="1"/>
          </a:p>
        </p:txBody>
      </p:sp>
      <p:sp>
        <p:nvSpPr>
          <p:cNvPr id="90" name="Google Shape;90;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a:t>Using React Router.</a:t>
            </a:r>
            <a:endParaRPr/>
          </a:p>
          <a:p>
            <a:pPr marL="342900" lvl="0" indent="-342900" algn="l" rtl="0">
              <a:spcBef>
                <a:spcPts val="640"/>
              </a:spcBef>
              <a:spcAft>
                <a:spcPts val="0"/>
              </a:spcAft>
              <a:buClr>
                <a:schemeClr val="dk1"/>
              </a:buClr>
              <a:buSzPts val="3200"/>
              <a:buChar char="•"/>
            </a:pPr>
            <a:r>
              <a:rPr lang="en-IN"/>
              <a:t>Using useReducer + ContextAPI for state.</a:t>
            </a:r>
            <a:endParaRPr/>
          </a:p>
          <a:p>
            <a:pPr marL="342900" lvl="0" indent="-342900" algn="l" rtl="0">
              <a:spcBef>
                <a:spcPts val="640"/>
              </a:spcBef>
              <a:spcAft>
                <a:spcPts val="0"/>
              </a:spcAft>
              <a:buClr>
                <a:schemeClr val="dk1"/>
              </a:buClr>
              <a:buSzPts val="3200"/>
              <a:buChar char="•"/>
            </a:pPr>
            <a:r>
              <a:rPr lang="en-IN"/>
              <a:t>State is also being passed around via search params in url.</a:t>
            </a:r>
            <a:endParaRPr/>
          </a:p>
          <a:p>
            <a:pPr marL="342900" lvl="0" indent="-342900" algn="l" rtl="0">
              <a:spcBef>
                <a:spcPts val="640"/>
              </a:spcBef>
              <a:spcAft>
                <a:spcPts val="0"/>
              </a:spcAft>
              <a:buClr>
                <a:schemeClr val="dk1"/>
              </a:buClr>
              <a:buSzPts val="3200"/>
              <a:buChar char="•"/>
            </a:pPr>
            <a:r>
              <a:rPr lang="en-IN"/>
              <a:t>For styling, using Styled Components.</a:t>
            </a:r>
            <a:endParaRPr/>
          </a:p>
          <a:p>
            <a:pPr marL="342900" lvl="0" indent="-342900" algn="l" rtl="0">
              <a:spcBef>
                <a:spcPts val="640"/>
              </a:spcBef>
              <a:spcAft>
                <a:spcPts val="0"/>
              </a:spcAft>
              <a:buClr>
                <a:schemeClr val="dk1"/>
              </a:buClr>
              <a:buSzPts val="3200"/>
              <a:buChar char="•"/>
            </a:pPr>
            <a:r>
              <a:rPr lang="en-IN"/>
              <a:t>Supabase: to store recipe images.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C4B28-55D8-B82F-7857-45208AAFF41D}"/>
              </a:ext>
            </a:extLst>
          </p:cNvPr>
          <p:cNvSpPr>
            <a:spLocks noGrp="1"/>
          </p:cNvSpPr>
          <p:nvPr>
            <p:ph type="title"/>
          </p:nvPr>
        </p:nvSpPr>
        <p:spPr/>
        <p:txBody>
          <a:bodyPr/>
          <a:lstStyle/>
          <a:p>
            <a:r>
              <a:rPr lang="en-US" b="1" dirty="0"/>
              <a:t>View recipe details</a:t>
            </a:r>
          </a:p>
        </p:txBody>
      </p:sp>
      <p:sp>
        <p:nvSpPr>
          <p:cNvPr id="3" name="Text Placeholder 2">
            <a:extLst>
              <a:ext uri="{FF2B5EF4-FFF2-40B4-BE49-F238E27FC236}">
                <a16:creationId xmlns:a16="http://schemas.microsoft.com/office/drawing/2014/main" id="{C4CD88E5-BF4C-EB9B-C8C5-F71C1914780D}"/>
              </a:ext>
            </a:extLst>
          </p:cNvPr>
          <p:cNvSpPr>
            <a:spLocks noGrp="1"/>
          </p:cNvSpPr>
          <p:nvPr>
            <p:ph type="body" idx="1"/>
          </p:nvPr>
        </p:nvSpPr>
        <p:spPr/>
        <p:txBody>
          <a:bodyPr/>
          <a:lstStyle/>
          <a:p>
            <a:r>
              <a:rPr lang="en-US" dirty="0"/>
              <a:t>Clicking on "View Details" button on recipe list item will take you to "/recipe/:id".</a:t>
            </a:r>
          </a:p>
          <a:p>
            <a:r>
              <a:rPr lang="en-US" dirty="0" err="1"/>
              <a:t>RecipeDetailed</a:t>
            </a:r>
            <a:r>
              <a:rPr lang="en-US" dirty="0"/>
              <a:t> component is rendered.</a:t>
            </a:r>
          </a:p>
          <a:p>
            <a:r>
              <a:rPr lang="en-US" dirty="0"/>
              <a:t>It gets recipe </a:t>
            </a:r>
            <a:r>
              <a:rPr lang="en-US" dirty="0" err="1"/>
              <a:t>id</a:t>
            </a:r>
            <a:r>
              <a:rPr lang="en-US" dirty="0"/>
              <a:t> from </a:t>
            </a:r>
            <a:r>
              <a:rPr lang="en-US" dirty="0" err="1"/>
              <a:t>url</a:t>
            </a:r>
            <a:r>
              <a:rPr lang="en-US" dirty="0"/>
              <a:t> and gets the related recipe object from state.</a:t>
            </a:r>
          </a:p>
          <a:p>
            <a:r>
              <a:rPr lang="en-US" dirty="0"/>
              <a:t>It then views recipe details using this object.</a:t>
            </a:r>
          </a:p>
        </p:txBody>
      </p:sp>
    </p:spTree>
    <p:extLst>
      <p:ext uri="{BB962C8B-B14F-4D97-AF65-F5344CB8AC3E}">
        <p14:creationId xmlns:p14="http://schemas.microsoft.com/office/powerpoint/2010/main" val="1580345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C9B66-833C-5DCF-3EAE-360B666D420A}"/>
              </a:ext>
            </a:extLst>
          </p:cNvPr>
          <p:cNvSpPr>
            <a:spLocks noGrp="1"/>
          </p:cNvSpPr>
          <p:nvPr>
            <p:ph type="title"/>
          </p:nvPr>
        </p:nvSpPr>
        <p:spPr/>
        <p:txBody>
          <a:bodyPr/>
          <a:lstStyle/>
          <a:p>
            <a:r>
              <a:rPr lang="en-US" b="1" dirty="0"/>
              <a:t>Pagination</a:t>
            </a:r>
          </a:p>
        </p:txBody>
      </p:sp>
      <p:sp>
        <p:nvSpPr>
          <p:cNvPr id="3" name="Text Placeholder 2">
            <a:extLst>
              <a:ext uri="{FF2B5EF4-FFF2-40B4-BE49-F238E27FC236}">
                <a16:creationId xmlns:a16="http://schemas.microsoft.com/office/drawing/2014/main" id="{04606691-7683-2943-4ECE-DA435BFAE379}"/>
              </a:ext>
            </a:extLst>
          </p:cNvPr>
          <p:cNvSpPr>
            <a:spLocks noGrp="1"/>
          </p:cNvSpPr>
          <p:nvPr>
            <p:ph type="body" idx="1"/>
          </p:nvPr>
        </p:nvSpPr>
        <p:spPr/>
        <p:txBody>
          <a:bodyPr>
            <a:normAutofit/>
          </a:bodyPr>
          <a:lstStyle/>
          <a:p>
            <a:r>
              <a:rPr lang="en-US" dirty="0"/>
              <a:t>Pagination component is rendered by </a:t>
            </a:r>
            <a:r>
              <a:rPr lang="en-US" dirty="0" err="1"/>
              <a:t>RecipesWithPagination</a:t>
            </a:r>
            <a:r>
              <a:rPr lang="en-US" dirty="0"/>
              <a:t> on "/" route.</a:t>
            </a:r>
          </a:p>
          <a:p>
            <a:r>
              <a:rPr lang="en-US" dirty="0"/>
              <a:t>It is given total count of filtered recipes, if there are filters, else all recipe count, as prop (</a:t>
            </a:r>
            <a:r>
              <a:rPr lang="en-US" err="1"/>
              <a:t>totalCount</a:t>
            </a:r>
            <a:r>
              <a:rPr lang="en-US" dirty="0"/>
              <a:t>) so it can display pagination buttons based upon it.</a:t>
            </a:r>
          </a:p>
          <a:p>
            <a:endParaRPr lang="en-US" dirty="0"/>
          </a:p>
        </p:txBody>
      </p:sp>
    </p:spTree>
    <p:extLst>
      <p:ext uri="{BB962C8B-B14F-4D97-AF65-F5344CB8AC3E}">
        <p14:creationId xmlns:p14="http://schemas.microsoft.com/office/powerpoint/2010/main" val="39638977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6A073C5-6BEF-6DCB-8EDD-8B70416993A0}"/>
              </a:ext>
            </a:extLst>
          </p:cNvPr>
          <p:cNvSpPr>
            <a:spLocks noGrp="1"/>
          </p:cNvSpPr>
          <p:nvPr>
            <p:ph type="body" idx="1"/>
          </p:nvPr>
        </p:nvSpPr>
        <p:spPr>
          <a:xfrm>
            <a:off x="457200" y="841248"/>
            <a:ext cx="8229600" cy="5284915"/>
          </a:xfrm>
        </p:spPr>
        <p:txBody>
          <a:bodyPr/>
          <a:lstStyle/>
          <a:p>
            <a:r>
              <a:rPr lang="en-US" sz="3000" dirty="0"/>
              <a:t>When a pagination button is clicked, page in search params changes, </a:t>
            </a:r>
            <a:r>
              <a:rPr lang="en-US" sz="3000" dirty="0" err="1"/>
              <a:t>RecipeList</a:t>
            </a:r>
            <a:r>
              <a:rPr lang="en-US" sz="3000" dirty="0"/>
              <a:t> will react to this (</a:t>
            </a:r>
            <a:r>
              <a:rPr lang="en-US" sz="3000" dirty="0" err="1"/>
              <a:t>useEffect</a:t>
            </a:r>
            <a:r>
              <a:rPr lang="en-US" sz="3000" dirty="0"/>
              <a:t>) and will dispatch action to filter recipes.</a:t>
            </a:r>
            <a:endParaRPr lang="en-US" sz="3000"/>
          </a:p>
          <a:p>
            <a:r>
              <a:rPr lang="en-US" dirty="0" err="1"/>
              <a:t>recipesToView</a:t>
            </a:r>
            <a:r>
              <a:rPr lang="en-US" dirty="0"/>
              <a:t> will update, containing only recipes that should show on the page selected.</a:t>
            </a:r>
          </a:p>
          <a:p>
            <a:r>
              <a:rPr lang="en-US" dirty="0" err="1"/>
              <a:t>RecipeList</a:t>
            </a:r>
            <a:r>
              <a:rPr lang="en-US" dirty="0"/>
              <a:t> shows these recipes.</a:t>
            </a:r>
          </a:p>
          <a:p>
            <a:r>
              <a:rPr lang="en-US" dirty="0"/>
              <a:t>Button related to the page we selected becomes active.</a:t>
            </a:r>
          </a:p>
        </p:txBody>
      </p:sp>
    </p:spTree>
    <p:extLst>
      <p:ext uri="{BB962C8B-B14F-4D97-AF65-F5344CB8AC3E}">
        <p14:creationId xmlns:p14="http://schemas.microsoft.com/office/powerpoint/2010/main" val="1359969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Routes</a:t>
            </a:r>
            <a:endParaRPr b="1"/>
          </a:p>
        </p:txBody>
      </p:sp>
      <p:sp>
        <p:nvSpPr>
          <p:cNvPr id="96" name="Google Shape;96;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a:t>Using AppLayout component for all routes.</a:t>
            </a:r>
            <a:endParaRPr/>
          </a:p>
          <a:p>
            <a:pPr marL="742950" lvl="1" indent="-285750" algn="l" rtl="0">
              <a:spcBef>
                <a:spcPts val="560"/>
              </a:spcBef>
              <a:spcAft>
                <a:spcPts val="0"/>
              </a:spcAft>
              <a:buClr>
                <a:schemeClr val="dk1"/>
              </a:buClr>
              <a:buSzPts val="2800"/>
              <a:buChar char="–"/>
            </a:pPr>
            <a:r>
              <a:rPr lang="en-IN"/>
              <a:t>Has header (search bar and add recipe button)</a:t>
            </a:r>
            <a:endParaRPr/>
          </a:p>
          <a:p>
            <a:pPr marL="742950" lvl="1" indent="-285750" algn="l" rtl="0">
              <a:spcBef>
                <a:spcPts val="560"/>
              </a:spcBef>
              <a:spcAft>
                <a:spcPts val="0"/>
              </a:spcAft>
              <a:buClr>
                <a:schemeClr val="dk1"/>
              </a:buClr>
              <a:buSzPts val="2800"/>
              <a:buChar char="–"/>
            </a:pPr>
            <a:r>
              <a:rPr lang="en-IN"/>
              <a:t>Has main for route content.</a:t>
            </a:r>
            <a:endParaRPr/>
          </a:p>
          <a:p>
            <a:pPr marL="342900" lvl="0" indent="-342900" algn="l" rtl="0">
              <a:spcBef>
                <a:spcPts val="640"/>
              </a:spcBef>
              <a:spcAft>
                <a:spcPts val="0"/>
              </a:spcAft>
              <a:buClr>
                <a:schemeClr val="dk1"/>
              </a:buClr>
              <a:buSzPts val="3200"/>
              <a:buChar char="•"/>
            </a:pPr>
            <a:r>
              <a:rPr lang="en-IN" b="1" i="1"/>
              <a:t>“/”</a:t>
            </a:r>
            <a:r>
              <a:rPr lang="en-IN"/>
              <a:t>:</a:t>
            </a:r>
            <a:endParaRPr/>
          </a:p>
          <a:p>
            <a:pPr marL="742950" lvl="1" indent="-285750" algn="l" rtl="0">
              <a:spcBef>
                <a:spcPts val="560"/>
              </a:spcBef>
              <a:spcAft>
                <a:spcPts val="0"/>
              </a:spcAft>
              <a:buClr>
                <a:schemeClr val="dk1"/>
              </a:buClr>
              <a:buSzPts val="2800"/>
              <a:buChar char="–"/>
            </a:pPr>
            <a:r>
              <a:rPr lang="en-IN"/>
              <a:t>Shows header from AppLayout.</a:t>
            </a:r>
            <a:endParaRPr/>
          </a:p>
          <a:p>
            <a:pPr marL="742950" lvl="1" indent="-285750" algn="l" rtl="0">
              <a:spcBef>
                <a:spcPts val="560"/>
              </a:spcBef>
              <a:spcAft>
                <a:spcPts val="0"/>
              </a:spcAft>
              <a:buClr>
                <a:schemeClr val="dk1"/>
              </a:buClr>
              <a:buSzPts val="2800"/>
              <a:buChar char="–"/>
            </a:pPr>
            <a:r>
              <a:rPr lang="en-IN"/>
              <a:t>Shows recipes with pagination (if any).</a:t>
            </a:r>
            <a:endParaRPr/>
          </a:p>
          <a:p>
            <a:pPr marL="742950" lvl="1" indent="-285750" algn="l" rtl="0">
              <a:spcBef>
                <a:spcPts val="560"/>
              </a:spcBef>
              <a:spcAft>
                <a:spcPts val="0"/>
              </a:spcAft>
              <a:buClr>
                <a:schemeClr val="dk1"/>
              </a:buClr>
              <a:buSzPts val="2800"/>
              <a:buChar char="–"/>
            </a:pPr>
            <a:r>
              <a:rPr lang="en-IN"/>
              <a:t>Shows filtered recipes if there are filters in the url.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body" idx="1"/>
          </p:nvPr>
        </p:nvSpPr>
        <p:spPr>
          <a:xfrm>
            <a:off x="457200" y="620688"/>
            <a:ext cx="8229600" cy="550547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b="1" i="1"/>
              <a:t>“/addRecipe”</a:t>
            </a:r>
            <a:r>
              <a:rPr lang="en-IN"/>
              <a:t>:</a:t>
            </a:r>
            <a:endParaRPr/>
          </a:p>
          <a:p>
            <a:pPr marL="742950" lvl="1" indent="-285750" algn="l" rtl="0">
              <a:spcBef>
                <a:spcPts val="560"/>
              </a:spcBef>
              <a:spcAft>
                <a:spcPts val="0"/>
              </a:spcAft>
              <a:buClr>
                <a:schemeClr val="dk1"/>
              </a:buClr>
              <a:buSzPts val="2800"/>
              <a:buChar char="–"/>
            </a:pPr>
            <a:r>
              <a:rPr lang="en-IN"/>
              <a:t>Shows header.</a:t>
            </a:r>
            <a:endParaRPr/>
          </a:p>
          <a:p>
            <a:pPr marL="742950" lvl="1" indent="-285750" algn="l" rtl="0">
              <a:spcBef>
                <a:spcPts val="560"/>
              </a:spcBef>
              <a:spcAft>
                <a:spcPts val="0"/>
              </a:spcAft>
              <a:buClr>
                <a:schemeClr val="dk1"/>
              </a:buClr>
              <a:buSzPts val="2800"/>
              <a:buChar char="–"/>
            </a:pPr>
            <a:r>
              <a:rPr lang="en-IN"/>
              <a:t>Shows add recipe form.</a:t>
            </a:r>
            <a:endParaRPr/>
          </a:p>
          <a:p>
            <a:pPr marL="342900" lvl="0" indent="-342900" algn="l" rtl="0">
              <a:spcBef>
                <a:spcPts val="640"/>
              </a:spcBef>
              <a:spcAft>
                <a:spcPts val="0"/>
              </a:spcAft>
              <a:buClr>
                <a:schemeClr val="dk1"/>
              </a:buClr>
              <a:buSzPts val="3200"/>
              <a:buChar char="•"/>
            </a:pPr>
            <a:r>
              <a:rPr lang="en-IN" b="1" i="1"/>
              <a:t>“/recipe/:id”:</a:t>
            </a:r>
            <a:endParaRPr/>
          </a:p>
          <a:p>
            <a:pPr marL="742950" lvl="1" indent="-285750" algn="l" rtl="0">
              <a:spcBef>
                <a:spcPts val="560"/>
              </a:spcBef>
              <a:spcAft>
                <a:spcPts val="0"/>
              </a:spcAft>
              <a:buClr>
                <a:schemeClr val="dk1"/>
              </a:buClr>
              <a:buSzPts val="2800"/>
              <a:buChar char="–"/>
            </a:pPr>
            <a:r>
              <a:rPr lang="en-IN"/>
              <a:t>Shows header.</a:t>
            </a:r>
            <a:endParaRPr/>
          </a:p>
          <a:p>
            <a:pPr marL="742950" lvl="1" indent="-285750" algn="l" rtl="0">
              <a:spcBef>
                <a:spcPts val="560"/>
              </a:spcBef>
              <a:spcAft>
                <a:spcPts val="0"/>
              </a:spcAft>
              <a:buClr>
                <a:schemeClr val="dk1"/>
              </a:buClr>
              <a:buSzPts val="2800"/>
              <a:buChar char="–"/>
            </a:pPr>
            <a:r>
              <a:rPr lang="en-IN"/>
              <a:t>Shows specific recipe’s details.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File Structure</a:t>
            </a:r>
            <a:endParaRPr b="1"/>
          </a:p>
        </p:txBody>
      </p:sp>
      <p:sp>
        <p:nvSpPr>
          <p:cNvPr id="107" name="Google Shape;107;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b="1" i="1"/>
              <a:t>/src</a:t>
            </a:r>
            <a:r>
              <a:rPr lang="en-IN" i="1"/>
              <a:t>: </a:t>
            </a:r>
            <a:r>
              <a:rPr lang="en-IN"/>
              <a:t>has all the source code.</a:t>
            </a:r>
            <a:endParaRPr/>
          </a:p>
          <a:p>
            <a:pPr marL="342900" lvl="0" indent="-342900" algn="l" rtl="0">
              <a:spcBef>
                <a:spcPts val="640"/>
              </a:spcBef>
              <a:spcAft>
                <a:spcPts val="0"/>
              </a:spcAft>
              <a:buClr>
                <a:schemeClr val="dk1"/>
              </a:buClr>
              <a:buSzPts val="3200"/>
              <a:buChar char="•"/>
            </a:pPr>
            <a:r>
              <a:rPr lang="en-IN" b="1" i="1"/>
              <a:t>/src/contexts</a:t>
            </a:r>
            <a:r>
              <a:rPr lang="en-IN"/>
              <a:t>: contexts of our app.</a:t>
            </a:r>
            <a:endParaRPr/>
          </a:p>
          <a:p>
            <a:pPr marL="342900" lvl="0" indent="-342900" algn="l" rtl="0">
              <a:spcBef>
                <a:spcPts val="640"/>
              </a:spcBef>
              <a:spcAft>
                <a:spcPts val="0"/>
              </a:spcAft>
              <a:buClr>
                <a:schemeClr val="dk1"/>
              </a:buClr>
              <a:buSzPts val="3200"/>
              <a:buChar char="•"/>
            </a:pPr>
            <a:r>
              <a:rPr lang="en-IN" b="1" i="1"/>
              <a:t>/src/features/recipe</a:t>
            </a:r>
            <a:r>
              <a:rPr lang="en-IN"/>
              <a:t>: all components related to recipe.</a:t>
            </a:r>
            <a:endParaRPr/>
          </a:p>
          <a:p>
            <a:pPr marL="342900" lvl="0" indent="-342900" algn="l" rtl="0">
              <a:spcBef>
                <a:spcPts val="640"/>
              </a:spcBef>
              <a:spcAft>
                <a:spcPts val="0"/>
              </a:spcAft>
              <a:buClr>
                <a:schemeClr val="dk1"/>
              </a:buClr>
              <a:buSzPts val="3200"/>
              <a:buChar char="•"/>
            </a:pPr>
            <a:r>
              <a:rPr lang="en-IN" b="1" i="1"/>
              <a:t>/src/pages</a:t>
            </a:r>
            <a:r>
              <a:rPr lang="en-IN"/>
              <a:t>: all components which are used as elements in our routes.</a:t>
            </a:r>
            <a:endParaRPr/>
          </a:p>
          <a:p>
            <a:pPr marL="342900" lvl="0" indent="-342900" algn="l" rtl="0">
              <a:spcBef>
                <a:spcPts val="640"/>
              </a:spcBef>
              <a:spcAft>
                <a:spcPts val="0"/>
              </a:spcAft>
              <a:buClr>
                <a:schemeClr val="dk1"/>
              </a:buClr>
              <a:buSzPts val="3200"/>
              <a:buChar char="•"/>
            </a:pPr>
            <a:r>
              <a:rPr lang="en-IN" b="1" i="1"/>
              <a:t>/src/services</a:t>
            </a:r>
            <a:r>
              <a:rPr lang="en-IN"/>
              <a:t>: all our api code. Has supabase client setup and all calls to supabase.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6"/>
          <p:cNvSpPr txBox="1">
            <a:spLocks noGrp="1"/>
          </p:cNvSpPr>
          <p:nvPr>
            <p:ph type="body" idx="1"/>
          </p:nvPr>
        </p:nvSpPr>
        <p:spPr>
          <a:xfrm>
            <a:off x="457200" y="548680"/>
            <a:ext cx="8229600" cy="557748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IN" b="1" i="1"/>
              <a:t>/src/styles</a:t>
            </a:r>
            <a:r>
              <a:rPr lang="en-IN"/>
              <a:t>: has global styles and mixins for Styled Components.</a:t>
            </a:r>
            <a:endParaRPr/>
          </a:p>
          <a:p>
            <a:pPr marL="342900" lvl="0" indent="-342900" algn="l" rtl="0">
              <a:spcBef>
                <a:spcPts val="640"/>
              </a:spcBef>
              <a:spcAft>
                <a:spcPts val="0"/>
              </a:spcAft>
              <a:buClr>
                <a:schemeClr val="dk1"/>
              </a:buClr>
              <a:buSzPts val="3200"/>
              <a:buChar char="•"/>
            </a:pPr>
            <a:r>
              <a:rPr lang="en-IN" b="1" i="1"/>
              <a:t>/src/ui</a:t>
            </a:r>
            <a:r>
              <a:rPr lang="en-IN"/>
              <a:t>: contains all generic reusable components like Button, Modal etc.</a:t>
            </a:r>
            <a:endParaRPr/>
          </a:p>
          <a:p>
            <a:pPr marL="342900" lvl="0" indent="-342900" algn="l" rtl="0">
              <a:spcBef>
                <a:spcPts val="640"/>
              </a:spcBef>
              <a:spcAft>
                <a:spcPts val="0"/>
              </a:spcAft>
              <a:buClr>
                <a:schemeClr val="dk1"/>
              </a:buClr>
              <a:buSzPts val="3200"/>
              <a:buChar char="•"/>
            </a:pPr>
            <a:r>
              <a:rPr lang="en-IN" b="1" i="1"/>
              <a:t>/src/utils</a:t>
            </a:r>
            <a:r>
              <a:rPr lang="en-IN"/>
              <a:t>: contains helper functions used throughout the app.</a:t>
            </a:r>
            <a:endParaRPr/>
          </a:p>
          <a:p>
            <a:pPr marL="342900" lvl="0" indent="-342900" algn="l" rtl="0">
              <a:spcBef>
                <a:spcPts val="640"/>
              </a:spcBef>
              <a:spcAft>
                <a:spcPts val="0"/>
              </a:spcAft>
              <a:buClr>
                <a:schemeClr val="dk1"/>
              </a:buClr>
              <a:buSzPts val="3200"/>
              <a:buChar char="•"/>
            </a:pPr>
            <a:r>
              <a:rPr lang="en-IN" b="1" i="1"/>
              <a:t>/src/App.jsx</a:t>
            </a:r>
            <a:r>
              <a:rPr lang="en-IN"/>
              <a:t>: defines routes and is our main component.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State</a:t>
            </a:r>
            <a:endParaRPr b="1"/>
          </a:p>
        </p:txBody>
      </p:sp>
      <p:sp>
        <p:nvSpPr>
          <p:cNvPr id="118" name="Google Shape;118;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0000" lnSpcReduction="20000"/>
          </a:bodyPr>
          <a:lstStyle/>
          <a:p>
            <a:pPr marL="342900" lvl="0" indent="-342900" algn="l" rtl="0">
              <a:spcBef>
                <a:spcPts val="0"/>
              </a:spcBef>
              <a:spcAft>
                <a:spcPts val="0"/>
              </a:spcAft>
              <a:buClr>
                <a:schemeClr val="dk1"/>
              </a:buClr>
              <a:buSzPct val="100000"/>
              <a:buChar char="•"/>
            </a:pPr>
            <a:r>
              <a:rPr lang="en-IN"/>
              <a:t>Our state lives in context (/</a:t>
            </a:r>
            <a:r>
              <a:rPr lang="en-IN" err="1"/>
              <a:t>src</a:t>
            </a:r>
            <a:r>
              <a:rPr lang="en-IN"/>
              <a:t>/contexts/</a:t>
            </a:r>
            <a:r>
              <a:rPr lang="en-IN" err="1"/>
              <a:t>RecipeProvider.jsx</a:t>
            </a:r>
            <a:r>
              <a:rPr lang="en-IN"/>
              <a:t>), and uses </a:t>
            </a:r>
            <a:r>
              <a:rPr lang="en-IN" err="1"/>
              <a:t>useReducer</a:t>
            </a:r>
            <a:r>
              <a:rPr lang="en-IN"/>
              <a:t> + </a:t>
            </a:r>
            <a:r>
              <a:rPr lang="en-IN" err="1"/>
              <a:t>ContextAPI</a:t>
            </a:r>
            <a:r>
              <a:rPr lang="en-IN"/>
              <a:t>.</a:t>
            </a:r>
            <a:endParaRPr/>
          </a:p>
          <a:p>
            <a:pPr marL="342900" lvl="0" indent="-342900" algn="l" rtl="0">
              <a:spcBef>
                <a:spcPts val="544"/>
              </a:spcBef>
              <a:spcAft>
                <a:spcPts val="0"/>
              </a:spcAft>
              <a:buClr>
                <a:schemeClr val="dk1"/>
              </a:buClr>
              <a:buSzPct val="100000"/>
              <a:buChar char="•"/>
            </a:pPr>
            <a:r>
              <a:rPr lang="en-IN" dirty="0"/>
              <a:t>We provide this context to our entire app.</a:t>
            </a:r>
            <a:endParaRPr dirty="0"/>
          </a:p>
          <a:p>
            <a:pPr marL="342900" lvl="0" indent="-342900" algn="l" rtl="0">
              <a:spcBef>
                <a:spcPts val="544"/>
              </a:spcBef>
              <a:spcAft>
                <a:spcPts val="0"/>
              </a:spcAft>
              <a:buClr>
                <a:schemeClr val="dk1"/>
              </a:buClr>
              <a:buSzPct val="100000"/>
              <a:buChar char="•"/>
            </a:pPr>
            <a:r>
              <a:rPr lang="en-IN" dirty="0"/>
              <a:t>Contains:</a:t>
            </a:r>
            <a:endParaRPr dirty="0"/>
          </a:p>
          <a:p>
            <a:pPr marL="742950" lvl="1" indent="-285750" algn="l" rtl="0">
              <a:spcBef>
                <a:spcPts val="476"/>
              </a:spcBef>
              <a:spcAft>
                <a:spcPts val="0"/>
              </a:spcAft>
              <a:buClr>
                <a:schemeClr val="dk1"/>
              </a:buClr>
              <a:buSzPct val="100000"/>
              <a:buChar char="–"/>
            </a:pPr>
            <a:r>
              <a:rPr lang="en-IN" b="1" dirty="0"/>
              <a:t>recipes</a:t>
            </a:r>
            <a:r>
              <a:rPr lang="en-IN" dirty="0"/>
              <a:t>: all recipes.</a:t>
            </a:r>
            <a:endParaRPr dirty="0"/>
          </a:p>
          <a:p>
            <a:pPr marL="742950" lvl="1" indent="-285750" algn="l" rtl="0">
              <a:spcBef>
                <a:spcPts val="476"/>
              </a:spcBef>
              <a:spcAft>
                <a:spcPts val="0"/>
              </a:spcAft>
              <a:buClr>
                <a:schemeClr val="dk1"/>
              </a:buClr>
              <a:buSzPct val="100000"/>
              <a:buChar char="–"/>
            </a:pPr>
            <a:r>
              <a:rPr lang="en-IN" b="1" dirty="0" err="1"/>
              <a:t>searchedRecipes</a:t>
            </a:r>
            <a:r>
              <a:rPr lang="en-IN" dirty="0"/>
              <a:t>: for optimization</a:t>
            </a:r>
            <a:endParaRPr dirty="0"/>
          </a:p>
          <a:p>
            <a:pPr marL="1143000" lvl="2" indent="-228600" algn="l" rtl="0">
              <a:spcBef>
                <a:spcPts val="408"/>
              </a:spcBef>
              <a:spcAft>
                <a:spcPts val="0"/>
              </a:spcAft>
              <a:buClr>
                <a:schemeClr val="dk1"/>
              </a:buClr>
              <a:buSzPct val="100000"/>
              <a:buChar char="•"/>
            </a:pPr>
            <a:r>
              <a:rPr lang="en-IN" i="1" dirty="0" err="1"/>
              <a:t>searchQuery</a:t>
            </a:r>
            <a:r>
              <a:rPr lang="en-IN" dirty="0"/>
              <a:t>: preserves </a:t>
            </a:r>
            <a:r>
              <a:rPr lang="en-IN" dirty="0" err="1"/>
              <a:t>searchQuery</a:t>
            </a:r>
            <a:endParaRPr dirty="0" err="1"/>
          </a:p>
          <a:p>
            <a:pPr marL="1143000" lvl="2" indent="-228600" algn="l" rtl="0">
              <a:spcBef>
                <a:spcPts val="408"/>
              </a:spcBef>
              <a:spcAft>
                <a:spcPts val="0"/>
              </a:spcAft>
              <a:buClr>
                <a:schemeClr val="dk1"/>
              </a:buClr>
              <a:buSzPct val="100000"/>
              <a:buChar char="•"/>
            </a:pPr>
            <a:r>
              <a:rPr lang="en-IN" i="1" dirty="0" err="1"/>
              <a:t>searchBy</a:t>
            </a:r>
            <a:r>
              <a:rPr lang="en-IN" dirty="0"/>
              <a:t>: preserves </a:t>
            </a:r>
            <a:r>
              <a:rPr lang="en-IN" dirty="0" err="1"/>
              <a:t>searchBy</a:t>
            </a:r>
            <a:endParaRPr dirty="0" err="1"/>
          </a:p>
          <a:p>
            <a:pPr marL="1143000" lvl="2" indent="-228600" algn="l" rtl="0">
              <a:spcBef>
                <a:spcPts val="408"/>
              </a:spcBef>
              <a:spcAft>
                <a:spcPts val="0"/>
              </a:spcAft>
              <a:buClr>
                <a:schemeClr val="dk1"/>
              </a:buClr>
              <a:buSzPct val="100000"/>
              <a:buChar char="•"/>
            </a:pPr>
            <a:r>
              <a:rPr lang="en-IN" i="1" dirty="0" err="1"/>
              <a:t>filteredRecipes</a:t>
            </a:r>
            <a:r>
              <a:rPr lang="en-IN" dirty="0"/>
              <a:t>: preserves filtered recipes.</a:t>
            </a:r>
            <a:endParaRPr dirty="0"/>
          </a:p>
          <a:p>
            <a:pPr marL="742950" lvl="1" indent="-285750">
              <a:spcBef>
                <a:spcPts val="476"/>
              </a:spcBef>
              <a:buSzPct val="100000"/>
            </a:pPr>
            <a:r>
              <a:rPr lang="en-IN" b="1" dirty="0" err="1"/>
              <a:t>recipesToView</a:t>
            </a:r>
            <a:r>
              <a:rPr lang="en-IN" dirty="0"/>
              <a:t>: recipes that will be visible on page after applying pagination and filters. E.g. there may be 25 total filtered recipes after search but if page can show 10 max and we are on 2nd page then these will be array of 10 recipes from 10-19 of filtered ones.</a:t>
            </a:r>
          </a:p>
          <a:p>
            <a:pPr marL="342900" lvl="0" indent="-325755" algn="l" rtl="0">
              <a:spcBef>
                <a:spcPts val="476"/>
              </a:spcBef>
              <a:spcAft>
                <a:spcPts val="0"/>
              </a:spcAft>
              <a:buSzPct val="56250"/>
              <a:buChar char="•"/>
            </a:pPr>
            <a:r>
              <a:rPr lang="en-IN" dirty="0"/>
              <a:t>Preserving recipes in local storage.</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IN" b="1"/>
              <a:t>Reducer</a:t>
            </a:r>
            <a:endParaRPr b="1"/>
          </a:p>
        </p:txBody>
      </p:sp>
      <p:sp>
        <p:nvSpPr>
          <p:cNvPr id="124" name="Google Shape;124;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Clr>
                <a:schemeClr val="dk1"/>
              </a:buClr>
              <a:buSzPct val="100000"/>
              <a:buChar char="•"/>
            </a:pPr>
            <a:r>
              <a:rPr lang="en-IN"/>
              <a:t>Has two actions, </a:t>
            </a:r>
            <a:r>
              <a:rPr lang="en-IN" b="1"/>
              <a:t>filterRecipes</a:t>
            </a:r>
            <a:r>
              <a:rPr lang="en-IN"/>
              <a:t> and </a:t>
            </a:r>
            <a:r>
              <a:rPr lang="en-IN" b="1"/>
              <a:t>addRecipe</a:t>
            </a:r>
            <a:r>
              <a:rPr lang="en-IN"/>
              <a:t>.</a:t>
            </a:r>
            <a:endParaRPr/>
          </a:p>
          <a:p>
            <a:pPr marL="342900" lvl="0" indent="-342900" algn="l" rtl="0">
              <a:spcBef>
                <a:spcPts val="592"/>
              </a:spcBef>
              <a:spcAft>
                <a:spcPts val="0"/>
              </a:spcAft>
              <a:buClr>
                <a:schemeClr val="dk1"/>
              </a:buClr>
              <a:buSzPct val="100000"/>
              <a:buChar char="•"/>
            </a:pPr>
            <a:r>
              <a:rPr lang="en-IN" b="1"/>
              <a:t>filterRecipes</a:t>
            </a:r>
            <a:r>
              <a:rPr lang="en-IN"/>
              <a:t>:</a:t>
            </a:r>
            <a:endParaRPr/>
          </a:p>
          <a:p>
            <a:pPr marL="742950" lvl="1" indent="-285750" algn="l" rtl="0">
              <a:spcBef>
                <a:spcPts val="518"/>
              </a:spcBef>
              <a:spcAft>
                <a:spcPts val="0"/>
              </a:spcAft>
              <a:buClr>
                <a:schemeClr val="dk1"/>
              </a:buClr>
              <a:buSzPct val="100000"/>
              <a:buChar char="–"/>
            </a:pPr>
            <a:r>
              <a:rPr lang="en-IN" b="1" i="1"/>
              <a:t>Payload</a:t>
            </a:r>
            <a:r>
              <a:rPr lang="en-IN"/>
              <a:t>: { searchQuery, searchBy, pageFromUrl }</a:t>
            </a:r>
            <a:endParaRPr/>
          </a:p>
          <a:p>
            <a:pPr marL="742950" lvl="1" indent="-285750" algn="l" rtl="0">
              <a:spcBef>
                <a:spcPts val="518"/>
              </a:spcBef>
              <a:spcAft>
                <a:spcPts val="0"/>
              </a:spcAft>
              <a:buClr>
                <a:schemeClr val="dk1"/>
              </a:buClr>
              <a:buSzPct val="100000"/>
              <a:buChar char="–"/>
            </a:pPr>
            <a:r>
              <a:rPr lang="en-IN" b="1" i="1"/>
              <a:t>Case #1</a:t>
            </a:r>
            <a:r>
              <a:rPr lang="en-IN"/>
              <a:t>: If there is no searchQuery, it means there also is no searchBy, recipes are filtered by pagination.</a:t>
            </a:r>
            <a:endParaRPr/>
          </a:p>
          <a:p>
            <a:pPr marL="742950" lvl="1" indent="-285750" algn="l" rtl="0">
              <a:spcBef>
                <a:spcPts val="518"/>
              </a:spcBef>
              <a:spcAft>
                <a:spcPts val="0"/>
              </a:spcAft>
              <a:buClr>
                <a:schemeClr val="dk1"/>
              </a:buClr>
              <a:buSzPct val="100000"/>
              <a:buChar char="–"/>
            </a:pPr>
            <a:r>
              <a:rPr lang="en-IN" b="1" i="1"/>
              <a:t>Case #2</a:t>
            </a:r>
            <a:r>
              <a:rPr lang="en-IN"/>
              <a:t>: searchQuery and searchBy are same as previous, meaning the filtered recipes are same, only the page has changed, do not filter recipes again (optimization), just filter the already filtered recipes by page.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9"/>
          <p:cNvSpPr txBox="1">
            <a:spLocks noGrp="1"/>
          </p:cNvSpPr>
          <p:nvPr>
            <p:ph type="body" idx="1"/>
          </p:nvPr>
        </p:nvSpPr>
        <p:spPr>
          <a:xfrm>
            <a:off x="457200" y="332656"/>
            <a:ext cx="8229600" cy="5793507"/>
          </a:xfrm>
          <a:prstGeom prst="rect">
            <a:avLst/>
          </a:prstGeom>
          <a:noFill/>
          <a:ln>
            <a:noFill/>
          </a:ln>
        </p:spPr>
        <p:txBody>
          <a:bodyPr spcFirstLastPara="1" wrap="square" lIns="91425" tIns="45700" rIns="91425" bIns="45700" anchor="t" anchorCtr="0">
            <a:normAutofit lnSpcReduction="10000"/>
          </a:bodyPr>
          <a:lstStyle/>
          <a:p>
            <a:pPr marL="742950" lvl="1" indent="-285750" algn="l" rtl="0">
              <a:spcBef>
                <a:spcPts val="0"/>
              </a:spcBef>
              <a:spcAft>
                <a:spcPts val="0"/>
              </a:spcAft>
              <a:buClr>
                <a:schemeClr val="dk1"/>
              </a:buClr>
              <a:buSzPts val="2800"/>
              <a:buChar char="–"/>
            </a:pPr>
            <a:r>
              <a:rPr lang="en-IN" b="1" i="1"/>
              <a:t>Case #3</a:t>
            </a:r>
            <a:r>
              <a:rPr lang="en-IN"/>
              <a:t>: searchQuery is there but is different or is searched for first time. </a:t>
            </a:r>
            <a:r>
              <a:rPr lang="en-IN" b="1"/>
              <a:t>SearchBy</a:t>
            </a:r>
            <a:r>
              <a:rPr lang="en-IN"/>
              <a:t> is:</a:t>
            </a:r>
            <a:endParaRPr/>
          </a:p>
          <a:p>
            <a:pPr marL="1143000" lvl="2" indent="-228600" algn="l" rtl="0">
              <a:spcBef>
                <a:spcPts val="480"/>
              </a:spcBef>
              <a:spcAft>
                <a:spcPts val="0"/>
              </a:spcAft>
              <a:buClr>
                <a:schemeClr val="dk1"/>
              </a:buClr>
              <a:buSzPts val="2400"/>
              <a:buChar char="•"/>
            </a:pPr>
            <a:r>
              <a:rPr lang="en-IN" b="1"/>
              <a:t>keyword</a:t>
            </a:r>
            <a:r>
              <a:rPr lang="en-IN"/>
              <a:t>: filter in recipes which contains the keyword in it’s name or steps.</a:t>
            </a:r>
            <a:endParaRPr/>
          </a:p>
          <a:p>
            <a:pPr marL="1143000" lvl="2" indent="-228600" algn="l" rtl="0">
              <a:spcBef>
                <a:spcPts val="480"/>
              </a:spcBef>
              <a:spcAft>
                <a:spcPts val="0"/>
              </a:spcAft>
              <a:buClr>
                <a:schemeClr val="dk1"/>
              </a:buClr>
              <a:buSzPts val="2400"/>
              <a:buChar char="•"/>
            </a:pPr>
            <a:r>
              <a:rPr lang="en-IN" b="1"/>
              <a:t>ingredients</a:t>
            </a:r>
            <a:r>
              <a:rPr lang="en-IN"/>
              <a:t>: </a:t>
            </a:r>
            <a:endParaRPr/>
          </a:p>
          <a:p>
            <a:pPr marL="1600200" lvl="3" indent="-228600" algn="l" rtl="0">
              <a:spcBef>
                <a:spcPts val="400"/>
              </a:spcBef>
              <a:spcAft>
                <a:spcPts val="0"/>
              </a:spcAft>
              <a:buClr>
                <a:schemeClr val="dk1"/>
              </a:buClr>
              <a:buSzPts val="2000"/>
              <a:buChar char="–"/>
            </a:pPr>
            <a:r>
              <a:rPr lang="en-IN"/>
              <a:t>Should include all: </a:t>
            </a:r>
            <a:endParaRPr/>
          </a:p>
          <a:p>
            <a:pPr marL="2057400" lvl="4" indent="-228600" algn="l" rtl="0">
              <a:spcBef>
                <a:spcPts val="400"/>
              </a:spcBef>
              <a:spcAft>
                <a:spcPts val="0"/>
              </a:spcAft>
              <a:buClr>
                <a:schemeClr val="dk1"/>
              </a:buClr>
              <a:buSzPts val="2000"/>
              <a:buChar char="»"/>
            </a:pPr>
            <a:r>
              <a:rPr lang="en-IN"/>
              <a:t>Syntax: searchQuery = 'tomato+onion+chicken'</a:t>
            </a:r>
            <a:endParaRPr/>
          </a:p>
          <a:p>
            <a:pPr marL="2057400" lvl="4" indent="-228600" algn="l" rtl="0">
              <a:spcBef>
                <a:spcPts val="400"/>
              </a:spcBef>
              <a:spcAft>
                <a:spcPts val="0"/>
              </a:spcAft>
              <a:buClr>
                <a:schemeClr val="dk1"/>
              </a:buClr>
              <a:buSzPts val="2000"/>
              <a:buChar char="»"/>
            </a:pPr>
            <a:r>
              <a:rPr lang="en-IN"/>
              <a:t>Filter in recipes which have all the ingredients</a:t>
            </a:r>
            <a:endParaRPr/>
          </a:p>
          <a:p>
            <a:pPr marL="1600200" lvl="3" indent="-228600" algn="l" rtl="0">
              <a:spcBef>
                <a:spcPts val="400"/>
              </a:spcBef>
              <a:spcAft>
                <a:spcPts val="0"/>
              </a:spcAft>
              <a:buClr>
                <a:schemeClr val="dk1"/>
              </a:buClr>
              <a:buSzPts val="2000"/>
              <a:buChar char="–"/>
            </a:pPr>
            <a:r>
              <a:rPr lang="en-IN"/>
              <a:t>Should include any:</a:t>
            </a:r>
            <a:endParaRPr/>
          </a:p>
          <a:p>
            <a:pPr marL="2057400" lvl="4" indent="-228600" algn="l" rtl="0">
              <a:spcBef>
                <a:spcPts val="400"/>
              </a:spcBef>
              <a:spcAft>
                <a:spcPts val="0"/>
              </a:spcAft>
              <a:buClr>
                <a:schemeClr val="dk1"/>
              </a:buClr>
              <a:buSzPts val="2000"/>
              <a:buChar char="»"/>
            </a:pPr>
            <a:r>
              <a:rPr lang="en-IN"/>
              <a:t>Syntax: searchQuery = 'tomato, onion, chicken'</a:t>
            </a:r>
            <a:endParaRPr/>
          </a:p>
          <a:p>
            <a:pPr marL="2057400" lvl="4" indent="-228600" algn="l" rtl="0">
              <a:spcBef>
                <a:spcPts val="400"/>
              </a:spcBef>
              <a:spcAft>
                <a:spcPts val="0"/>
              </a:spcAft>
              <a:buClr>
                <a:schemeClr val="dk1"/>
              </a:buClr>
              <a:buSzPts val="2000"/>
              <a:buChar char="»"/>
            </a:pPr>
            <a:r>
              <a:rPr lang="en-IN"/>
              <a:t>Filter in recipes which have atleast one of the ingredients.</a:t>
            </a:r>
            <a:endParaRPr/>
          </a:p>
          <a:p>
            <a:pPr marL="342900" lvl="0" indent="-342900" algn="l" rtl="0">
              <a:spcBef>
                <a:spcPts val="640"/>
              </a:spcBef>
              <a:spcAft>
                <a:spcPts val="0"/>
              </a:spcAft>
              <a:buClr>
                <a:schemeClr val="dk1"/>
              </a:buClr>
              <a:buSzPts val="3200"/>
              <a:buChar char="•"/>
            </a:pPr>
            <a:r>
              <a:rPr lang="en-IN" b="1"/>
              <a:t>addRecipe</a:t>
            </a:r>
            <a:r>
              <a:rPr lang="en-IN"/>
              <a:t>:</a:t>
            </a:r>
            <a:endParaRPr/>
          </a:p>
          <a:p>
            <a:pPr marL="742950" lvl="1" indent="-285750" algn="l" rtl="0">
              <a:spcBef>
                <a:spcPts val="560"/>
              </a:spcBef>
              <a:spcAft>
                <a:spcPts val="0"/>
              </a:spcAft>
              <a:buClr>
                <a:schemeClr val="dk1"/>
              </a:buClr>
              <a:buSzPts val="2800"/>
              <a:buChar char="–"/>
            </a:pPr>
            <a:r>
              <a:rPr lang="en-IN" b="1"/>
              <a:t>Payload</a:t>
            </a:r>
            <a:r>
              <a:rPr lang="en-IN"/>
              <a:t>: recipe object to be added.</a:t>
            </a:r>
            <a:endParaRPr/>
          </a:p>
          <a:p>
            <a:pPr marL="742950" lvl="1" indent="-285750" algn="l" rtl="0">
              <a:spcBef>
                <a:spcPts val="560"/>
              </a:spcBef>
              <a:spcAft>
                <a:spcPts val="0"/>
              </a:spcAft>
              <a:buClr>
                <a:schemeClr val="dk1"/>
              </a:buClr>
              <a:buSzPts val="2800"/>
              <a:buChar char="–"/>
            </a:pPr>
            <a:r>
              <a:rPr lang="en-IN"/>
              <a:t>Adds a recipe to all recipes.</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648</Words>
  <Application>Microsoft Office PowerPoint</Application>
  <PresentationFormat>On-screen Show (4:3)</PresentationFormat>
  <Paragraphs>78</Paragraphs>
  <Slides>22</Slides>
  <Notes>11</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Recipe Book App</vt:lpstr>
      <vt:lpstr>Technologies</vt:lpstr>
      <vt:lpstr>Routes</vt:lpstr>
      <vt:lpstr>PowerPoint Presentation</vt:lpstr>
      <vt:lpstr>File Structure</vt:lpstr>
      <vt:lpstr>PowerPoint Presentation</vt:lpstr>
      <vt:lpstr>State</vt:lpstr>
      <vt:lpstr>Reducer</vt:lpstr>
      <vt:lpstr>PowerPoint Presentation</vt:lpstr>
      <vt:lpstr>How to use app</vt:lpstr>
      <vt:lpstr>Add a recipe</vt:lpstr>
      <vt:lpstr>AddRecipeForm component</vt:lpstr>
      <vt:lpstr>Searching recipes</vt:lpstr>
      <vt:lpstr>PowerPoint Presentation</vt:lpstr>
      <vt:lpstr>View recipe details</vt:lpstr>
      <vt:lpstr>How app works</vt:lpstr>
      <vt:lpstr>When visiting "/"</vt:lpstr>
      <vt:lpstr>When searching (on search form submit)</vt:lpstr>
      <vt:lpstr>Adding a recipe</vt:lpstr>
      <vt:lpstr>View recipe details</vt:lpstr>
      <vt:lpstr>Pagination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Recipe Book App</dc:title>
  <dc:creator>pc</dc:creator>
  <cp:lastModifiedBy>pc</cp:lastModifiedBy>
  <cp:revision>335</cp:revision>
  <dcterms:created xsi:type="dcterms:W3CDTF">2025-08-23T12:18:01Z</dcterms:created>
  <dcterms:modified xsi:type="dcterms:W3CDTF">2025-08-28T12:41:40Z</dcterms:modified>
</cp:coreProperties>
</file>