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68" r:id="rId5"/>
    <p:sldId id="284" r:id="rId6"/>
    <p:sldId id="260" r:id="rId7"/>
    <p:sldId id="261" r:id="rId8"/>
    <p:sldId id="262" r:id="rId9"/>
    <p:sldId id="269" r:id="rId10"/>
    <p:sldId id="266" r:id="rId11"/>
    <p:sldId id="283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5" r:id="rId26"/>
    <p:sldId id="288" r:id="rId27"/>
    <p:sldId id="289" r:id="rId28"/>
    <p:sldId id="290" r:id="rId29"/>
    <p:sldId id="291" r:id="rId30"/>
    <p:sldId id="292" r:id="rId31"/>
    <p:sldId id="293" r:id="rId32"/>
    <p:sldId id="286" r:id="rId33"/>
    <p:sldId id="317" r:id="rId34"/>
    <p:sldId id="318" r:id="rId35"/>
    <p:sldId id="287" r:id="rId36"/>
    <p:sldId id="294" r:id="rId37"/>
    <p:sldId id="313" r:id="rId38"/>
    <p:sldId id="295" r:id="rId39"/>
    <p:sldId id="296" r:id="rId40"/>
    <p:sldId id="297" r:id="rId41"/>
    <p:sldId id="298" r:id="rId42"/>
    <p:sldId id="299" r:id="rId43"/>
    <p:sldId id="300" r:id="rId44"/>
    <p:sldId id="312" r:id="rId45"/>
    <p:sldId id="301" r:id="rId46"/>
    <p:sldId id="302" r:id="rId47"/>
    <p:sldId id="303" r:id="rId48"/>
    <p:sldId id="304" r:id="rId49"/>
    <p:sldId id="305" r:id="rId50"/>
    <p:sldId id="307" r:id="rId51"/>
    <p:sldId id="306" r:id="rId52"/>
    <p:sldId id="311" r:id="rId53"/>
    <p:sldId id="308" r:id="rId54"/>
    <p:sldId id="309" r:id="rId55"/>
    <p:sldId id="310" r:id="rId56"/>
    <p:sldId id="314" r:id="rId57"/>
    <p:sldId id="316" r:id="rId58"/>
    <p:sldId id="315" r:id="rId5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iyFwCYxObNU5cGMatlPI+eABwl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D75A5A-FE3C-4AFE-B935-0B32BDB22E2A}" v="20" dt="2025-08-29T10:42:25.315"/>
    <p1510:client id="{E7BC6319-954B-457E-AB44-F1549232BACA}" v="122" dt="2025-08-29T10:34:51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customschemas.google.com/relationships/presentationmetadata" Target="meta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79696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nt-teacher-booking.netlify.app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RamandeepChamba/student-teacher-booking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vishal@test.com" TargetMode="External"/><Relationship Id="rId2" Type="http://schemas.openxmlformats.org/officeDocument/2006/relationships/hyperlink" Target="mailto:admin@test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mailto:john@test.co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 dirty="0"/>
              <a:t>Student Teacher Booking App</a:t>
            </a:r>
            <a:endParaRPr b="1" dirty="0"/>
          </a:p>
        </p:txBody>
      </p:sp>
      <p:sp>
        <p:nvSpPr>
          <p:cNvPr id="2" name="TextBox 1"/>
          <p:cNvSpPr txBox="1"/>
          <p:nvPr/>
        </p:nvSpPr>
        <p:spPr>
          <a:xfrm>
            <a:off x="1763486" y="3886200"/>
            <a:ext cx="53884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site: </a:t>
            </a:r>
            <a:r>
              <a:rPr lang="en-US" dirty="0">
                <a:hlinkClick r:id="rId3"/>
              </a:rPr>
              <a:t>https://student-teacher-booking.netlify.app</a:t>
            </a:r>
            <a:r>
              <a:rPr lang="en-US" dirty="0"/>
              <a:t>/</a:t>
            </a:r>
          </a:p>
          <a:p>
            <a:endParaRPr lang="en-US" dirty="0"/>
          </a:p>
          <a:p>
            <a:r>
              <a:rPr lang="en-US" dirty="0"/>
              <a:t>Source code: </a:t>
            </a:r>
            <a:r>
              <a:rPr lang="en-US" dirty="0">
                <a:hlinkClick r:id="rId4"/>
              </a:rPr>
              <a:t>https://github.com/RamandeepChamba/student-teacher-booking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6108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 dirty="0"/>
              <a:t>How to use the app</a:t>
            </a:r>
            <a:endParaRPr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Login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-457200">
              <a:spcBef>
                <a:spcPts val="0"/>
              </a:spcBef>
              <a:buSzPts val="3200"/>
            </a:pPr>
            <a:r>
              <a:rPr lang="en-US" dirty="0"/>
              <a:t>you can login as different role i.e. admin, student, teacher.</a:t>
            </a:r>
          </a:p>
          <a:p>
            <a:pPr lvl="1" indent="-457200">
              <a:spcBef>
                <a:spcPts val="0"/>
              </a:spcBef>
              <a:buSzPts val="3200"/>
            </a:pPr>
            <a:r>
              <a:rPr lang="en-US" dirty="0"/>
              <a:t>Accounts you can use if you want to test:</a:t>
            </a:r>
          </a:p>
          <a:p>
            <a:pPr lvl="2" indent="-457200">
              <a:spcBef>
                <a:spcPts val="0"/>
              </a:spcBef>
              <a:buSzPts val="3200"/>
            </a:pPr>
            <a:r>
              <a:rPr lang="en-US" dirty="0"/>
              <a:t>Admin:</a:t>
            </a:r>
          </a:p>
          <a:p>
            <a:pPr lvl="3" indent="-457200">
              <a:spcBef>
                <a:spcPts val="0"/>
              </a:spcBef>
              <a:buSzPts val="3200"/>
            </a:pPr>
            <a:r>
              <a:rPr lang="en-US" dirty="0"/>
              <a:t>Email: </a:t>
            </a:r>
            <a:r>
              <a:rPr lang="en-US" dirty="0">
                <a:hlinkClick r:id="rId2"/>
              </a:rPr>
              <a:t>admin@test.com</a:t>
            </a:r>
            <a:endParaRPr lang="en-US" dirty="0"/>
          </a:p>
          <a:p>
            <a:pPr lvl="3" indent="-457200">
              <a:spcBef>
                <a:spcPts val="0"/>
              </a:spcBef>
              <a:buSzPts val="3200"/>
            </a:pPr>
            <a:r>
              <a:rPr lang="en-US" dirty="0"/>
              <a:t>Password: 123</a:t>
            </a:r>
          </a:p>
          <a:p>
            <a:pPr lvl="2" indent="-457200">
              <a:spcBef>
                <a:spcPts val="0"/>
              </a:spcBef>
              <a:buSzPts val="3200"/>
            </a:pPr>
            <a:r>
              <a:rPr lang="en-US" dirty="0"/>
              <a:t>Student:</a:t>
            </a:r>
          </a:p>
          <a:p>
            <a:pPr lvl="3" indent="-457200">
              <a:spcBef>
                <a:spcPts val="0"/>
              </a:spcBef>
              <a:buSzPts val="3200"/>
            </a:pPr>
            <a:r>
              <a:rPr lang="en-US" dirty="0"/>
              <a:t>Email: </a:t>
            </a:r>
            <a:r>
              <a:rPr lang="en-US" dirty="0">
                <a:hlinkClick r:id="rId3"/>
              </a:rPr>
              <a:t>vishal@test.com</a:t>
            </a:r>
            <a:endParaRPr lang="en-US" dirty="0"/>
          </a:p>
          <a:p>
            <a:pPr lvl="3" indent="-457200">
              <a:spcBef>
                <a:spcPts val="0"/>
              </a:spcBef>
              <a:buSzPts val="3200"/>
            </a:pPr>
            <a:r>
              <a:rPr lang="en-US" dirty="0"/>
              <a:t>Password: 123</a:t>
            </a:r>
          </a:p>
          <a:p>
            <a:pPr lvl="2" indent="-457200">
              <a:spcBef>
                <a:spcPts val="0"/>
              </a:spcBef>
              <a:buSzPts val="3200"/>
            </a:pPr>
            <a:r>
              <a:rPr lang="en-US" dirty="0"/>
              <a:t>Teacher:</a:t>
            </a:r>
          </a:p>
          <a:p>
            <a:pPr lvl="3" indent="-457200">
              <a:spcBef>
                <a:spcPts val="0"/>
              </a:spcBef>
              <a:buSzPts val="3200"/>
            </a:pPr>
            <a:r>
              <a:rPr lang="en-US" dirty="0"/>
              <a:t>Email: </a:t>
            </a:r>
            <a:r>
              <a:rPr lang="en-US" dirty="0">
                <a:hlinkClick r:id="rId4"/>
              </a:rPr>
              <a:t>john@test.com</a:t>
            </a:r>
            <a:endParaRPr lang="en-US" dirty="0"/>
          </a:p>
          <a:p>
            <a:pPr lvl="3" indent="-457200">
              <a:spcBef>
                <a:spcPts val="0"/>
              </a:spcBef>
              <a:buSzPts val="3200"/>
            </a:pPr>
            <a:r>
              <a:rPr lang="en-US" dirty="0"/>
              <a:t>Password: 123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235284"/>
            <a:ext cx="3374314" cy="269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1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Registering a student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“/register”: </a:t>
            </a:r>
            <a:r>
              <a:rPr lang="en-US" dirty="0"/>
              <a:t>this will register a student but you’ll need approval from admin before you can login.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70" y="2887006"/>
            <a:ext cx="4496959" cy="329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35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Admin Dashboard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all teachers: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72" y="2386834"/>
            <a:ext cx="6098722" cy="416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16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75558"/>
            <a:ext cx="8229600" cy="5750606"/>
          </a:xfrm>
        </p:spPr>
        <p:txBody>
          <a:bodyPr/>
          <a:lstStyle/>
          <a:p>
            <a:r>
              <a:rPr lang="en-US" dirty="0"/>
              <a:t>Add a teacher: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7049"/>
          <a:stretch/>
        </p:blipFill>
        <p:spPr>
          <a:xfrm>
            <a:off x="1200150" y="1004207"/>
            <a:ext cx="6296567" cy="16900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96" t="15254" r="34365" b="14047"/>
          <a:stretch/>
        </p:blipFill>
        <p:spPr>
          <a:xfrm>
            <a:off x="2940093" y="3077934"/>
            <a:ext cx="2816680" cy="31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45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/>
              <a:t>Update or delete a teacher</a:t>
            </a:r>
            <a:r>
              <a:rPr lang="en-IN" dirty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409" y="1526718"/>
            <a:ext cx="7160206" cy="451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71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89858"/>
            <a:ext cx="8229600" cy="5636306"/>
          </a:xfrm>
        </p:spPr>
        <p:txBody>
          <a:bodyPr/>
          <a:lstStyle/>
          <a:p>
            <a:r>
              <a:rPr lang="en-US" dirty="0"/>
              <a:t>View, approve, reject registering students: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67" y="1575707"/>
            <a:ext cx="7176546" cy="454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14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Student Dashboard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appointments: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49" y="2631057"/>
            <a:ext cx="4075917" cy="26047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94" t="12671"/>
          <a:stretch/>
        </p:blipFill>
        <p:spPr>
          <a:xfrm>
            <a:off x="5063828" y="2631058"/>
            <a:ext cx="3471746" cy="260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96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00332"/>
            <a:ext cx="8229600" cy="5625831"/>
          </a:xfrm>
        </p:spPr>
        <p:txBody>
          <a:bodyPr/>
          <a:lstStyle/>
          <a:p>
            <a:r>
              <a:rPr lang="en-US" dirty="0"/>
              <a:t>View appointment details: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4" y="1552755"/>
            <a:ext cx="4020924" cy="3207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6"/>
          <a:stretch/>
        </p:blipFill>
        <p:spPr>
          <a:xfrm>
            <a:off x="4934284" y="1552754"/>
            <a:ext cx="3795648" cy="320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97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83080"/>
            <a:ext cx="8229600" cy="5643084"/>
          </a:xfrm>
        </p:spPr>
        <p:txBody>
          <a:bodyPr/>
          <a:lstStyle/>
          <a:p>
            <a:r>
              <a:rPr lang="en-US" dirty="0"/>
              <a:t>Book an appointment:</a:t>
            </a:r>
          </a:p>
          <a:p>
            <a:pPr marL="571500" lvl="1" indent="0">
              <a:buNone/>
            </a:pPr>
            <a:r>
              <a:rPr lang="en-US" dirty="0"/>
              <a:t>#1. Click Button or select tab from sidebar.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6" y="1667246"/>
            <a:ext cx="4623758" cy="27365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826" y="3581313"/>
            <a:ext cx="3761117" cy="27440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53819" y="2242868"/>
            <a:ext cx="2208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OR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22952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Technologies</a:t>
            </a:r>
            <a:endParaRPr b="1"/>
          </a:p>
        </p:txBody>
      </p:sp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/>
              <a:t>Using React Router.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/>
              <a:t>Using </a:t>
            </a:r>
            <a:r>
              <a:rPr lang="en-US" dirty="0"/>
              <a:t>remote state and React Query.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/>
              <a:t>For styling, using Styled Components.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/>
              <a:t>react-hot-toast for alert messages.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dirty="0" err="1"/>
              <a:t>Supabase</a:t>
            </a:r>
            <a:r>
              <a:rPr lang="en-IN" dirty="0"/>
              <a:t>: as a backend.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26212"/>
            <a:ext cx="8229600" cy="5599952"/>
          </a:xfrm>
        </p:spPr>
        <p:txBody>
          <a:bodyPr/>
          <a:lstStyle/>
          <a:p>
            <a:pPr marL="571500" lvl="1" indent="0">
              <a:buNone/>
            </a:pPr>
            <a:r>
              <a:rPr lang="en-US" dirty="0"/>
              <a:t>#2. Search for teacher to book appointment with: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55" y="1420838"/>
            <a:ext cx="7755147" cy="489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05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52092"/>
            <a:ext cx="8229600" cy="5574072"/>
          </a:xfrm>
        </p:spPr>
        <p:txBody>
          <a:bodyPr/>
          <a:lstStyle/>
          <a:p>
            <a:pPr marL="571500" lvl="1" indent="0">
              <a:buNone/>
            </a:pPr>
            <a:r>
              <a:rPr lang="en-US" dirty="0"/>
              <a:t>#3. Click Book Button of required teacher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45" y="1325454"/>
            <a:ext cx="7781026" cy="493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35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52092"/>
            <a:ext cx="8229600" cy="5574072"/>
          </a:xfrm>
        </p:spPr>
        <p:txBody>
          <a:bodyPr/>
          <a:lstStyle/>
          <a:p>
            <a:pPr marL="571500" lvl="1" indent="0">
              <a:buNone/>
            </a:pPr>
            <a:r>
              <a:rPr lang="en-US" dirty="0"/>
              <a:t>#4. Select time of appointment (click or drag the 	  cells)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39" y="1639290"/>
            <a:ext cx="6383548" cy="46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27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83079"/>
            <a:ext cx="8229600" cy="5643084"/>
          </a:xfrm>
        </p:spPr>
        <p:txBody>
          <a:bodyPr/>
          <a:lstStyle/>
          <a:p>
            <a:pPr marL="571500" lvl="1" indent="0">
              <a:buNone/>
            </a:pPr>
            <a:r>
              <a:rPr lang="en-US" dirty="0"/>
              <a:t>#5. Fill book appointment form and book it.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158" y="1364198"/>
            <a:ext cx="7358332" cy="465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28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Teacher Dashboard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appointments: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64" y="2605177"/>
            <a:ext cx="5468621" cy="349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39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65826"/>
            <a:ext cx="8229600" cy="5660337"/>
          </a:xfrm>
        </p:spPr>
        <p:txBody>
          <a:bodyPr/>
          <a:lstStyle/>
          <a:p>
            <a:r>
              <a:rPr lang="en-US" dirty="0"/>
              <a:t>View appointment details: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76709"/>
            <a:ext cx="8195093" cy="523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69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47" y="509474"/>
            <a:ext cx="7422026" cy="547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88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34838"/>
            <a:ext cx="8229600" cy="5591325"/>
          </a:xfrm>
        </p:spPr>
        <p:txBody>
          <a:bodyPr/>
          <a:lstStyle/>
          <a:p>
            <a:r>
              <a:rPr lang="en-US" dirty="0"/>
              <a:t>Approve or reject pending(yellow) appointments.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38" y="2032485"/>
            <a:ext cx="6832121" cy="422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98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40" y="923025"/>
            <a:ext cx="7919353" cy="505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56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17586"/>
            <a:ext cx="8229600" cy="5608578"/>
          </a:xfrm>
        </p:spPr>
        <p:txBody>
          <a:bodyPr/>
          <a:lstStyle/>
          <a:p>
            <a:r>
              <a:rPr lang="en-US" dirty="0"/>
              <a:t>Schedule an appointment:</a:t>
            </a:r>
          </a:p>
          <a:p>
            <a:pPr marL="571500" lvl="1" indent="0">
              <a:buNone/>
            </a:pPr>
            <a:r>
              <a:rPr lang="en-US" dirty="0"/>
              <a:t>#1. Select time of appointment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73" y="1709336"/>
            <a:ext cx="7116793" cy="448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0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 dirty="0"/>
              <a:t>Routes</a:t>
            </a:r>
            <a:endParaRPr b="1" dirty="0"/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/>
              <a:t>“/login”</a:t>
            </a:r>
            <a:r>
              <a:rPr lang="en-US" dirty="0"/>
              <a:t>: To login as admin, student or teacher.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/>
              <a:t>“/register”: </a:t>
            </a:r>
            <a:r>
              <a:rPr lang="en-US" dirty="0"/>
              <a:t>To register as student.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All other routes are protected, via </a:t>
            </a:r>
            <a:r>
              <a:rPr lang="en-US" b="1" dirty="0" err="1"/>
              <a:t>ProtectedRoute</a:t>
            </a:r>
            <a:r>
              <a:rPr lang="en-US" b="1" dirty="0"/>
              <a:t> </a:t>
            </a:r>
            <a:r>
              <a:rPr lang="en-US" dirty="0" err="1"/>
              <a:t>component,and</a:t>
            </a:r>
            <a:r>
              <a:rPr lang="en-US" dirty="0"/>
              <a:t> only user with allowed role can access them.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91706"/>
            <a:ext cx="8229600" cy="5634457"/>
          </a:xfrm>
        </p:spPr>
        <p:txBody>
          <a:bodyPr/>
          <a:lstStyle/>
          <a:p>
            <a:pPr marL="571500" lvl="1" indent="0">
              <a:buNone/>
            </a:pPr>
            <a:r>
              <a:rPr lang="en-US" dirty="0"/>
              <a:t>#2. Fill schedule appointment form and submit.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83" y="1259457"/>
            <a:ext cx="7518798" cy="48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92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2" y="540414"/>
            <a:ext cx="8756868" cy="553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278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5558"/>
          </a:xfrm>
        </p:spPr>
        <p:txBody>
          <a:bodyPr/>
          <a:lstStyle/>
          <a:p>
            <a:r>
              <a:rPr lang="en-US" b="1" dirty="0"/>
              <a:t>How app works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32244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0492-BD55-7FC0-D6A1-B45DE145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Architecture Diagram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F865AC-AE6F-DA3A-55FC-6616AC10B974}"/>
              </a:ext>
            </a:extLst>
          </p:cNvPr>
          <p:cNvSpPr/>
          <p:nvPr/>
        </p:nvSpPr>
        <p:spPr>
          <a:xfrm>
            <a:off x="3558812" y="1482924"/>
            <a:ext cx="1497379" cy="6288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Client</a:t>
            </a:r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2A70254-3953-8614-11BD-71CFF5CFB106}"/>
              </a:ext>
            </a:extLst>
          </p:cNvPr>
          <p:cNvSpPr/>
          <p:nvPr/>
        </p:nvSpPr>
        <p:spPr>
          <a:xfrm>
            <a:off x="4217659" y="2121807"/>
            <a:ext cx="169703" cy="3793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A95C44-132A-F33D-3375-F362C6CE7EA3}"/>
              </a:ext>
            </a:extLst>
          </p:cNvPr>
          <p:cNvSpPr/>
          <p:nvPr/>
        </p:nvSpPr>
        <p:spPr>
          <a:xfrm>
            <a:off x="3558811" y="2507051"/>
            <a:ext cx="1497379" cy="6288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Frontend</a:t>
            </a:r>
          </a:p>
          <a:p>
            <a:pPr algn="ctr"/>
            <a:r>
              <a:rPr lang="en-US" dirty="0">
                <a:cs typeface="Arial"/>
              </a:rPr>
              <a:t>(React)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0701B66-15EF-DCFB-C59B-270C6CE5B3F1}"/>
              </a:ext>
            </a:extLst>
          </p:cNvPr>
          <p:cNvSpPr/>
          <p:nvPr/>
        </p:nvSpPr>
        <p:spPr>
          <a:xfrm>
            <a:off x="4226803" y="3164223"/>
            <a:ext cx="169703" cy="3793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62CC70-B337-27A4-1AE6-06FE33D7C8D6}"/>
              </a:ext>
            </a:extLst>
          </p:cNvPr>
          <p:cNvSpPr/>
          <p:nvPr/>
        </p:nvSpPr>
        <p:spPr>
          <a:xfrm>
            <a:off x="3567954" y="4683322"/>
            <a:ext cx="1497379" cy="6288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Arial"/>
              </a:rPr>
              <a:t>Backend</a:t>
            </a:r>
          </a:p>
          <a:p>
            <a:pPr algn="ctr"/>
            <a:r>
              <a:rPr lang="en-US" dirty="0" err="1">
                <a:cs typeface="Arial"/>
              </a:rPr>
              <a:t>Supabase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DAB5307-3A84-6C20-B186-0978833602E8}"/>
              </a:ext>
            </a:extLst>
          </p:cNvPr>
          <p:cNvSpPr/>
          <p:nvPr/>
        </p:nvSpPr>
        <p:spPr>
          <a:xfrm>
            <a:off x="4226803" y="5322207"/>
            <a:ext cx="169703" cy="3793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A3D40EEA-1F47-6146-ADAE-BB2095CFEC4F}"/>
              </a:ext>
            </a:extLst>
          </p:cNvPr>
          <p:cNvSpPr/>
          <p:nvPr/>
        </p:nvSpPr>
        <p:spPr>
          <a:xfrm>
            <a:off x="3538847" y="5704737"/>
            <a:ext cx="1557275" cy="80858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Database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4B3DAB-F3E1-EB43-34E6-AD736F695457}"/>
              </a:ext>
            </a:extLst>
          </p:cNvPr>
          <p:cNvSpPr/>
          <p:nvPr/>
        </p:nvSpPr>
        <p:spPr>
          <a:xfrm>
            <a:off x="3444812" y="3545396"/>
            <a:ext cx="1736960" cy="7387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Arial"/>
              </a:rPr>
              <a:t>React Query</a:t>
            </a:r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57E6BFA-1D93-D8E0-ABDE-0848BE102281}"/>
              </a:ext>
            </a:extLst>
          </p:cNvPr>
          <p:cNvSpPr/>
          <p:nvPr/>
        </p:nvSpPr>
        <p:spPr>
          <a:xfrm>
            <a:off x="4226803" y="4288935"/>
            <a:ext cx="169703" cy="3793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84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7E23F-FF3E-428C-9A5B-E5C7BCB46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93822-44DD-36CC-BFD3-B29D9F77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Supabase</a:t>
            </a:r>
            <a:r>
              <a:rPr lang="en-US" b="1" dirty="0"/>
              <a:t> Database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7B680B7-3507-8EBA-46C9-FEB62DFB8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3517"/>
            <a:ext cx="9144000" cy="481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41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Logging In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767751" y="2009955"/>
            <a:ext cx="1708030" cy="52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submits </a:t>
            </a:r>
          </a:p>
          <a:p>
            <a:pPr algn="ctr"/>
            <a:r>
              <a:rPr lang="en-IN" dirty="0"/>
              <a:t>Login form</a:t>
            </a:r>
          </a:p>
        </p:txBody>
      </p:sp>
      <p:sp>
        <p:nvSpPr>
          <p:cNvPr id="5" name="Rectangle 4"/>
          <p:cNvSpPr/>
          <p:nvPr/>
        </p:nvSpPr>
        <p:spPr>
          <a:xfrm>
            <a:off x="3059503" y="2009954"/>
            <a:ext cx="1708030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AuthContext</a:t>
            </a:r>
            <a:r>
              <a:rPr lang="en-IN" dirty="0"/>
              <a:t> login</a:t>
            </a:r>
          </a:p>
          <a:p>
            <a:pPr algn="ctr"/>
            <a:r>
              <a:rPr lang="en-IN" dirty="0"/>
              <a:t>function called</a:t>
            </a:r>
          </a:p>
          <a:p>
            <a:pPr algn="ctr"/>
            <a:r>
              <a:rPr lang="en-IN" dirty="0"/>
              <a:t>with role and credentials</a:t>
            </a:r>
          </a:p>
        </p:txBody>
      </p:sp>
      <p:sp>
        <p:nvSpPr>
          <p:cNvPr id="6" name="Rectangle 5"/>
          <p:cNvSpPr/>
          <p:nvPr/>
        </p:nvSpPr>
        <p:spPr>
          <a:xfrm>
            <a:off x="6120441" y="1727439"/>
            <a:ext cx="1708030" cy="1285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 function</a:t>
            </a:r>
          </a:p>
          <a:p>
            <a:pPr algn="ctr"/>
            <a:r>
              <a:rPr lang="en-IN" dirty="0"/>
              <a:t>fetches user (admin, student, teacher)</a:t>
            </a:r>
          </a:p>
          <a:p>
            <a:pPr algn="ctr"/>
            <a:r>
              <a:rPr lang="en-IN" dirty="0"/>
              <a:t>from </a:t>
            </a:r>
            <a:r>
              <a:rPr lang="en-IN" dirty="0" err="1"/>
              <a:t>supabase</a:t>
            </a:r>
            <a:endParaRPr lang="en-IN" dirty="0"/>
          </a:p>
        </p:txBody>
      </p:sp>
      <p:sp>
        <p:nvSpPr>
          <p:cNvPr id="7" name="Flowchart: Decision 6"/>
          <p:cNvSpPr/>
          <p:nvPr/>
        </p:nvSpPr>
        <p:spPr>
          <a:xfrm>
            <a:off x="6313097" y="3651129"/>
            <a:ext cx="1337095" cy="117319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</a:t>
            </a:r>
          </a:p>
          <a:p>
            <a:pPr algn="ctr"/>
            <a:r>
              <a:rPr lang="en-IN" dirty="0"/>
              <a:t>found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5781" y="2191109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4767533" y="2273060"/>
            <a:ext cx="1352908" cy="19409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6888191" y="3012775"/>
            <a:ext cx="175404" cy="63835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6864468" y="4729431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Arrow 11"/>
          <p:cNvSpPr/>
          <p:nvPr/>
        </p:nvSpPr>
        <p:spPr>
          <a:xfrm>
            <a:off x="4747403" y="4080294"/>
            <a:ext cx="1679275" cy="25879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7098820" y="4873001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47765" y="4339086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27629" y="5613638"/>
            <a:ext cx="1708030" cy="52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error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59503" y="3781294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Set user in </a:t>
            </a:r>
            <a:r>
              <a:rPr lang="en-IN" dirty="0" err="1"/>
              <a:t>AuthContext</a:t>
            </a:r>
            <a:r>
              <a:rPr lang="en-IN" dirty="0"/>
              <a:t> to the user found</a:t>
            </a:r>
          </a:p>
        </p:txBody>
      </p:sp>
      <p:sp>
        <p:nvSpPr>
          <p:cNvPr id="18" name="Left Arrow 17"/>
          <p:cNvSpPr/>
          <p:nvPr/>
        </p:nvSpPr>
        <p:spPr>
          <a:xfrm>
            <a:off x="2257247" y="4113107"/>
            <a:ext cx="802256" cy="258792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549217" y="3455494"/>
            <a:ext cx="1708030" cy="1574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useEffect</a:t>
            </a:r>
            <a:r>
              <a:rPr lang="en-IN" dirty="0"/>
              <a:t> in </a:t>
            </a:r>
            <a:r>
              <a:rPr lang="en-IN" dirty="0" err="1"/>
              <a:t>AuthContext</a:t>
            </a:r>
            <a:r>
              <a:rPr lang="en-IN" dirty="0"/>
              <a:t> reacts to the change in user</a:t>
            </a:r>
          </a:p>
          <a:p>
            <a:pPr algn="ctr"/>
            <a:r>
              <a:rPr lang="en-IN" dirty="0"/>
              <a:t>And redirects to a route based on role</a:t>
            </a:r>
          </a:p>
        </p:txBody>
      </p:sp>
    </p:spTree>
    <p:extLst>
      <p:ext uri="{BB962C8B-B14F-4D97-AF65-F5344CB8AC3E}">
        <p14:creationId xmlns:p14="http://schemas.microsoft.com/office/powerpoint/2010/main" val="268808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Registering a student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764877" y="1667822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Register form submitted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475781" y="1978990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059503" y="1667822"/>
            <a:ext cx="1708030" cy="156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query mutation, to add a student to </a:t>
            </a:r>
            <a:r>
              <a:rPr lang="en-IN" dirty="0" err="1"/>
              <a:t>supabase</a:t>
            </a:r>
            <a:r>
              <a:rPr lang="en-IN" dirty="0"/>
              <a:t>,</a:t>
            </a:r>
          </a:p>
          <a:p>
            <a:pPr algn="ctr"/>
            <a:r>
              <a:rPr lang="en-IN" dirty="0"/>
              <a:t>runs.</a:t>
            </a:r>
          </a:p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95866" y="5589917"/>
            <a:ext cx="751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latin typeface="Calibri" pitchFamily="34" charset="0"/>
                <a:ea typeface="Calibri" pitchFamily="34" charset="0"/>
                <a:cs typeface="Calibri" pitchFamily="34" charset="0"/>
              </a:rPr>
              <a:t>Note</a:t>
            </a:r>
            <a:r>
              <a:rPr lang="en-IN" sz="1800" dirty="0">
                <a:latin typeface="Calibri" pitchFamily="34" charset="0"/>
                <a:ea typeface="Calibri" pitchFamily="34" charset="0"/>
                <a:cs typeface="Calibri" pitchFamily="34" charset="0"/>
              </a:rPr>
              <a:t>: Student who registered will need admin approval before they can login.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5305243" y="2163686"/>
            <a:ext cx="2044461" cy="170449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Email</a:t>
            </a:r>
          </a:p>
          <a:p>
            <a:pPr algn="ctr"/>
            <a:r>
              <a:rPr lang="en-IN" dirty="0"/>
              <a:t>Already registered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210297" y="3859549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/>
          <p:cNvCxnSpPr>
            <a:stCxn id="6" idx="3"/>
          </p:cNvCxnSpPr>
          <p:nvPr/>
        </p:nvCxnSpPr>
        <p:spPr>
          <a:xfrm>
            <a:off x="4767533" y="2451364"/>
            <a:ext cx="753373" cy="386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7349704" y="2877908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7933424" y="2791645"/>
            <a:ext cx="994915" cy="469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Show error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49704" y="2451364"/>
            <a:ext cx="583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44649" y="4145607"/>
            <a:ext cx="583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30015" y="4730818"/>
            <a:ext cx="994915" cy="469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student</a:t>
            </a:r>
          </a:p>
        </p:txBody>
      </p:sp>
    </p:spTree>
    <p:extLst>
      <p:ext uri="{BB962C8B-B14F-4D97-AF65-F5344CB8AC3E}">
        <p14:creationId xmlns:p14="http://schemas.microsoft.com/office/powerpoint/2010/main" val="2938174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264185"/>
          </a:xfrm>
        </p:spPr>
        <p:txBody>
          <a:bodyPr/>
          <a:lstStyle/>
          <a:p>
            <a:r>
              <a:rPr lang="en-IN" b="1" dirty="0"/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24283950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List all teachers (Admin)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2680" y="2659679"/>
            <a:ext cx="1874806" cy="1118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selects a teachers tab on sidebar, or just logged in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967486" y="3080912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551208" y="2659679"/>
            <a:ext cx="1874806" cy="1118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React Query fetches and caches all teachers from </a:t>
            </a:r>
            <a:r>
              <a:rPr lang="en-IN" dirty="0" err="1"/>
              <a:t>supabase</a:t>
            </a:r>
            <a:endParaRPr lang="en-IN" dirty="0"/>
          </a:p>
        </p:txBody>
      </p:sp>
      <p:sp>
        <p:nvSpPr>
          <p:cNvPr id="8" name="Right Arrow 7"/>
          <p:cNvSpPr/>
          <p:nvPr/>
        </p:nvSpPr>
        <p:spPr>
          <a:xfrm>
            <a:off x="5426014" y="3064324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009736" y="2659679"/>
            <a:ext cx="1874806" cy="1118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TeacherList</a:t>
            </a:r>
            <a:r>
              <a:rPr lang="en-IN" dirty="0"/>
              <a:t> is displayed</a:t>
            </a:r>
          </a:p>
        </p:txBody>
      </p:sp>
    </p:spTree>
    <p:extLst>
      <p:ext uri="{BB962C8B-B14F-4D97-AF65-F5344CB8AC3E}">
        <p14:creationId xmlns:p14="http://schemas.microsoft.com/office/powerpoint/2010/main" val="3222498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Add a teacher (Admin)</a:t>
            </a:r>
          </a:p>
        </p:txBody>
      </p:sp>
      <p:sp>
        <p:nvSpPr>
          <p:cNvPr id="4" name="Rectangle 3"/>
          <p:cNvSpPr/>
          <p:nvPr/>
        </p:nvSpPr>
        <p:spPr>
          <a:xfrm>
            <a:off x="473016" y="1667824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clicks on add teacher button (</a:t>
            </a:r>
            <a:r>
              <a:rPr lang="en-IN" dirty="0" err="1"/>
              <a:t>Modal.Open</a:t>
            </a:r>
            <a:r>
              <a:rPr lang="en-IN" dirty="0"/>
              <a:t> button)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181046" y="1978992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764768" y="1667823"/>
            <a:ext cx="2705816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Modal window containing </a:t>
            </a:r>
            <a:r>
              <a:rPr lang="en-IN" dirty="0" err="1"/>
              <a:t>AddUpdateTeacherForm</a:t>
            </a:r>
            <a:r>
              <a:rPr lang="en-IN" dirty="0"/>
              <a:t> opens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470584" y="1978991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054306" y="1592263"/>
            <a:ext cx="2705816" cy="1049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Departments and subjects are fetched from </a:t>
            </a:r>
            <a:r>
              <a:rPr lang="en-IN" dirty="0" err="1"/>
              <a:t>supabase</a:t>
            </a:r>
            <a:r>
              <a:rPr lang="en-IN" dirty="0"/>
              <a:t> or cache using RQ and are filled in </a:t>
            </a:r>
            <a:r>
              <a:rPr lang="en-IN" dirty="0" err="1"/>
              <a:t>AddUpdateTeacherForm</a:t>
            </a:r>
            <a:endParaRPr lang="en-IN" dirty="0"/>
          </a:p>
        </p:txBody>
      </p:sp>
      <p:sp>
        <p:nvSpPr>
          <p:cNvPr id="11" name="Down Arrow 10"/>
          <p:cNvSpPr/>
          <p:nvPr/>
        </p:nvSpPr>
        <p:spPr>
          <a:xfrm>
            <a:off x="7290038" y="2641762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553199" y="3540194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 form submit</a:t>
            </a:r>
          </a:p>
        </p:txBody>
      </p:sp>
      <p:sp>
        <p:nvSpPr>
          <p:cNvPr id="14" name="Left Arrow 13"/>
          <p:cNvSpPr/>
          <p:nvPr/>
        </p:nvSpPr>
        <p:spPr>
          <a:xfrm>
            <a:off x="5633049" y="3844726"/>
            <a:ext cx="920150" cy="289317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3925019" y="3546164"/>
            <a:ext cx="1708030" cy="12414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teacher RQ mutation runs, adding a teacher or throwing an error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3004869" y="3820217"/>
            <a:ext cx="920150" cy="289317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296839" y="3521656"/>
            <a:ext cx="1708030" cy="2499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 addition, form modal window closes, teachers in cache are invalidated and fetched again, showing newly added teacher in teachers list.</a:t>
            </a:r>
          </a:p>
        </p:txBody>
      </p:sp>
    </p:spTree>
    <p:extLst>
      <p:ext uri="{BB962C8B-B14F-4D97-AF65-F5344CB8AC3E}">
        <p14:creationId xmlns:p14="http://schemas.microsoft.com/office/powerpoint/2010/main" val="60208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67394"/>
            <a:ext cx="8229600" cy="5758770"/>
          </a:xfrm>
        </p:spPr>
        <p:txBody>
          <a:bodyPr>
            <a:normAutofit/>
          </a:bodyPr>
          <a:lstStyle/>
          <a:p>
            <a:pPr marL="342900" lvl="0">
              <a:spcBef>
                <a:spcPts val="0"/>
              </a:spcBef>
              <a:buSzPts val="3200"/>
            </a:pPr>
            <a:r>
              <a:rPr lang="en-US" dirty="0"/>
              <a:t>Roles and routes they can access:</a:t>
            </a:r>
            <a:endParaRPr lang="en-IN" dirty="0"/>
          </a:p>
          <a:p>
            <a:pPr marL="800100" lvl="1">
              <a:spcBef>
                <a:spcPts val="0"/>
              </a:spcBef>
              <a:buSzPts val="3200"/>
            </a:pPr>
            <a:endParaRPr lang="en-US" dirty="0"/>
          </a:p>
          <a:p>
            <a:pPr marL="800100" lvl="1">
              <a:spcBef>
                <a:spcPts val="0"/>
              </a:spcBef>
              <a:buSzPts val="3200"/>
            </a:pPr>
            <a:r>
              <a:rPr lang="en-US" dirty="0"/>
              <a:t>admin: </a:t>
            </a:r>
          </a:p>
          <a:p>
            <a:pPr marL="1257300" lvl="2">
              <a:spcBef>
                <a:spcPts val="0"/>
              </a:spcBef>
              <a:buSzPts val="3200"/>
            </a:pPr>
            <a:r>
              <a:rPr lang="en-US" b="1" dirty="0"/>
              <a:t>“/teachers”: </a:t>
            </a:r>
            <a:r>
              <a:rPr lang="en-US" dirty="0"/>
              <a:t>displays teacher list, add teacher, update or delete.</a:t>
            </a:r>
          </a:p>
          <a:p>
            <a:pPr marL="1257300" lvl="2">
              <a:spcBef>
                <a:spcPts val="0"/>
              </a:spcBef>
              <a:buSzPts val="3200"/>
            </a:pPr>
            <a:r>
              <a:rPr lang="en-US" b="1" dirty="0"/>
              <a:t>“/students”: </a:t>
            </a:r>
            <a:r>
              <a:rPr lang="en-US" dirty="0"/>
              <a:t>displays list of students that are waiting for approval for registration, can approve or reject.</a:t>
            </a:r>
          </a:p>
          <a:p>
            <a:pPr marL="1257300" lvl="2">
              <a:spcBef>
                <a:spcPts val="0"/>
              </a:spcBef>
              <a:buSzPts val="3200"/>
            </a:pPr>
            <a:endParaRPr lang="en-US" dirty="0"/>
          </a:p>
          <a:p>
            <a:pPr marL="800100" lvl="1">
              <a:spcBef>
                <a:spcPts val="0"/>
              </a:spcBef>
              <a:buSzPts val="3200"/>
            </a:pPr>
            <a:r>
              <a:rPr lang="en-US" dirty="0"/>
              <a:t>teacher:</a:t>
            </a:r>
          </a:p>
          <a:p>
            <a:pPr marL="1257300" lvl="2">
              <a:spcBef>
                <a:spcPts val="0"/>
              </a:spcBef>
              <a:buSzPts val="3200"/>
            </a:pPr>
            <a:r>
              <a:rPr lang="en-US" b="1" dirty="0"/>
              <a:t>“/teacher/appointments”: </a:t>
            </a:r>
            <a:r>
              <a:rPr lang="en-US" dirty="0"/>
              <a:t>views calendar with teacher’s appointments, can schedule appointments by selecting time slot on calendar.</a:t>
            </a:r>
          </a:p>
        </p:txBody>
      </p:sp>
    </p:spTree>
    <p:extLst>
      <p:ext uri="{BB962C8B-B14F-4D97-AF65-F5344CB8AC3E}">
        <p14:creationId xmlns:p14="http://schemas.microsoft.com/office/powerpoint/2010/main" val="3766756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Update a teacher (Admin)</a:t>
            </a:r>
          </a:p>
        </p:txBody>
      </p:sp>
      <p:sp>
        <p:nvSpPr>
          <p:cNvPr id="6" name="Rectangle 5"/>
          <p:cNvSpPr/>
          <p:nvPr/>
        </p:nvSpPr>
        <p:spPr>
          <a:xfrm>
            <a:off x="473016" y="1667824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clicks update teacher button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181046" y="1978992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764768" y="1667823"/>
            <a:ext cx="2307564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AddUpdateTeacherForm</a:t>
            </a:r>
            <a:endParaRPr lang="en-IN" dirty="0"/>
          </a:p>
          <a:p>
            <a:pPr algn="ctr"/>
            <a:r>
              <a:rPr lang="en-IN" dirty="0"/>
              <a:t>Is shown and is passed the clicked teacher object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072332" y="1978991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656054" y="1667822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 submit, teacher is updated using </a:t>
            </a:r>
            <a:r>
              <a:rPr lang="en-IN" dirty="0" err="1"/>
              <a:t>updateTeacher</a:t>
            </a:r>
            <a:endParaRPr lang="en-IN" dirty="0"/>
          </a:p>
          <a:p>
            <a:pPr algn="ctr"/>
            <a:r>
              <a:rPr lang="en-IN" dirty="0"/>
              <a:t>mutation</a:t>
            </a:r>
          </a:p>
        </p:txBody>
      </p:sp>
      <p:sp>
        <p:nvSpPr>
          <p:cNvPr id="10" name="Down Arrow 9"/>
          <p:cNvSpPr/>
          <p:nvPr/>
        </p:nvSpPr>
        <p:spPr>
          <a:xfrm>
            <a:off x="6392893" y="2566206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656054" y="3446099"/>
            <a:ext cx="1708030" cy="1186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Teachers cache is refreshed showing all teachers along with the updated one</a:t>
            </a:r>
          </a:p>
        </p:txBody>
      </p:sp>
    </p:spTree>
    <p:extLst>
      <p:ext uri="{BB962C8B-B14F-4D97-AF65-F5344CB8AC3E}">
        <p14:creationId xmlns:p14="http://schemas.microsoft.com/office/powerpoint/2010/main" val="4208297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Delete a teacher (Admin)</a:t>
            </a:r>
          </a:p>
        </p:txBody>
      </p:sp>
      <p:sp>
        <p:nvSpPr>
          <p:cNvPr id="4" name="Rectangle 3"/>
          <p:cNvSpPr/>
          <p:nvPr/>
        </p:nvSpPr>
        <p:spPr>
          <a:xfrm>
            <a:off x="473016" y="1667824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clicks delete teacher button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181046" y="1978992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764768" y="1667824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Opens </a:t>
            </a:r>
            <a:r>
              <a:rPr lang="en-IN" dirty="0" err="1"/>
              <a:t>ConfirmDelete</a:t>
            </a:r>
            <a:r>
              <a:rPr lang="en-IN" dirty="0"/>
              <a:t> as</a:t>
            </a:r>
          </a:p>
          <a:p>
            <a:pPr algn="ctr"/>
            <a:r>
              <a:rPr lang="en-IN" dirty="0"/>
              <a:t>Modal window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477113" y="1993369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060835" y="1682201"/>
            <a:ext cx="1708030" cy="1293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 confirm, deletes a teacher using </a:t>
            </a:r>
            <a:r>
              <a:rPr lang="en-IN" dirty="0" err="1"/>
              <a:t>deleteTeacher</a:t>
            </a:r>
            <a:endParaRPr lang="en-IN" dirty="0"/>
          </a:p>
          <a:p>
            <a:pPr algn="ctr"/>
            <a:r>
              <a:rPr lang="en-IN" dirty="0"/>
              <a:t>mutation</a:t>
            </a:r>
          </a:p>
        </p:txBody>
      </p:sp>
      <p:sp>
        <p:nvSpPr>
          <p:cNvPr id="9" name="Down Arrow 8"/>
          <p:cNvSpPr/>
          <p:nvPr/>
        </p:nvSpPr>
        <p:spPr>
          <a:xfrm>
            <a:off x="5797674" y="2976113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060835" y="3856007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Teachers cache is refreshed showing all teachers except the deleted one</a:t>
            </a:r>
          </a:p>
        </p:txBody>
      </p:sp>
    </p:spTree>
    <p:extLst>
      <p:ext uri="{BB962C8B-B14F-4D97-AF65-F5344CB8AC3E}">
        <p14:creationId xmlns:p14="http://schemas.microsoft.com/office/powerpoint/2010/main" val="2009163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View all registering students</a:t>
            </a:r>
            <a:br>
              <a:rPr lang="en-IN" b="1" dirty="0"/>
            </a:br>
            <a:r>
              <a:rPr lang="en-IN" b="1" dirty="0"/>
              <a:t>(Admin)</a:t>
            </a:r>
          </a:p>
        </p:txBody>
      </p:sp>
      <p:sp>
        <p:nvSpPr>
          <p:cNvPr id="4" name="Rectangle 3"/>
          <p:cNvSpPr/>
          <p:nvPr/>
        </p:nvSpPr>
        <p:spPr>
          <a:xfrm>
            <a:off x="473016" y="1667824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clicks students tab from sidebar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181046" y="1978992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764768" y="1667823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Go to route “/students”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472798" y="1978992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056519" y="1667823"/>
            <a:ext cx="2948793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Fetch and cache all registering students using </a:t>
            </a:r>
            <a:r>
              <a:rPr lang="en-IN" dirty="0" err="1"/>
              <a:t>useGetRegisteringStudents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9" name="Down Arrow 8"/>
          <p:cNvSpPr/>
          <p:nvPr/>
        </p:nvSpPr>
        <p:spPr>
          <a:xfrm>
            <a:off x="6296563" y="2566206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027042" y="3446100"/>
            <a:ext cx="2773393" cy="161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all registering students</a:t>
            </a:r>
          </a:p>
          <a:p>
            <a:pPr algn="ctr"/>
            <a:r>
              <a:rPr lang="en-IN" dirty="0"/>
              <a:t>In a table using </a:t>
            </a:r>
            <a:r>
              <a:rPr lang="en-IN" dirty="0" err="1"/>
              <a:t>RegisteringStudentList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426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Approve or Reject student</a:t>
            </a:r>
            <a:br>
              <a:rPr lang="en-IN" b="1" dirty="0"/>
            </a:br>
            <a:r>
              <a:rPr lang="en-IN" b="1" dirty="0"/>
              <a:t>registration (Admin)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7355" y="1667827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clicks approve / reject button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965385" y="1978995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549107" y="1667826"/>
            <a:ext cx="3092568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Open</a:t>
            </a:r>
          </a:p>
          <a:p>
            <a:pPr algn="ctr"/>
            <a:r>
              <a:rPr lang="en-IN" dirty="0" err="1"/>
              <a:t>ApproveRejectRegistrationWindow</a:t>
            </a:r>
            <a:endParaRPr lang="en-IN" dirty="0"/>
          </a:p>
          <a:p>
            <a:pPr algn="ctr"/>
            <a:r>
              <a:rPr lang="en-IN" dirty="0"/>
              <a:t>Modal window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641675" y="1978994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225396" y="1667824"/>
            <a:ext cx="2677064" cy="1549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 confirm approve / reject run </a:t>
            </a:r>
            <a:r>
              <a:rPr lang="en-IN" dirty="0" err="1"/>
              <a:t>approveStudentRegisteration</a:t>
            </a:r>
            <a:endParaRPr lang="en-IN" dirty="0"/>
          </a:p>
          <a:p>
            <a:pPr algn="ctr"/>
            <a:r>
              <a:rPr lang="en-IN" dirty="0"/>
              <a:t>Or </a:t>
            </a:r>
            <a:r>
              <a:rPr lang="en-IN" dirty="0" err="1"/>
              <a:t>deleteStudent</a:t>
            </a:r>
            <a:endParaRPr lang="en-IN" dirty="0"/>
          </a:p>
          <a:p>
            <a:pPr algn="ctr"/>
            <a:r>
              <a:rPr lang="en-IN" dirty="0"/>
              <a:t>mutations respectively</a:t>
            </a:r>
          </a:p>
        </p:txBody>
      </p:sp>
      <p:sp>
        <p:nvSpPr>
          <p:cNvPr id="9" name="Down Arrow 8"/>
          <p:cNvSpPr/>
          <p:nvPr/>
        </p:nvSpPr>
        <p:spPr>
          <a:xfrm>
            <a:off x="7446752" y="3217656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467655" y="4097550"/>
            <a:ext cx="2192546" cy="1466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Refresh registering students cache, so student list shows updated results</a:t>
            </a:r>
          </a:p>
        </p:txBody>
      </p:sp>
    </p:spTree>
    <p:extLst>
      <p:ext uri="{BB962C8B-B14F-4D97-AF65-F5344CB8AC3E}">
        <p14:creationId xmlns:p14="http://schemas.microsoft.com/office/powerpoint/2010/main" val="31884473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55558"/>
          </a:xfrm>
        </p:spPr>
        <p:txBody>
          <a:bodyPr/>
          <a:lstStyle/>
          <a:p>
            <a:r>
              <a:rPr lang="en-IN" b="1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38980423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View student appointments</a:t>
            </a:r>
            <a:br>
              <a:rPr lang="en-IN" b="1" dirty="0"/>
            </a:br>
            <a:r>
              <a:rPr lang="en-IN" b="1" dirty="0"/>
              <a:t>(Student)</a:t>
            </a:r>
          </a:p>
        </p:txBody>
      </p:sp>
      <p:sp>
        <p:nvSpPr>
          <p:cNvPr id="4" name="Rectangle 3"/>
          <p:cNvSpPr/>
          <p:nvPr/>
        </p:nvSpPr>
        <p:spPr>
          <a:xfrm>
            <a:off x="257355" y="1667827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Student logs in and is redirected to “/student/appointments” or clicks  “Appointments” tab from sidebar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549107" y="2248645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132829" y="1676453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StudentAppointmentsCalendar</a:t>
            </a:r>
            <a:endParaRPr lang="en-IN" dirty="0"/>
          </a:p>
          <a:p>
            <a:pPr algn="ctr"/>
            <a:r>
              <a:rPr lang="en-IN" dirty="0"/>
              <a:t>is displayed along with other components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24581" y="2257271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008303" y="1667826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StudentAppointmentsCalendar</a:t>
            </a:r>
            <a:endParaRPr lang="en-IN" dirty="0"/>
          </a:p>
          <a:p>
            <a:pPr algn="ctr"/>
            <a:r>
              <a:rPr lang="en-IN" dirty="0"/>
              <a:t>fetches and caches all appointments of the logged in student</a:t>
            </a:r>
          </a:p>
        </p:txBody>
      </p:sp>
      <p:sp>
        <p:nvSpPr>
          <p:cNvPr id="9" name="Down Arrow 8"/>
          <p:cNvSpPr/>
          <p:nvPr/>
        </p:nvSpPr>
        <p:spPr>
          <a:xfrm>
            <a:off x="7057850" y="3105508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078753" y="3985402"/>
            <a:ext cx="2192546" cy="11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These appointments are displayed using </a:t>
            </a:r>
            <a:r>
              <a:rPr lang="en-IN" dirty="0" err="1"/>
              <a:t>AppointmentsCalendar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6251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2339167"/>
          </a:xfrm>
        </p:spPr>
        <p:txBody>
          <a:bodyPr>
            <a:noAutofit/>
          </a:bodyPr>
          <a:lstStyle/>
          <a:p>
            <a:r>
              <a:rPr lang="en-IN" sz="4000" b="1" dirty="0"/>
              <a:t>Show appointment details from </a:t>
            </a:r>
            <a:r>
              <a:rPr lang="en-IN" sz="4000" b="1" dirty="0" err="1"/>
              <a:t>StudentAppointmentsCalendar</a:t>
            </a:r>
            <a:br>
              <a:rPr lang="en-IN" sz="4000" b="1" dirty="0"/>
            </a:br>
            <a:r>
              <a:rPr lang="en-IN" sz="4000" b="1" dirty="0"/>
              <a:t>(Student)</a:t>
            </a:r>
          </a:p>
        </p:txBody>
      </p:sp>
      <p:sp>
        <p:nvSpPr>
          <p:cNvPr id="4" name="Rectangle 3"/>
          <p:cNvSpPr/>
          <p:nvPr/>
        </p:nvSpPr>
        <p:spPr>
          <a:xfrm>
            <a:off x="506084" y="2970415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An appointment is clicked on </a:t>
            </a:r>
            <a:r>
              <a:rPr lang="en-IN" dirty="0" err="1"/>
              <a:t>AppointmentsCalendar</a:t>
            </a:r>
            <a:r>
              <a:rPr lang="en-IN" dirty="0"/>
              <a:t> in </a:t>
            </a:r>
            <a:r>
              <a:rPr lang="en-IN" dirty="0" err="1"/>
              <a:t>StudentAppointmentsCalendar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2797836" y="3551233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381558" y="2979041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Pass that appointment object to </a:t>
            </a:r>
            <a:r>
              <a:rPr lang="en-IN" dirty="0" err="1"/>
              <a:t>AppointmentDetailed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5673310" y="3548357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257032" y="2976165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Fetch and cache that appointment details along with student and teacher name</a:t>
            </a:r>
          </a:p>
        </p:txBody>
      </p:sp>
      <p:sp>
        <p:nvSpPr>
          <p:cNvPr id="9" name="Down Arrow 8"/>
          <p:cNvSpPr/>
          <p:nvPr/>
        </p:nvSpPr>
        <p:spPr>
          <a:xfrm>
            <a:off x="7236129" y="4408097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257032" y="5287991"/>
            <a:ext cx="2192546" cy="11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appointment details in </a:t>
            </a:r>
            <a:r>
              <a:rPr lang="en-IN" dirty="0" err="1"/>
              <a:t>AppointmentDetailed</a:t>
            </a:r>
            <a:r>
              <a:rPr lang="en-IN" dirty="0"/>
              <a:t> modal window</a:t>
            </a:r>
          </a:p>
        </p:txBody>
      </p:sp>
    </p:spTree>
    <p:extLst>
      <p:ext uri="{BB962C8B-B14F-4D97-AF65-F5344CB8AC3E}">
        <p14:creationId xmlns:p14="http://schemas.microsoft.com/office/powerpoint/2010/main" val="14082026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Book an appointment (Student)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577" y="1961124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Student clicks Book an appointment button from appointments tab or student selects Book an appointment tab from sidebar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763329" y="2541942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347051" y="1961124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Render search teacher form</a:t>
            </a:r>
          </a:p>
        </p:txBody>
      </p:sp>
    </p:spTree>
    <p:extLst>
      <p:ext uri="{BB962C8B-B14F-4D97-AF65-F5344CB8AC3E}">
        <p14:creationId xmlns:p14="http://schemas.microsoft.com/office/powerpoint/2010/main" val="31365963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#1. Searching a teacher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577" y="1961124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On search teacher form submit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763329" y="2541942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347051" y="1961124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Fetch all teachers which matches search queries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638803" y="2556319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222525" y="1975501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Close form</a:t>
            </a:r>
          </a:p>
        </p:txBody>
      </p:sp>
      <p:sp>
        <p:nvSpPr>
          <p:cNvPr id="9" name="Down Arrow 8"/>
          <p:cNvSpPr/>
          <p:nvPr/>
        </p:nvSpPr>
        <p:spPr>
          <a:xfrm>
            <a:off x="7236129" y="3398806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257032" y="4278700"/>
            <a:ext cx="2192546" cy="1181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List search results for teachers in using </a:t>
            </a:r>
            <a:r>
              <a:rPr lang="en-IN" dirty="0" err="1"/>
              <a:t>TeachersList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6507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#2. Selecting a teacher from results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577" y="1961124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From searched teachers results list click Book button from teacher row that we want to book an appointment with.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763329" y="2541942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347051" y="1961124"/>
            <a:ext cx="2291752" cy="207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Will open </a:t>
            </a:r>
            <a:r>
              <a:rPr lang="en-IN" dirty="0" err="1"/>
              <a:t>SearchedTeacherAppointmentsCalendar</a:t>
            </a:r>
            <a:endParaRPr lang="en-IN" dirty="0"/>
          </a:p>
          <a:p>
            <a:pPr lvl="1" algn="ctr"/>
            <a:r>
              <a:rPr lang="en-IN" dirty="0"/>
              <a:t>Filled with selected teacher’s appointments and ready for booking of new appointments in a modal window</a:t>
            </a:r>
          </a:p>
        </p:txBody>
      </p:sp>
    </p:spTree>
    <p:extLst>
      <p:ext uri="{BB962C8B-B14F-4D97-AF65-F5344CB8AC3E}">
        <p14:creationId xmlns:p14="http://schemas.microsoft.com/office/powerpoint/2010/main" val="203244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91706"/>
            <a:ext cx="8229600" cy="5634457"/>
          </a:xfrm>
        </p:spPr>
        <p:txBody>
          <a:bodyPr/>
          <a:lstStyle/>
          <a:p>
            <a:pPr marL="800100" lvl="1">
              <a:spcBef>
                <a:spcPts val="0"/>
              </a:spcBef>
              <a:buSzPts val="3200"/>
            </a:pPr>
            <a:r>
              <a:rPr lang="en-US" dirty="0"/>
              <a:t>student: </a:t>
            </a:r>
          </a:p>
          <a:p>
            <a:pPr marL="1257300" lvl="2">
              <a:spcBef>
                <a:spcPts val="0"/>
              </a:spcBef>
              <a:buSzPts val="3200"/>
            </a:pPr>
            <a:r>
              <a:rPr lang="en-US" b="1" dirty="0"/>
              <a:t>“/student/appointments”: </a:t>
            </a:r>
            <a:r>
              <a:rPr lang="en-US" dirty="0"/>
              <a:t>shows logged in student’s appointments on calendar.</a:t>
            </a:r>
          </a:p>
          <a:p>
            <a:pPr marL="1257300" lvl="2">
              <a:spcBef>
                <a:spcPts val="0"/>
              </a:spcBef>
              <a:buSzPts val="3200"/>
            </a:pPr>
            <a:r>
              <a:rPr lang="en-US" b="1" dirty="0"/>
              <a:t>“/student/</a:t>
            </a:r>
            <a:r>
              <a:rPr lang="en-US" b="1" dirty="0" err="1"/>
              <a:t>bookAppointment</a:t>
            </a:r>
            <a:r>
              <a:rPr lang="en-US" b="1" dirty="0"/>
              <a:t>”: </a:t>
            </a:r>
            <a:r>
              <a:rPr lang="en-US" dirty="0"/>
              <a:t>can search for a teacher and book an appointment with them.</a:t>
            </a:r>
          </a:p>
        </p:txBody>
      </p:sp>
    </p:spTree>
    <p:extLst>
      <p:ext uri="{BB962C8B-B14F-4D97-AF65-F5344CB8AC3E}">
        <p14:creationId xmlns:p14="http://schemas.microsoft.com/office/powerpoint/2010/main" val="38067769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#3. Book an appointment with the selected teacher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06084" y="2110675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Time slot for appointment is selected from </a:t>
            </a:r>
            <a:r>
              <a:rPr lang="en-IN" dirty="0" err="1"/>
              <a:t>SearchedTeacherAppointmentsCalendar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2797836" y="2691493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381558" y="2119301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BookAppointmentForm</a:t>
            </a:r>
            <a:endParaRPr lang="en-IN" dirty="0"/>
          </a:p>
          <a:p>
            <a:pPr algn="ctr"/>
            <a:r>
              <a:rPr lang="en-IN" dirty="0"/>
              <a:t>Is shown as it is passed start </a:t>
            </a:r>
            <a:r>
              <a:rPr lang="en-IN" dirty="0" err="1"/>
              <a:t>time,end</a:t>
            </a:r>
            <a:r>
              <a:rPr lang="en-IN" dirty="0"/>
              <a:t> time and teacher as props.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673310" y="2697244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257032" y="2125052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 </a:t>
            </a:r>
            <a:r>
              <a:rPr lang="en-IN" dirty="0" err="1"/>
              <a:t>BookAppointmentForm</a:t>
            </a:r>
            <a:endParaRPr lang="en-IN" dirty="0"/>
          </a:p>
          <a:p>
            <a:pPr algn="ctr"/>
            <a:r>
              <a:rPr lang="en-IN" dirty="0"/>
              <a:t>submit, new appointment is added using </a:t>
            </a:r>
            <a:r>
              <a:rPr lang="en-IN" dirty="0" err="1"/>
              <a:t>addAppointment</a:t>
            </a:r>
            <a:endParaRPr lang="en-IN" dirty="0"/>
          </a:p>
          <a:p>
            <a:pPr algn="ctr"/>
            <a:r>
              <a:rPr lang="en-IN" dirty="0"/>
              <a:t>mutation.</a:t>
            </a:r>
          </a:p>
        </p:txBody>
      </p:sp>
      <p:sp>
        <p:nvSpPr>
          <p:cNvPr id="9" name="Down Arrow 8"/>
          <p:cNvSpPr/>
          <p:nvPr/>
        </p:nvSpPr>
        <p:spPr>
          <a:xfrm>
            <a:off x="7236129" y="3548357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371492" y="4106174"/>
            <a:ext cx="2192546" cy="203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BookAppointmentForm</a:t>
            </a:r>
            <a:r>
              <a:rPr lang="en-IN" dirty="0"/>
              <a:t> is closed and selected teacher’s appointments are refreshed in cache.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84188" y="4438576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 mutation success</a:t>
            </a:r>
          </a:p>
        </p:txBody>
      </p:sp>
      <p:sp>
        <p:nvSpPr>
          <p:cNvPr id="12" name="Left Arrow 11"/>
          <p:cNvSpPr/>
          <p:nvPr/>
        </p:nvSpPr>
        <p:spPr>
          <a:xfrm>
            <a:off x="5564038" y="4743108"/>
            <a:ext cx="920150" cy="289317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268862" y="4014782"/>
            <a:ext cx="2192546" cy="203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 err="1"/>
              <a:t>SearchedTeacherAppointmentsCalendar</a:t>
            </a:r>
            <a:endParaRPr lang="en-IN" dirty="0"/>
          </a:p>
          <a:p>
            <a:pPr algn="ctr"/>
            <a:r>
              <a:rPr lang="en-IN" dirty="0"/>
              <a:t>Is shown as it displays all of the selected teacher’s appointments including this newly added one</a:t>
            </a:r>
          </a:p>
          <a:p>
            <a:pPr algn="ctr"/>
            <a:endParaRPr lang="en-IN" dirty="0"/>
          </a:p>
        </p:txBody>
      </p:sp>
      <p:sp>
        <p:nvSpPr>
          <p:cNvPr id="15" name="Left Arrow 14"/>
          <p:cNvSpPr/>
          <p:nvPr/>
        </p:nvSpPr>
        <p:spPr>
          <a:xfrm>
            <a:off x="2461408" y="4834500"/>
            <a:ext cx="920150" cy="289317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2329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#Misc. View appointment details from </a:t>
            </a:r>
            <a:r>
              <a:rPr lang="en-IN" sz="3200" b="1" dirty="0" err="1"/>
              <a:t>SearchedTeacherAppointmentsCalendar</a:t>
            </a:r>
            <a:endParaRPr lang="en-IN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506084" y="2110675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An appointment is clicked on </a:t>
            </a:r>
            <a:r>
              <a:rPr lang="en-IN" dirty="0" err="1"/>
              <a:t>SearchedTeacherAppointmentsCalendar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2797836" y="2691493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381558" y="2119301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Pass that appointment object to </a:t>
            </a:r>
            <a:r>
              <a:rPr lang="en-IN" dirty="0" err="1"/>
              <a:t>AppointmentDetailed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5673310" y="2688617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257032" y="2116425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Fetch and cache that appointment details along with student and teacher name</a:t>
            </a:r>
          </a:p>
        </p:txBody>
      </p:sp>
      <p:sp>
        <p:nvSpPr>
          <p:cNvPr id="9" name="Down Arrow 8"/>
          <p:cNvSpPr/>
          <p:nvPr/>
        </p:nvSpPr>
        <p:spPr>
          <a:xfrm>
            <a:off x="7236129" y="3548357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257032" y="4428251"/>
            <a:ext cx="2192546" cy="11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appointment details in </a:t>
            </a:r>
            <a:r>
              <a:rPr lang="en-IN" dirty="0" err="1"/>
              <a:t>AppointmentDetailed</a:t>
            </a:r>
            <a:r>
              <a:rPr lang="en-IN" dirty="0"/>
              <a:t> modal window</a:t>
            </a:r>
          </a:p>
        </p:txBody>
      </p:sp>
    </p:spTree>
    <p:extLst>
      <p:ext uri="{BB962C8B-B14F-4D97-AF65-F5344CB8AC3E}">
        <p14:creationId xmlns:p14="http://schemas.microsoft.com/office/powerpoint/2010/main" val="2036756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229679"/>
          </a:xfrm>
        </p:spPr>
        <p:txBody>
          <a:bodyPr/>
          <a:lstStyle/>
          <a:p>
            <a:r>
              <a:rPr lang="en-IN" b="1" dirty="0"/>
              <a:t>Teacher</a:t>
            </a:r>
          </a:p>
        </p:txBody>
      </p:sp>
    </p:spTree>
    <p:extLst>
      <p:ext uri="{BB962C8B-B14F-4D97-AF65-F5344CB8AC3E}">
        <p14:creationId xmlns:p14="http://schemas.microsoft.com/office/powerpoint/2010/main" val="36698925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View teacher appointments</a:t>
            </a:r>
            <a:br>
              <a:rPr lang="en-IN" b="1" dirty="0"/>
            </a:br>
            <a:r>
              <a:rPr lang="en-IN" b="1" dirty="0"/>
              <a:t>(Teacher)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57355" y="1667827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Teacher logs in and is redirected to “/teacher/appointments” or clicks  “Appointments” tab from sidebar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549107" y="2248645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132829" y="1676453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TeacherAppointmentsCalendar</a:t>
            </a:r>
            <a:r>
              <a:rPr lang="en-IN" dirty="0"/>
              <a:t> is displayed.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24581" y="2257271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008303" y="1667826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TeacherAppointmentsCalendar</a:t>
            </a:r>
            <a:r>
              <a:rPr lang="en-IN" dirty="0"/>
              <a:t> fetches and caches all appointments of the logged in teacher</a:t>
            </a:r>
          </a:p>
        </p:txBody>
      </p:sp>
      <p:sp>
        <p:nvSpPr>
          <p:cNvPr id="9" name="Down Arrow 8"/>
          <p:cNvSpPr/>
          <p:nvPr/>
        </p:nvSpPr>
        <p:spPr>
          <a:xfrm>
            <a:off x="7057850" y="3105508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078753" y="3985402"/>
            <a:ext cx="2192546" cy="11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These appointments are displayed using </a:t>
            </a:r>
            <a:r>
              <a:rPr lang="en-IN" dirty="0" err="1"/>
              <a:t>AppointmentsCalendar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413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2339167"/>
          </a:xfrm>
        </p:spPr>
        <p:txBody>
          <a:bodyPr>
            <a:noAutofit/>
          </a:bodyPr>
          <a:lstStyle/>
          <a:p>
            <a:r>
              <a:rPr lang="en-IN" sz="4000" b="1" dirty="0"/>
              <a:t>Show appointment details from </a:t>
            </a:r>
            <a:r>
              <a:rPr lang="en-IN" sz="4000" b="1" dirty="0" err="1"/>
              <a:t>TeacherAppointmentsCalendar</a:t>
            </a:r>
            <a:br>
              <a:rPr lang="en-IN" sz="4000" b="1" dirty="0"/>
            </a:br>
            <a:r>
              <a:rPr lang="en-IN" sz="4000" b="1" dirty="0"/>
              <a:t>(Teacher)</a:t>
            </a:r>
          </a:p>
        </p:txBody>
      </p:sp>
      <p:sp>
        <p:nvSpPr>
          <p:cNvPr id="4" name="Rectangle 3"/>
          <p:cNvSpPr/>
          <p:nvPr/>
        </p:nvSpPr>
        <p:spPr>
          <a:xfrm>
            <a:off x="506084" y="2970415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An appointment is clicked on </a:t>
            </a:r>
            <a:r>
              <a:rPr lang="en-IN" dirty="0" err="1"/>
              <a:t>AppointmentsCalendar</a:t>
            </a:r>
            <a:r>
              <a:rPr lang="en-IN" dirty="0"/>
              <a:t> in </a:t>
            </a:r>
            <a:r>
              <a:rPr lang="en-IN" dirty="0" err="1"/>
              <a:t>TeacherAppointmentsCalendar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2797836" y="3551233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381558" y="2979041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Pass that appointment object to </a:t>
            </a:r>
            <a:r>
              <a:rPr lang="en-IN" dirty="0" err="1"/>
              <a:t>AppointmentDetailed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5673310" y="3548357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257032" y="2976165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Fetch and cache that appointment details along with student and teacher name</a:t>
            </a:r>
          </a:p>
        </p:txBody>
      </p:sp>
      <p:sp>
        <p:nvSpPr>
          <p:cNvPr id="9" name="Down Arrow 8"/>
          <p:cNvSpPr/>
          <p:nvPr/>
        </p:nvSpPr>
        <p:spPr>
          <a:xfrm>
            <a:off x="7236129" y="4408097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257032" y="5287991"/>
            <a:ext cx="2192546" cy="11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appointment details in </a:t>
            </a:r>
            <a:r>
              <a:rPr lang="en-IN" dirty="0" err="1"/>
              <a:t>AppointmentDetailed</a:t>
            </a:r>
            <a:r>
              <a:rPr lang="en-IN" dirty="0"/>
              <a:t> modal window</a:t>
            </a:r>
          </a:p>
        </p:txBody>
      </p:sp>
    </p:spTree>
    <p:extLst>
      <p:ext uri="{BB962C8B-B14F-4D97-AF65-F5344CB8AC3E}">
        <p14:creationId xmlns:p14="http://schemas.microsoft.com/office/powerpoint/2010/main" val="31743166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Approve or Reject pending appointments (Teacher)</a:t>
            </a:r>
          </a:p>
        </p:txBody>
      </p:sp>
      <p:sp>
        <p:nvSpPr>
          <p:cNvPr id="4" name="Rectangle 3"/>
          <p:cNvSpPr/>
          <p:nvPr/>
        </p:nvSpPr>
        <p:spPr>
          <a:xfrm>
            <a:off x="506084" y="2409697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A pending appointment (yellow) is clicked on </a:t>
            </a:r>
            <a:r>
              <a:rPr lang="en-IN" dirty="0" err="1"/>
              <a:t>AppointmentsCalendar</a:t>
            </a:r>
            <a:r>
              <a:rPr lang="en-IN" dirty="0"/>
              <a:t> in </a:t>
            </a:r>
            <a:r>
              <a:rPr lang="en-IN" dirty="0" err="1"/>
              <a:t>TeacherAppointmentsCalendar</a:t>
            </a:r>
            <a:endParaRPr lang="en-IN" dirty="0"/>
          </a:p>
        </p:txBody>
      </p:sp>
      <p:sp>
        <p:nvSpPr>
          <p:cNvPr id="5" name="Right Arrow 4"/>
          <p:cNvSpPr/>
          <p:nvPr/>
        </p:nvSpPr>
        <p:spPr>
          <a:xfrm>
            <a:off x="2797836" y="2990515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381558" y="2418323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Pass that appointment object to </a:t>
            </a:r>
            <a:r>
              <a:rPr lang="en-IN" dirty="0" err="1"/>
              <a:t>AppointmentDetailed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5673310" y="2987639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257032" y="2415447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Fetch and cache that appointment details along with student and teacher name</a:t>
            </a:r>
          </a:p>
        </p:txBody>
      </p:sp>
      <p:sp>
        <p:nvSpPr>
          <p:cNvPr id="9" name="Down Arrow 8"/>
          <p:cNvSpPr/>
          <p:nvPr/>
        </p:nvSpPr>
        <p:spPr>
          <a:xfrm>
            <a:off x="7558173" y="3847376"/>
            <a:ext cx="234352" cy="94027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579076" y="4787656"/>
            <a:ext cx="2192546" cy="1639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appointment details in </a:t>
            </a:r>
            <a:r>
              <a:rPr lang="en-IN" dirty="0" err="1"/>
              <a:t>AppointmentDetailed</a:t>
            </a:r>
            <a:r>
              <a:rPr lang="en-IN" dirty="0"/>
              <a:t> modal window. As it is pending, it will also show approve and reject buttons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24524" y="4528868"/>
            <a:ext cx="2192546" cy="203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 approve or reject, update appointment status using </a:t>
            </a:r>
            <a:r>
              <a:rPr lang="en-IN" dirty="0" err="1"/>
              <a:t>updateAnAppointment</a:t>
            </a:r>
            <a:endParaRPr lang="en-IN" dirty="0"/>
          </a:p>
          <a:p>
            <a:pPr algn="ctr"/>
            <a:r>
              <a:rPr lang="en-IN" dirty="0"/>
              <a:t>mutation</a:t>
            </a:r>
          </a:p>
        </p:txBody>
      </p:sp>
      <p:sp>
        <p:nvSpPr>
          <p:cNvPr id="12" name="Left Arrow 11"/>
          <p:cNvSpPr/>
          <p:nvPr/>
        </p:nvSpPr>
        <p:spPr>
          <a:xfrm>
            <a:off x="5817070" y="5165802"/>
            <a:ext cx="762006" cy="289317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06084" y="4226942"/>
            <a:ext cx="2192546" cy="2337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1" indent="-285750" algn="ctr">
              <a:buFont typeface="Arial" pitchFamily="34" charset="0"/>
              <a:buChar char="•"/>
            </a:pPr>
            <a:r>
              <a:rPr lang="en-IN" dirty="0"/>
              <a:t>Close the </a:t>
            </a:r>
            <a:r>
              <a:rPr lang="en-IN" dirty="0" err="1"/>
              <a:t>AppointmentDetailed</a:t>
            </a:r>
            <a:r>
              <a:rPr lang="en-IN" dirty="0"/>
              <a:t> modal window, refresh teacher’s appointments cache so that  </a:t>
            </a:r>
            <a:r>
              <a:rPr lang="en-IN" dirty="0" err="1"/>
              <a:t>TeacherAppointmentsCalendar</a:t>
            </a:r>
            <a:endParaRPr lang="en-IN" dirty="0"/>
          </a:p>
          <a:p>
            <a:pPr algn="ctr"/>
            <a:r>
              <a:rPr lang="en-IN" dirty="0"/>
              <a:t>Shows all appointments including the updated one.</a:t>
            </a:r>
          </a:p>
        </p:txBody>
      </p:sp>
      <p:sp>
        <p:nvSpPr>
          <p:cNvPr id="14" name="Left Arrow 13"/>
          <p:cNvSpPr/>
          <p:nvPr/>
        </p:nvSpPr>
        <p:spPr>
          <a:xfrm>
            <a:off x="2698630" y="5165802"/>
            <a:ext cx="920150" cy="289317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5907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Schedule an appointment (Teacher)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720" y="2067620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/>
              <a:t>Time slot for appointment is selected from </a:t>
            </a:r>
            <a:r>
              <a:rPr lang="en-IN" dirty="0" err="1"/>
              <a:t>TeacherAppointmentsCalendar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>
            <a:off x="2627472" y="2648438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211194" y="2076246"/>
            <a:ext cx="2518908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ScheduleAppointmentForm</a:t>
            </a:r>
            <a:endParaRPr lang="en-IN" dirty="0"/>
          </a:p>
          <a:p>
            <a:pPr algn="ctr"/>
            <a:r>
              <a:rPr lang="en-IN" dirty="0"/>
              <a:t>Is shown as it is passed start </a:t>
            </a:r>
            <a:r>
              <a:rPr lang="en-IN" dirty="0" err="1"/>
              <a:t>time,end</a:t>
            </a:r>
            <a:r>
              <a:rPr lang="en-IN" dirty="0"/>
              <a:t> time as props.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5730102" y="2648437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313824" y="2081997"/>
            <a:ext cx="2448459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 </a:t>
            </a:r>
            <a:r>
              <a:rPr lang="en-IN" dirty="0" err="1"/>
              <a:t>ScheduleAppointmentForm</a:t>
            </a:r>
            <a:endParaRPr lang="en-IN" dirty="0"/>
          </a:p>
          <a:p>
            <a:pPr algn="ctr"/>
            <a:r>
              <a:rPr lang="en-IN" dirty="0"/>
              <a:t>submit, new appointment is added using </a:t>
            </a:r>
            <a:r>
              <a:rPr lang="en-IN" dirty="0" err="1"/>
              <a:t>addAppointment</a:t>
            </a:r>
            <a:endParaRPr lang="en-IN" dirty="0"/>
          </a:p>
          <a:p>
            <a:pPr algn="ctr"/>
            <a:r>
              <a:rPr lang="en-IN" dirty="0"/>
              <a:t>mutation.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7303702" y="3533979"/>
            <a:ext cx="234352" cy="879894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3439064" y="4091796"/>
            <a:ext cx="2409645" cy="203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ScheduleAppointmentForm</a:t>
            </a:r>
            <a:endParaRPr lang="en-IN" dirty="0"/>
          </a:p>
          <a:p>
            <a:pPr algn="ctr"/>
            <a:r>
              <a:rPr lang="en-IN" dirty="0"/>
              <a:t>is closed and teacher’s appointments are refreshed in cache.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51761" y="4424198"/>
            <a:ext cx="1708030" cy="898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 mutation success</a:t>
            </a:r>
          </a:p>
        </p:txBody>
      </p:sp>
      <p:sp>
        <p:nvSpPr>
          <p:cNvPr id="17" name="Left Arrow 16"/>
          <p:cNvSpPr/>
          <p:nvPr/>
        </p:nvSpPr>
        <p:spPr>
          <a:xfrm>
            <a:off x="5848709" y="4728730"/>
            <a:ext cx="703052" cy="289317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336435" y="4000404"/>
            <a:ext cx="2192546" cy="2035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IN" dirty="0" err="1"/>
              <a:t>TeacherAppointmentsCalendar</a:t>
            </a:r>
            <a:r>
              <a:rPr lang="en-IN" dirty="0"/>
              <a:t> displays all of the teacher’s appointments including this newly added one</a:t>
            </a:r>
          </a:p>
          <a:p>
            <a:pPr algn="ctr"/>
            <a:endParaRPr lang="en-IN" dirty="0"/>
          </a:p>
        </p:txBody>
      </p:sp>
      <p:sp>
        <p:nvSpPr>
          <p:cNvPr id="19" name="Left Arrow 18"/>
          <p:cNvSpPr/>
          <p:nvPr/>
        </p:nvSpPr>
        <p:spPr>
          <a:xfrm>
            <a:off x="2528981" y="4820122"/>
            <a:ext cx="920150" cy="289317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8236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11A4-676B-2F2B-E7F9-BFB2B46E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Logout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7CA4F6-705F-C3C8-A15D-637720AA61BE}"/>
              </a:ext>
            </a:extLst>
          </p:cNvPr>
          <p:cNvSpPr/>
          <p:nvPr/>
        </p:nvSpPr>
        <p:spPr>
          <a:xfrm>
            <a:off x="335720" y="2067620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 algn="ctr"/>
            <a:r>
              <a:rPr lang="en-IN" dirty="0"/>
              <a:t>Logout button in Header is clicked</a:t>
            </a:r>
            <a:endParaRPr lang="en-IN" dirty="0">
              <a:cs typeface="Arial"/>
            </a:endParaRPr>
          </a:p>
        </p:txBody>
      </p:sp>
      <p:sp>
        <p:nvSpPr>
          <p:cNvPr id="15" name="Right Arrow 9">
            <a:extLst>
              <a:ext uri="{FF2B5EF4-FFF2-40B4-BE49-F238E27FC236}">
                <a16:creationId xmlns:a16="http://schemas.microsoft.com/office/drawing/2014/main" id="{54A202B1-C2CD-9240-ED58-3567304AB720}"/>
              </a:ext>
            </a:extLst>
          </p:cNvPr>
          <p:cNvSpPr/>
          <p:nvPr/>
        </p:nvSpPr>
        <p:spPr>
          <a:xfrm>
            <a:off x="2627472" y="2648438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9CD862-65E0-8EF9-C3D7-00937079ED9D}"/>
              </a:ext>
            </a:extLst>
          </p:cNvPr>
          <p:cNvSpPr/>
          <p:nvPr/>
        </p:nvSpPr>
        <p:spPr>
          <a:xfrm>
            <a:off x="3220672" y="2067620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 algn="ctr"/>
            <a:r>
              <a:rPr lang="en-IN" dirty="0">
                <a:cs typeface="Arial"/>
              </a:rPr>
              <a:t>Logout function from </a:t>
            </a:r>
            <a:r>
              <a:rPr lang="en-IN" err="1">
                <a:cs typeface="Arial"/>
              </a:rPr>
              <a:t>AuthContext</a:t>
            </a:r>
            <a:r>
              <a:rPr lang="en-IN">
                <a:cs typeface="Arial"/>
              </a:rPr>
              <a:t> is called,</a:t>
            </a:r>
            <a:endParaRPr lang="en-US"/>
          </a:p>
          <a:p>
            <a:pPr lvl="1" algn="ctr"/>
            <a:r>
              <a:rPr lang="en-IN" dirty="0">
                <a:cs typeface="Arial"/>
              </a:rPr>
              <a:t>It sets current user to null</a:t>
            </a:r>
          </a:p>
        </p:txBody>
      </p:sp>
      <p:sp>
        <p:nvSpPr>
          <p:cNvPr id="17" name="Right Arrow 9">
            <a:extLst>
              <a:ext uri="{FF2B5EF4-FFF2-40B4-BE49-F238E27FC236}">
                <a16:creationId xmlns:a16="http://schemas.microsoft.com/office/drawing/2014/main" id="{A11FEFF6-0F76-386E-6795-8215F4420C8D}"/>
              </a:ext>
            </a:extLst>
          </p:cNvPr>
          <p:cNvSpPr/>
          <p:nvPr/>
        </p:nvSpPr>
        <p:spPr>
          <a:xfrm>
            <a:off x="5502441" y="2638455"/>
            <a:ext cx="583722" cy="27604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AE4661-0C6F-0F2D-74D3-856A7CA1C0F1}"/>
              </a:ext>
            </a:extLst>
          </p:cNvPr>
          <p:cNvSpPr/>
          <p:nvPr/>
        </p:nvSpPr>
        <p:spPr>
          <a:xfrm>
            <a:off x="6095641" y="2057637"/>
            <a:ext cx="2291752" cy="1437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 algn="ctr"/>
            <a:r>
              <a:rPr lang="en-IN" dirty="0">
                <a:cs typeface="Arial"/>
              </a:rPr>
              <a:t>Redirects to "/login"</a:t>
            </a:r>
          </a:p>
        </p:txBody>
      </p:sp>
    </p:spTree>
    <p:extLst>
      <p:ext uri="{BB962C8B-B14F-4D97-AF65-F5344CB8AC3E}">
        <p14:creationId xmlns:p14="http://schemas.microsoft.com/office/powerpoint/2010/main" val="18826269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77920"/>
          </a:xfrm>
        </p:spPr>
        <p:txBody>
          <a:bodyPr/>
          <a:lstStyle/>
          <a:p>
            <a:r>
              <a:rPr lang="en-IN" b="1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8148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File Structure</a:t>
            </a:r>
            <a:endParaRPr b="1"/>
          </a:p>
        </p:txBody>
      </p: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b="1" i="1" dirty="0"/>
              <a:t>/</a:t>
            </a:r>
            <a:r>
              <a:rPr lang="en-IN" b="1" i="1" dirty="0" err="1"/>
              <a:t>src</a:t>
            </a:r>
            <a:r>
              <a:rPr lang="en-IN" i="1" dirty="0"/>
              <a:t>: </a:t>
            </a:r>
            <a:r>
              <a:rPr lang="en-IN" dirty="0"/>
              <a:t>has all the source code.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b="1" i="1" dirty="0"/>
              <a:t>/</a:t>
            </a:r>
            <a:r>
              <a:rPr lang="en-IN" b="1" i="1" dirty="0" err="1"/>
              <a:t>src</a:t>
            </a:r>
            <a:r>
              <a:rPr lang="en-IN" b="1" i="1" dirty="0"/>
              <a:t>/contexts</a:t>
            </a:r>
            <a:r>
              <a:rPr lang="en-IN" dirty="0"/>
              <a:t>: contexts of our app.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b="1" i="1" dirty="0"/>
              <a:t>/</a:t>
            </a:r>
            <a:r>
              <a:rPr lang="en-IN" b="1" i="1" dirty="0" err="1"/>
              <a:t>src</a:t>
            </a:r>
            <a:r>
              <a:rPr lang="en-IN" b="1" i="1" dirty="0"/>
              <a:t>/features</a:t>
            </a:r>
            <a:r>
              <a:rPr lang="en-IN" dirty="0"/>
              <a:t>: each feature (e.g. appointment, student, teacher etc.) have their own folder.</a:t>
            </a:r>
          </a:p>
          <a:p>
            <a:pPr marL="800100" lvl="1">
              <a:spcBef>
                <a:spcPts val="640"/>
              </a:spcBef>
              <a:buSzPts val="3200"/>
              <a:buChar char="•"/>
            </a:pPr>
            <a:r>
              <a:rPr lang="en-US" dirty="0"/>
              <a:t>E.g. </a:t>
            </a:r>
            <a:r>
              <a:rPr lang="en-US" b="1" dirty="0"/>
              <a:t>/</a:t>
            </a:r>
            <a:r>
              <a:rPr lang="en-US" b="1" dirty="0" err="1"/>
              <a:t>src</a:t>
            </a:r>
            <a:r>
              <a:rPr lang="en-US" b="1" dirty="0"/>
              <a:t>/features/student</a:t>
            </a:r>
            <a:r>
              <a:rPr lang="en-US" dirty="0"/>
              <a:t>: will have all components and custom hooks related to student.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b="1" i="1" dirty="0"/>
              <a:t>/</a:t>
            </a:r>
            <a:r>
              <a:rPr lang="en-IN" b="1" i="1" dirty="0" err="1"/>
              <a:t>src</a:t>
            </a:r>
            <a:r>
              <a:rPr lang="en-IN" b="1" i="1" dirty="0"/>
              <a:t>/pages</a:t>
            </a:r>
            <a:r>
              <a:rPr lang="en-IN" dirty="0"/>
              <a:t>: all components which are used as elements in our routes.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b="1" i="1" dirty="0"/>
              <a:t>/</a:t>
            </a:r>
            <a:r>
              <a:rPr lang="en-IN" b="1" i="1" dirty="0" err="1"/>
              <a:t>src</a:t>
            </a:r>
            <a:r>
              <a:rPr lang="en-IN" b="1" i="1" dirty="0"/>
              <a:t>/services</a:t>
            </a:r>
            <a:r>
              <a:rPr lang="en-IN" dirty="0"/>
              <a:t>: Has </a:t>
            </a:r>
            <a:r>
              <a:rPr lang="en-IN" dirty="0" err="1"/>
              <a:t>supabase</a:t>
            </a:r>
            <a:r>
              <a:rPr lang="en-IN" dirty="0"/>
              <a:t> client setup and all calls to </a:t>
            </a:r>
            <a:r>
              <a:rPr lang="en-IN" dirty="0" err="1"/>
              <a:t>supabase</a:t>
            </a:r>
            <a:r>
              <a:rPr lang="en-I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>
            <a:spLocks noGrp="1"/>
          </p:cNvSpPr>
          <p:nvPr>
            <p:ph type="body" idx="1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b="1" i="1" dirty="0"/>
              <a:t>/</a:t>
            </a:r>
            <a:r>
              <a:rPr lang="en-IN" b="1" i="1" dirty="0" err="1"/>
              <a:t>src</a:t>
            </a:r>
            <a:r>
              <a:rPr lang="en-IN" b="1" i="1" dirty="0"/>
              <a:t>/styles</a:t>
            </a:r>
            <a:r>
              <a:rPr lang="en-IN" dirty="0"/>
              <a:t>: has global styles and </a:t>
            </a:r>
            <a:r>
              <a:rPr lang="en-IN" dirty="0" err="1"/>
              <a:t>mixins</a:t>
            </a:r>
            <a:r>
              <a:rPr lang="en-IN" dirty="0"/>
              <a:t> for Styled Components.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b="1" i="1" dirty="0"/>
              <a:t>/</a:t>
            </a:r>
            <a:r>
              <a:rPr lang="en-IN" b="1" i="1" dirty="0" err="1"/>
              <a:t>src</a:t>
            </a:r>
            <a:r>
              <a:rPr lang="en-IN" b="1" i="1" dirty="0"/>
              <a:t>/</a:t>
            </a:r>
            <a:r>
              <a:rPr lang="en-IN" b="1" i="1" dirty="0" err="1"/>
              <a:t>ui</a:t>
            </a:r>
            <a:r>
              <a:rPr lang="en-IN" dirty="0"/>
              <a:t>: contains all generic reusable components like Button, Modal etc.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b="1" i="1" dirty="0"/>
              <a:t>/</a:t>
            </a:r>
            <a:r>
              <a:rPr lang="en-IN" b="1" i="1" dirty="0" err="1"/>
              <a:t>src</a:t>
            </a:r>
            <a:r>
              <a:rPr lang="en-IN" b="1" i="1" dirty="0"/>
              <a:t>/</a:t>
            </a:r>
            <a:r>
              <a:rPr lang="en-IN" b="1" i="1" dirty="0" err="1"/>
              <a:t>utils</a:t>
            </a:r>
            <a:r>
              <a:rPr lang="en-IN" dirty="0"/>
              <a:t>: contains helper functions used throughout the app.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 b="1" i="1" dirty="0"/>
              <a:t>/</a:t>
            </a:r>
            <a:r>
              <a:rPr lang="en-IN" b="1" i="1" dirty="0" err="1"/>
              <a:t>src</a:t>
            </a:r>
            <a:r>
              <a:rPr lang="en-IN" b="1" i="1" dirty="0"/>
              <a:t>/</a:t>
            </a:r>
            <a:r>
              <a:rPr lang="en-IN" b="1" i="1" dirty="0" err="1"/>
              <a:t>App.jsx</a:t>
            </a:r>
            <a:r>
              <a:rPr lang="en-IN" dirty="0"/>
              <a:t>: defines routes and is our main component.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/>
              <a:t>State</a:t>
            </a:r>
            <a:endParaRPr b="1"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 err="1"/>
              <a:t>AuthContext</a:t>
            </a:r>
            <a:r>
              <a:rPr lang="en-US" dirty="0"/>
              <a:t>: stores our logged in user and provides this user, along with options to login, logout, to our entire app. </a:t>
            </a:r>
            <a:r>
              <a:rPr lang="en-US" b="1" dirty="0" err="1"/>
              <a:t>ProtectedRoute</a:t>
            </a:r>
            <a:r>
              <a:rPr lang="en-US" b="1" dirty="0"/>
              <a:t> </a:t>
            </a:r>
            <a:r>
              <a:rPr lang="en-US" dirty="0"/>
              <a:t>component consumes this user and checks if they are authorized, otherwise redirect to login page.</a:t>
            </a:r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All of our other state is remote, in </a:t>
            </a:r>
            <a:r>
              <a:rPr lang="en-US" dirty="0" err="1"/>
              <a:t>supabase</a:t>
            </a:r>
            <a:r>
              <a:rPr lang="en-US" dirty="0"/>
              <a:t>-as-backend, and is managed by React Query.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 Documentation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documentation of components is under “/</a:t>
            </a:r>
            <a:r>
              <a:rPr lang="en-US" dirty="0" err="1"/>
              <a:t>lld_docs</a:t>
            </a:r>
            <a:r>
              <a:rPr lang="en-US" dirty="0"/>
              <a:t>”, map it to “/</a:t>
            </a:r>
            <a:r>
              <a:rPr lang="en-US" dirty="0" err="1"/>
              <a:t>src</a:t>
            </a:r>
            <a:r>
              <a:rPr lang="en-US" dirty="0"/>
              <a:t>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684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742</TotalTime>
  <Words>1493</Words>
  <Application>Microsoft Office PowerPoint</Application>
  <PresentationFormat>On-screen Show (4:3)</PresentationFormat>
  <Paragraphs>221</Paragraphs>
  <Slides>58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Office Theme</vt:lpstr>
      <vt:lpstr>Student Teacher Booking App</vt:lpstr>
      <vt:lpstr>Technologies</vt:lpstr>
      <vt:lpstr>Routes</vt:lpstr>
      <vt:lpstr>PowerPoint Presentation</vt:lpstr>
      <vt:lpstr>PowerPoint Presentation</vt:lpstr>
      <vt:lpstr>File Structure</vt:lpstr>
      <vt:lpstr>PowerPoint Presentation</vt:lpstr>
      <vt:lpstr>State</vt:lpstr>
      <vt:lpstr>Components Documentation</vt:lpstr>
      <vt:lpstr>How to use the app</vt:lpstr>
      <vt:lpstr>Login</vt:lpstr>
      <vt:lpstr>Registering a student</vt:lpstr>
      <vt:lpstr>Admin Dashboard</vt:lpstr>
      <vt:lpstr>PowerPoint Presentation</vt:lpstr>
      <vt:lpstr>PowerPoint Presentation</vt:lpstr>
      <vt:lpstr>PowerPoint Presentation</vt:lpstr>
      <vt:lpstr>Student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Teacher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app works</vt:lpstr>
      <vt:lpstr>System Architecture Diagram</vt:lpstr>
      <vt:lpstr>Supabase Database</vt:lpstr>
      <vt:lpstr>Logging In</vt:lpstr>
      <vt:lpstr>Registering a student</vt:lpstr>
      <vt:lpstr>Admin</vt:lpstr>
      <vt:lpstr>List all teachers (Admin)</vt:lpstr>
      <vt:lpstr>Add a teacher (Admin)</vt:lpstr>
      <vt:lpstr>Update a teacher (Admin)</vt:lpstr>
      <vt:lpstr>Delete a teacher (Admin)</vt:lpstr>
      <vt:lpstr>View all registering students (Admin)</vt:lpstr>
      <vt:lpstr>Approve or Reject student registration (Admin)</vt:lpstr>
      <vt:lpstr>Student</vt:lpstr>
      <vt:lpstr>View student appointments (Student)</vt:lpstr>
      <vt:lpstr>Show appointment details from StudentAppointmentsCalendar (Student)</vt:lpstr>
      <vt:lpstr>Book an appointment (Student)</vt:lpstr>
      <vt:lpstr>#1. Searching a teacher</vt:lpstr>
      <vt:lpstr>#2. Selecting a teacher from results</vt:lpstr>
      <vt:lpstr>#3. Book an appointment with the selected teacher</vt:lpstr>
      <vt:lpstr>#Misc. View appointment details from SearchedTeacherAppointmentsCalendar</vt:lpstr>
      <vt:lpstr>Teacher</vt:lpstr>
      <vt:lpstr>View teacher appointments (Teacher)</vt:lpstr>
      <vt:lpstr>Show appointment details from TeacherAppointmentsCalendar (Teacher)</vt:lpstr>
      <vt:lpstr>Approve or Reject pending appointments (Teacher)</vt:lpstr>
      <vt:lpstr>Schedule an appointment (Teacher)</vt:lpstr>
      <vt:lpstr>Logout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Book App</dc:title>
  <dc:creator>pc</dc:creator>
  <cp:lastModifiedBy>pc</cp:lastModifiedBy>
  <cp:revision>442</cp:revision>
  <dcterms:created xsi:type="dcterms:W3CDTF">2025-08-23T12:18:01Z</dcterms:created>
  <dcterms:modified xsi:type="dcterms:W3CDTF">2025-08-29T10:42:50Z</dcterms:modified>
</cp:coreProperties>
</file>