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9" r:id="rId2"/>
    <p:sldId id="258" r:id="rId3"/>
    <p:sldId id="260" r:id="rId4"/>
    <p:sldId id="263" r:id="rId5"/>
    <p:sldId id="264" r:id="rId6"/>
    <p:sldId id="265" r:id="rId7"/>
    <p:sldId id="269" r:id="rId8"/>
    <p:sldId id="271" r:id="rId9"/>
    <p:sldId id="272" r:id="rId10"/>
    <p:sldId id="273" r:id="rId11"/>
    <p:sldId id="277" r:id="rId12"/>
    <p:sldId id="278" r:id="rId13"/>
    <p:sldId id="280" r:id="rId14"/>
    <p:sldId id="281" r:id="rId15"/>
    <p:sldId id="282" r:id="rId16"/>
    <p:sldId id="283" r:id="rId17"/>
    <p:sldId id="284" r:id="rId18"/>
    <p:sldId id="285" r:id="rId19"/>
    <p:sldId id="298" r:id="rId20"/>
    <p:sldId id="286" r:id="rId21"/>
    <p:sldId id="279" r:id="rId22"/>
    <p:sldId id="287" r:id="rId23"/>
    <p:sldId id="288" r:id="rId24"/>
    <p:sldId id="302" r:id="rId25"/>
    <p:sldId id="289" r:id="rId26"/>
    <p:sldId id="290" r:id="rId27"/>
    <p:sldId id="291" r:id="rId28"/>
    <p:sldId id="292" r:id="rId29"/>
    <p:sldId id="293" r:id="rId30"/>
    <p:sldId id="294" r:id="rId31"/>
    <p:sldId id="295" r:id="rId32"/>
    <p:sldId id="296" r:id="rId33"/>
    <p:sldId id="297" r:id="rId34"/>
    <p:sldId id="303" r:id="rId35"/>
    <p:sldId id="301" r:id="rId36"/>
    <p:sldId id="27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B3547-2E1A-40BA-A568-E755B9002E57}" type="datetimeFigureOut">
              <a:rPr lang="en-IN" smtClean="0"/>
              <a:t>27-09-2024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7145C-1E77-4456-AB59-E1345914B9F0}" type="slidenum">
              <a:rPr lang="en-IN" smtClean="0"/>
              <a:t>‹#›</a:t>
            </a:fld>
            <a:endParaRPr lang="en-IN"/>
          </a:p>
        </p:txBody>
      </p:sp>
    </p:spTree>
    <p:extLst>
      <p:ext uri="{BB962C8B-B14F-4D97-AF65-F5344CB8AC3E}">
        <p14:creationId xmlns:p14="http://schemas.microsoft.com/office/powerpoint/2010/main" val="2419214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37145C-1E77-4456-AB59-E1345914B9F0}" type="slidenum">
              <a:rPr lang="en-IN" smtClean="0"/>
              <a:t>1</a:t>
            </a:fld>
            <a:endParaRPr lang="en-IN"/>
          </a:p>
        </p:txBody>
      </p:sp>
    </p:spTree>
    <p:extLst>
      <p:ext uri="{BB962C8B-B14F-4D97-AF65-F5344CB8AC3E}">
        <p14:creationId xmlns:p14="http://schemas.microsoft.com/office/powerpoint/2010/main" val="214452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t>27-09-2024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t>27-09-2024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t>27-09-2024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t>27-09-2024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t>27-09-2024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t>27-09-2024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t>27-09-2024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t>27-09-2024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t>27-09-2024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draw.io/" TargetMode="External"/><Relationship Id="rId2" Type="http://schemas.openxmlformats.org/officeDocument/2006/relationships/hyperlink" Target="https://online.visual-paradigm.com/" TargetMode="External"/><Relationship Id="rId1" Type="http://schemas.openxmlformats.org/officeDocument/2006/relationships/slideLayout" Target="../slideLayouts/slideLayout3.xml"/><Relationship Id="rId4" Type="http://schemas.openxmlformats.org/officeDocument/2006/relationships/hyperlink" Target="http://www.lucidchart.com/"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3C2394-6DBA-7C9C-2D91-C16F11076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2676" y="854184"/>
            <a:ext cx="2795752" cy="105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3EA2763-8D66-98FB-A137-8AAFB66E33DF}"/>
              </a:ext>
            </a:extLst>
          </p:cNvPr>
          <p:cNvSpPr txBox="1"/>
          <p:nvPr/>
        </p:nvSpPr>
        <p:spPr>
          <a:xfrm>
            <a:off x="9409471" y="1986116"/>
            <a:ext cx="2523715" cy="3077766"/>
          </a:xfrm>
          <a:prstGeom prst="rect">
            <a:avLst/>
          </a:prstGeom>
          <a:noFill/>
        </p:spPr>
        <p:txBody>
          <a:bodyPr wrap="square" rtlCol="0">
            <a:spAutoFit/>
          </a:bodyPr>
          <a:lstStyle/>
          <a:p>
            <a:pPr eaLnBrk="1" hangingPunct="1">
              <a:spcBef>
                <a:spcPct val="0"/>
              </a:spcBef>
              <a:spcAft>
                <a:spcPct val="0"/>
              </a:spcAft>
              <a:buClrTx/>
              <a:buSzTx/>
              <a:buFont typeface="Arial" panose="020B0604020202020204" pitchFamily="34" charset="0"/>
              <a:buNone/>
            </a:pPr>
            <a:r>
              <a:rPr lang="en-US" altLang="en-US" sz="1900" b="1" dirty="0">
                <a:solidFill>
                  <a:schemeClr val="tx1"/>
                </a:solidFill>
                <a:latin typeface="Calibri" panose="020F0502020204030204" pitchFamily="34" charset="0"/>
              </a:rPr>
              <a:t>MARWADI UNIVERSITY</a:t>
            </a:r>
          </a:p>
          <a:p>
            <a:pPr eaLnBrk="1" hangingPunct="1">
              <a:spcBef>
                <a:spcPct val="0"/>
              </a:spcBef>
              <a:spcAft>
                <a:spcPct val="0"/>
              </a:spcAft>
              <a:buClrTx/>
              <a:buSzTx/>
              <a:buFont typeface="Arial" panose="020B0604020202020204" pitchFamily="34" charset="0"/>
              <a:buNone/>
            </a:pPr>
            <a:r>
              <a:rPr lang="en-US" altLang="en-US" sz="1900" b="1" dirty="0">
                <a:solidFill>
                  <a:schemeClr val="tx1"/>
                </a:solidFill>
                <a:latin typeface="Calibri" panose="020F0502020204030204" pitchFamily="34" charset="0"/>
              </a:rPr>
              <a:t>FACULTY OF DIPLOMA STUDIES </a:t>
            </a:r>
          </a:p>
          <a:p>
            <a:pPr eaLnBrk="1" hangingPunct="1">
              <a:spcBef>
                <a:spcPct val="0"/>
              </a:spcBef>
              <a:spcAft>
                <a:spcPct val="0"/>
              </a:spcAft>
              <a:buClrTx/>
              <a:buSzTx/>
              <a:buFont typeface="Arial" panose="020B0604020202020204" pitchFamily="34" charset="0"/>
              <a:buNone/>
            </a:pPr>
            <a:r>
              <a:rPr lang="en-US" altLang="en-US" sz="1900" b="1" dirty="0">
                <a:solidFill>
                  <a:schemeClr val="tx1"/>
                </a:solidFill>
                <a:latin typeface="Calibri" panose="020F0502020204030204" pitchFamily="34" charset="0"/>
              </a:rPr>
              <a:t>COMPUTER </a:t>
            </a:r>
          </a:p>
          <a:p>
            <a:pPr eaLnBrk="1" hangingPunct="1">
              <a:spcBef>
                <a:spcPct val="0"/>
              </a:spcBef>
              <a:spcAft>
                <a:spcPct val="0"/>
              </a:spcAft>
              <a:buClrTx/>
              <a:buSzTx/>
              <a:buFont typeface="Arial" panose="020B0604020202020204" pitchFamily="34" charset="0"/>
              <a:buNone/>
            </a:pPr>
            <a:r>
              <a:rPr lang="en-US" altLang="en-US" sz="1900" b="1" dirty="0">
                <a:solidFill>
                  <a:schemeClr val="tx1"/>
                </a:solidFill>
                <a:latin typeface="Calibri" panose="020F0502020204030204" pitchFamily="34" charset="0"/>
              </a:rPr>
              <a:t>ENGINEERING</a:t>
            </a:r>
          </a:p>
          <a:p>
            <a:pPr eaLnBrk="1" hangingPunct="1">
              <a:spcBef>
                <a:spcPct val="0"/>
              </a:spcBef>
              <a:spcAft>
                <a:spcPct val="0"/>
              </a:spcAft>
              <a:buClrTx/>
              <a:buSzTx/>
              <a:buFont typeface="Arial" panose="020B0604020202020204" pitchFamily="34" charset="0"/>
              <a:buNone/>
            </a:pPr>
            <a:r>
              <a:rPr lang="en-US" altLang="en-US" sz="1900" b="1" dirty="0">
                <a:solidFill>
                  <a:schemeClr val="tx1"/>
                </a:solidFill>
                <a:latin typeface="Calibri" panose="020F0502020204030204" pitchFamily="34" charset="0"/>
              </a:rPr>
              <a:t>DEPARTMENT</a:t>
            </a:r>
          </a:p>
          <a:p>
            <a:pPr eaLnBrk="1" hangingPunct="1">
              <a:spcBef>
                <a:spcPct val="0"/>
              </a:spcBef>
              <a:spcAft>
                <a:spcPct val="0"/>
              </a:spcAft>
              <a:buClrTx/>
              <a:buSzTx/>
              <a:buFont typeface="Arial" panose="020B0604020202020204" pitchFamily="34" charset="0"/>
              <a:buNone/>
            </a:pPr>
            <a:endParaRPr lang="en-US" altLang="en-US" b="1" dirty="0">
              <a:latin typeface="Calibri" panose="020F0502020204030204" pitchFamily="34" charset="0"/>
            </a:endParaRPr>
          </a:p>
          <a:p>
            <a:pPr>
              <a:spcBef>
                <a:spcPct val="0"/>
              </a:spcBef>
              <a:spcAft>
                <a:spcPct val="0"/>
              </a:spcAft>
            </a:pPr>
            <a:r>
              <a:rPr lang="en-US" altLang="zh-CN" sz="2200" dirty="0">
                <a:solidFill>
                  <a:srgbClr val="000000"/>
                </a:solidFill>
              </a:rPr>
              <a:t>5</a:t>
            </a:r>
            <a:r>
              <a:rPr lang="en-US" altLang="zh-CN" sz="2200" baseline="30000" dirty="0">
                <a:solidFill>
                  <a:srgbClr val="000000"/>
                </a:solidFill>
              </a:rPr>
              <a:t>th</a:t>
            </a:r>
            <a:r>
              <a:rPr lang="en-US" altLang="zh-CN" sz="2200" dirty="0">
                <a:solidFill>
                  <a:srgbClr val="000000"/>
                </a:solidFill>
              </a:rPr>
              <a:t> Sem</a:t>
            </a:r>
          </a:p>
          <a:p>
            <a:pPr eaLnBrk="1" hangingPunct="1">
              <a:spcBef>
                <a:spcPct val="0"/>
              </a:spcBef>
              <a:spcAft>
                <a:spcPct val="0"/>
              </a:spcAft>
              <a:buClrTx/>
              <a:buSzTx/>
              <a:buFont typeface="Arial" panose="020B0604020202020204" pitchFamily="34" charset="0"/>
              <a:buNone/>
            </a:pPr>
            <a:r>
              <a:rPr lang="en-US" altLang="en-US" sz="2200" b="1" dirty="0">
                <a:latin typeface="Calibri" panose="020F0502020204030204" pitchFamily="34" charset="0"/>
              </a:rPr>
              <a:t>Project Review 1</a:t>
            </a:r>
            <a:endParaRPr lang="en-US" altLang="en-US" sz="2200" b="1" dirty="0">
              <a:solidFill>
                <a:schemeClr val="tx1"/>
              </a:solidFill>
              <a:latin typeface="Calibri" panose="020F0502020204030204" pitchFamily="34" charset="0"/>
            </a:endParaRPr>
          </a:p>
          <a:p>
            <a:endParaRPr lang="en-IN" dirty="0"/>
          </a:p>
        </p:txBody>
      </p:sp>
      <p:sp>
        <p:nvSpPr>
          <p:cNvPr id="3" name="TextBox 2">
            <a:extLst>
              <a:ext uri="{FF2B5EF4-FFF2-40B4-BE49-F238E27FC236}">
                <a16:creationId xmlns:a16="http://schemas.microsoft.com/office/drawing/2014/main" id="{53A03B22-E859-022D-3441-BD312F2E414A}"/>
              </a:ext>
            </a:extLst>
          </p:cNvPr>
          <p:cNvSpPr txBox="1"/>
          <p:nvPr/>
        </p:nvSpPr>
        <p:spPr>
          <a:xfrm>
            <a:off x="9457107" y="4899339"/>
            <a:ext cx="2526890" cy="1292662"/>
          </a:xfrm>
          <a:prstGeom prst="rect">
            <a:avLst/>
          </a:prstGeom>
          <a:noFill/>
        </p:spPr>
        <p:txBody>
          <a:bodyPr wrap="square" rtlCol="0">
            <a:spAutoFit/>
          </a:bodyPr>
          <a:lstStyle/>
          <a:p>
            <a:pPr eaLnBrk="1" fontAlgn="auto" hangingPunct="1">
              <a:spcBef>
                <a:spcPts val="0"/>
              </a:spcBef>
              <a:spcAft>
                <a:spcPts val="0"/>
              </a:spcAft>
              <a:defRPr/>
            </a:pPr>
            <a:r>
              <a:rPr lang="en-US" sz="2000" b="1" dirty="0">
                <a:solidFill>
                  <a:schemeClr val="accent1">
                    <a:lumMod val="75000"/>
                  </a:schemeClr>
                </a:solidFill>
                <a:sym typeface="+mn-ea"/>
              </a:rPr>
              <a:t>GUIDED BY:</a:t>
            </a:r>
          </a:p>
          <a:p>
            <a:pPr eaLnBrk="1" fontAlgn="auto" hangingPunct="1">
              <a:spcBef>
                <a:spcPts val="0"/>
              </a:spcBef>
              <a:spcAft>
                <a:spcPts val="0"/>
              </a:spcAft>
              <a:defRPr/>
            </a:pPr>
            <a:r>
              <a:rPr lang="en-US" sz="2000" b="1" dirty="0">
                <a:solidFill>
                  <a:schemeClr val="accent1">
                    <a:lumMod val="75000"/>
                  </a:schemeClr>
                </a:solidFill>
                <a:sym typeface="+mn-ea"/>
              </a:rPr>
              <a:t>Prof. </a:t>
            </a:r>
            <a:r>
              <a:rPr lang="en-US" sz="2000" b="1" dirty="0" err="1">
                <a:solidFill>
                  <a:schemeClr val="accent1">
                    <a:lumMod val="75000"/>
                  </a:schemeClr>
                </a:solidFill>
                <a:sym typeface="+mn-ea"/>
              </a:rPr>
              <a:t>Miral</a:t>
            </a:r>
            <a:r>
              <a:rPr lang="en-US" sz="2000" b="1" dirty="0">
                <a:solidFill>
                  <a:schemeClr val="accent1">
                    <a:lumMod val="75000"/>
                  </a:schemeClr>
                </a:solidFill>
                <a:sym typeface="+mn-ea"/>
              </a:rPr>
              <a:t> </a:t>
            </a:r>
            <a:r>
              <a:rPr lang="en-US" sz="2000" b="1" dirty="0" err="1">
                <a:solidFill>
                  <a:schemeClr val="accent1">
                    <a:lumMod val="75000"/>
                  </a:schemeClr>
                </a:solidFill>
                <a:sym typeface="+mn-ea"/>
              </a:rPr>
              <a:t>Seladiya</a:t>
            </a:r>
            <a:endParaRPr lang="en-US" sz="2000" b="1" dirty="0">
              <a:solidFill>
                <a:schemeClr val="accent1">
                  <a:lumMod val="75000"/>
                </a:schemeClr>
              </a:solidFill>
              <a:sym typeface="+mn-ea"/>
            </a:endParaRPr>
          </a:p>
          <a:p>
            <a:pPr eaLnBrk="1" fontAlgn="auto" hangingPunct="1">
              <a:spcBef>
                <a:spcPts val="0"/>
              </a:spcBef>
              <a:spcAft>
                <a:spcPts val="0"/>
              </a:spcAft>
              <a:defRPr/>
            </a:pPr>
            <a:r>
              <a:rPr lang="en-US" sz="2000" b="1" dirty="0">
                <a:solidFill>
                  <a:schemeClr val="accent1">
                    <a:lumMod val="75000"/>
                  </a:schemeClr>
                </a:solidFill>
              </a:rPr>
              <a:t>Assistant  Professor</a:t>
            </a:r>
          </a:p>
          <a:p>
            <a:pPr eaLnBrk="1" fontAlgn="auto" hangingPunct="1">
              <a:spcBef>
                <a:spcPts val="0"/>
              </a:spcBef>
              <a:spcAft>
                <a:spcPts val="0"/>
              </a:spcAft>
              <a:defRPr/>
            </a:pPr>
            <a:endParaRPr lang="en-IN" dirty="0"/>
          </a:p>
        </p:txBody>
      </p:sp>
      <p:sp>
        <p:nvSpPr>
          <p:cNvPr id="11" name="TextBox 10">
            <a:extLst>
              <a:ext uri="{FF2B5EF4-FFF2-40B4-BE49-F238E27FC236}">
                <a16:creationId xmlns:a16="http://schemas.microsoft.com/office/drawing/2014/main" id="{EEA0B23D-671A-0F14-C19D-7DA4B6282DAF}"/>
              </a:ext>
            </a:extLst>
          </p:cNvPr>
          <p:cNvSpPr txBox="1"/>
          <p:nvPr/>
        </p:nvSpPr>
        <p:spPr>
          <a:xfrm>
            <a:off x="1202980" y="1009160"/>
            <a:ext cx="6676103" cy="4708981"/>
          </a:xfrm>
          <a:prstGeom prst="rect">
            <a:avLst/>
          </a:prstGeom>
          <a:noFill/>
        </p:spPr>
        <p:txBody>
          <a:bodyPr wrap="square" rtlCol="0">
            <a:spAutoFit/>
          </a:bodyPr>
          <a:lstStyle/>
          <a:p>
            <a:pPr algn="ctr"/>
            <a:r>
              <a:rPr lang="en-US" sz="5000" b="1" dirty="0">
                <a:latin typeface="Times New Roman" panose="02020603050405020304" pitchFamily="18" charset="0"/>
                <a:cs typeface="Times New Roman" panose="02020603050405020304" pitchFamily="18" charset="0"/>
              </a:rPr>
              <a:t>CITY COUNCIL</a:t>
            </a:r>
          </a:p>
          <a:p>
            <a:pPr algn="ctr"/>
            <a:endParaRPr lang="en-US" sz="48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US" sz="2600" dirty="0">
                <a:latin typeface="Times New Roman" panose="02020603050405020304" pitchFamily="18" charset="0"/>
                <a:cs typeface="Times New Roman" panose="02020603050405020304" pitchFamily="18" charset="0"/>
                <a:sym typeface="+mn-ea"/>
              </a:rPr>
              <a:t>PREPARED BY:</a:t>
            </a:r>
          </a:p>
          <a:p>
            <a:pPr algn="ctr" eaLnBrk="1" fontAlgn="auto" hangingPunct="1">
              <a:spcBef>
                <a:spcPts val="0"/>
              </a:spcBef>
              <a:spcAft>
                <a:spcPts val="0"/>
              </a:spcAft>
              <a:defRPr/>
            </a:pPr>
            <a:r>
              <a:rPr lang="en-US" sz="2600" dirty="0" err="1">
                <a:latin typeface="Times New Roman" panose="02020603050405020304" pitchFamily="18" charset="0"/>
                <a:cs typeface="Times New Roman" panose="02020603050405020304" pitchFamily="18" charset="0"/>
                <a:sym typeface="+mn-ea"/>
              </a:rPr>
              <a:t>Parin</a:t>
            </a:r>
            <a:r>
              <a:rPr lang="en-US" sz="2600" dirty="0">
                <a:latin typeface="Times New Roman" panose="02020603050405020304" pitchFamily="18" charset="0"/>
                <a:cs typeface="Times New Roman" panose="02020603050405020304" pitchFamily="18" charset="0"/>
                <a:sym typeface="+mn-ea"/>
              </a:rPr>
              <a:t> </a:t>
            </a:r>
            <a:r>
              <a:rPr lang="en-US" sz="2600" dirty="0" err="1">
                <a:latin typeface="Times New Roman" panose="02020603050405020304" pitchFamily="18" charset="0"/>
                <a:cs typeface="Times New Roman" panose="02020603050405020304" pitchFamily="18" charset="0"/>
                <a:sym typeface="+mn-ea"/>
              </a:rPr>
              <a:t>Zala</a:t>
            </a:r>
            <a:r>
              <a:rPr lang="en-US" sz="2600" dirty="0">
                <a:latin typeface="Times New Roman" panose="02020603050405020304" pitchFamily="18" charset="0"/>
                <a:cs typeface="Times New Roman" panose="02020603050405020304" pitchFamily="18" charset="0"/>
                <a:sym typeface="+mn-ea"/>
              </a:rPr>
              <a:t>(92200938201)</a:t>
            </a:r>
          </a:p>
          <a:p>
            <a:pPr algn="ctr" eaLnBrk="1" fontAlgn="auto" hangingPunct="1">
              <a:spcBef>
                <a:spcPts val="0"/>
              </a:spcBef>
              <a:spcAft>
                <a:spcPts val="0"/>
              </a:spcAft>
              <a:defRPr/>
            </a:pPr>
            <a:r>
              <a:rPr lang="en-US" sz="2600" dirty="0" err="1">
                <a:latin typeface="Times New Roman" panose="02020603050405020304" pitchFamily="18" charset="0"/>
                <a:cs typeface="Times New Roman" panose="02020603050405020304" pitchFamily="18" charset="0"/>
                <a:sym typeface="+mn-ea"/>
              </a:rPr>
              <a:t>Sneh</a:t>
            </a:r>
            <a:r>
              <a:rPr lang="en-US" sz="2600" dirty="0">
                <a:latin typeface="Times New Roman" panose="02020603050405020304" pitchFamily="18" charset="0"/>
                <a:cs typeface="Times New Roman" panose="02020603050405020304" pitchFamily="18" charset="0"/>
                <a:sym typeface="+mn-ea"/>
              </a:rPr>
              <a:t> </a:t>
            </a:r>
            <a:r>
              <a:rPr lang="en-US" sz="2600" dirty="0" err="1">
                <a:latin typeface="Times New Roman" panose="02020603050405020304" pitchFamily="18" charset="0"/>
                <a:cs typeface="Times New Roman" panose="02020603050405020304" pitchFamily="18" charset="0"/>
                <a:sym typeface="+mn-ea"/>
              </a:rPr>
              <a:t>Faldu</a:t>
            </a:r>
            <a:r>
              <a:rPr lang="en-US" sz="2600" dirty="0">
                <a:latin typeface="Times New Roman" panose="02020603050405020304" pitchFamily="18" charset="0"/>
                <a:cs typeface="Times New Roman" panose="02020603050405020304" pitchFamily="18" charset="0"/>
                <a:sym typeface="+mn-ea"/>
              </a:rPr>
              <a:t>(92200938211)</a:t>
            </a:r>
          </a:p>
          <a:p>
            <a:pPr algn="ctr" eaLnBrk="1" fontAlgn="auto" hangingPunct="1">
              <a:spcBef>
                <a:spcPts val="0"/>
              </a:spcBef>
              <a:spcAft>
                <a:spcPts val="0"/>
              </a:spcAft>
              <a:defRPr/>
            </a:pPr>
            <a:r>
              <a:rPr lang="en-US" sz="2600" dirty="0">
                <a:latin typeface="Times New Roman" panose="02020603050405020304" pitchFamily="18" charset="0"/>
                <a:cs typeface="Times New Roman" panose="02020603050405020304" pitchFamily="18" charset="0"/>
                <a:sym typeface="+mn-ea"/>
              </a:rPr>
              <a:t>Nihar Trivedi(92200938213)</a:t>
            </a:r>
          </a:p>
          <a:p>
            <a:pPr algn="ctr" eaLnBrk="1" fontAlgn="auto" hangingPunct="1">
              <a:spcBef>
                <a:spcPts val="0"/>
              </a:spcBef>
              <a:spcAft>
                <a:spcPts val="0"/>
              </a:spcAft>
              <a:defRPr/>
            </a:pPr>
            <a:r>
              <a:rPr lang="en-US" sz="2600" dirty="0">
                <a:latin typeface="Times New Roman" panose="02020603050405020304" pitchFamily="18" charset="0"/>
                <a:cs typeface="Times New Roman" panose="02020603050405020304" pitchFamily="18" charset="0"/>
                <a:sym typeface="+mn-ea"/>
              </a:rPr>
              <a:t>Jay Ramani(92200938214)</a:t>
            </a:r>
          </a:p>
          <a:p>
            <a:pPr algn="ctr" eaLnBrk="1" fontAlgn="auto" hangingPunct="1">
              <a:spcBef>
                <a:spcPts val="0"/>
              </a:spcBef>
              <a:spcAft>
                <a:spcPts val="0"/>
              </a:spcAft>
              <a:defRPr/>
            </a:pPr>
            <a:r>
              <a:rPr lang="en-US" sz="2600" dirty="0" err="1">
                <a:latin typeface="Times New Roman" panose="02020603050405020304" pitchFamily="18" charset="0"/>
                <a:cs typeface="Times New Roman" panose="02020603050405020304" pitchFamily="18" charset="0"/>
                <a:sym typeface="+mn-ea"/>
              </a:rPr>
              <a:t>Jyotin</a:t>
            </a:r>
            <a:r>
              <a:rPr lang="en-US" sz="2600" dirty="0">
                <a:latin typeface="Times New Roman" panose="02020603050405020304" pitchFamily="18" charset="0"/>
                <a:cs typeface="Times New Roman" panose="02020603050405020304" pitchFamily="18" charset="0"/>
                <a:sym typeface="+mn-ea"/>
              </a:rPr>
              <a:t> Tank(92200938241)</a:t>
            </a:r>
          </a:p>
          <a:p>
            <a:pPr algn="ct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945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BF1A-137D-0594-2F46-DC49A42C6D6A}"/>
              </a:ext>
            </a:extLst>
          </p:cNvPr>
          <p:cNvSpPr>
            <a:spLocks noGrp="1"/>
          </p:cNvSpPr>
          <p:nvPr>
            <p:ph type="title"/>
          </p:nvPr>
        </p:nvSpPr>
        <p:spPr/>
        <p:txBody>
          <a:bodyPr/>
          <a:lstStyle/>
          <a:p>
            <a:r>
              <a:rPr lang="en-US" dirty="0">
                <a:solidFill>
                  <a:schemeClr val="bg1"/>
                </a:solidFill>
              </a:rPr>
              <a:t>Specific Requirements</a:t>
            </a:r>
            <a:br>
              <a:rPr lang="en-US" dirty="0">
                <a:solidFill>
                  <a:schemeClr val="bg1"/>
                </a:solidFill>
              </a:rPr>
            </a:br>
            <a:r>
              <a:rPr lang="en-US" dirty="0">
                <a:solidFill>
                  <a:schemeClr val="bg1"/>
                </a:solidFill>
              </a:rPr>
              <a:t>(Software)</a:t>
            </a:r>
            <a:endParaRPr lang="en-IN" dirty="0">
              <a:solidFill>
                <a:schemeClr val="bg1"/>
              </a:solidFill>
            </a:endParaRPr>
          </a:p>
        </p:txBody>
      </p:sp>
      <p:sp>
        <p:nvSpPr>
          <p:cNvPr id="3" name="Content Placeholder 2">
            <a:extLst>
              <a:ext uri="{FF2B5EF4-FFF2-40B4-BE49-F238E27FC236}">
                <a16:creationId xmlns:a16="http://schemas.microsoft.com/office/drawing/2014/main" id="{B9731B4A-3DC3-D8BF-4B74-1C6FF14DC1C9}"/>
              </a:ext>
            </a:extLst>
          </p:cNvPr>
          <p:cNvSpPr>
            <a:spLocks noGrp="1"/>
          </p:cNvSpPr>
          <p:nvPr>
            <p:ph idx="1"/>
          </p:nvPr>
        </p:nvSpPr>
        <p:spPr>
          <a:xfrm>
            <a:off x="3638040" y="882869"/>
            <a:ext cx="7315200" cy="5448720"/>
          </a:xfrm>
        </p:spPr>
        <p:txBody>
          <a:bodyPr>
            <a:normAutofit fontScale="92500" lnSpcReduction="20000"/>
          </a:bodyPr>
          <a:lstStyle/>
          <a:p>
            <a:pPr marL="0" indent="0" algn="just" eaLnBrk="1" hangingPunct="1">
              <a:lnSpc>
                <a:spcPct val="110000"/>
              </a:lnSpc>
              <a:buNone/>
            </a:pPr>
            <a:r>
              <a:rPr lang="en-US" altLang="en-US" sz="2200" dirty="0">
                <a:latin typeface="Times New Roman" panose="02020603050405020304" pitchFamily="18" charset="0"/>
                <a:cs typeface="Times New Roman" panose="02020603050405020304" pitchFamily="18" charset="0"/>
              </a:rPr>
              <a:t>3. File System Interaction: </a:t>
            </a:r>
          </a:p>
          <a:p>
            <a:pPr algn="just" eaLnBrk="1" hangingPunct="1">
              <a:lnSpc>
                <a:spcPct val="11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 Interaction with the file system is another critical aspect of the platform’s operation. The software reads and writes several types of files, including configuration files, log files, and temporary data. These files are stored on the operating system’s file system, and proper management of these files is essential for smooth operation..</a:t>
            </a:r>
          </a:p>
          <a:p>
            <a:pPr marL="0" indent="0" algn="just" eaLnBrk="1" hangingPunct="1">
              <a:lnSpc>
                <a:spcPct val="110000"/>
              </a:lnSpc>
              <a:buNone/>
            </a:pPr>
            <a:r>
              <a:rPr lang="en-US" altLang="en-US" sz="2200" dirty="0">
                <a:latin typeface="Times New Roman" panose="02020603050405020304" pitchFamily="18" charset="0"/>
                <a:cs typeface="Times New Roman" panose="02020603050405020304" pitchFamily="18" charset="0"/>
              </a:rPr>
              <a:t>4. Network Communication: </a:t>
            </a:r>
          </a:p>
          <a:p>
            <a:pPr algn="just" eaLnBrk="1" hangingPunct="1">
              <a:lnSpc>
                <a:spcPct val="11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 Network communication is handled through the operating system’s network stack. This includes processing all incoming and outgoing HTTP/HTTPS requests, interacting with external APIs, and managing secure connections. The operating system manages the network interfaces and handles the transmission of data between the server and the clients, ensuring that all communication is secure and efficient. </a:t>
            </a:r>
          </a:p>
          <a:p>
            <a:pPr algn="just" eaLnBrk="1" hangingPunct="1">
              <a:lnSpc>
                <a:spcPct val="100000"/>
              </a:lnSpc>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marL="0" indent="0" algn="just" eaLnBrk="1" hangingPunct="1">
              <a:lnSpc>
                <a:spcPct val="100000"/>
              </a:lnSpc>
              <a:buNone/>
            </a:pPr>
            <a:r>
              <a:rPr lang="en-US" altLang="en-US" dirty="0">
                <a:latin typeface="Times New Roman" panose="02020603050405020304" pitchFamily="18" charset="0"/>
                <a:cs typeface="Times New Roman" panose="02020603050405020304" pitchFamily="18" charset="0"/>
              </a:rPr>
              <a:t> </a:t>
            </a:r>
            <a:endParaRPr lang="en-IN" alt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44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870416"/>
            <a:ext cx="3125716" cy="111716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(Use Case Diagram)</a:t>
            </a:r>
          </a:p>
        </p:txBody>
      </p:sp>
      <p:pic>
        <p:nvPicPr>
          <p:cNvPr id="7" name="Picture 6">
            <a:extLst>
              <a:ext uri="{FF2B5EF4-FFF2-40B4-BE49-F238E27FC236}">
                <a16:creationId xmlns:a16="http://schemas.microsoft.com/office/drawing/2014/main" id="{3CC1D362-2D21-1163-E6D1-38885FD01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016" y="0"/>
            <a:ext cx="8751984" cy="6858000"/>
          </a:xfrm>
          <a:prstGeom prst="rect">
            <a:avLst/>
          </a:prstGeom>
        </p:spPr>
      </p:pic>
    </p:spTree>
    <p:extLst>
      <p:ext uri="{BB962C8B-B14F-4D97-AF65-F5344CB8AC3E}">
        <p14:creationId xmlns:p14="http://schemas.microsoft.com/office/powerpoint/2010/main" val="216911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870416"/>
            <a:ext cx="3125716" cy="1117168"/>
          </a:xfrm>
        </p:spPr>
        <p:txBody>
          <a:bodyPr>
            <a:normAutofit/>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(Class Diagram)</a:t>
            </a:r>
          </a:p>
        </p:txBody>
      </p:sp>
      <p:pic>
        <p:nvPicPr>
          <p:cNvPr id="5" name="Picture 4">
            <a:extLst>
              <a:ext uri="{FF2B5EF4-FFF2-40B4-BE49-F238E27FC236}">
                <a16:creationId xmlns:a16="http://schemas.microsoft.com/office/drawing/2014/main" id="{762B9EB4-35B7-64D2-8BC9-36DA02DEB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766" y="882869"/>
            <a:ext cx="7474436" cy="5478972"/>
          </a:xfrm>
          <a:prstGeom prst="rect">
            <a:avLst/>
          </a:prstGeom>
        </p:spPr>
      </p:pic>
    </p:spTree>
    <p:extLst>
      <p:ext uri="{BB962C8B-B14F-4D97-AF65-F5344CB8AC3E}">
        <p14:creationId xmlns:p14="http://schemas.microsoft.com/office/powerpoint/2010/main" val="2186307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870416"/>
            <a:ext cx="3125716" cy="111716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(Flow Chart Admin)</a:t>
            </a:r>
          </a:p>
        </p:txBody>
      </p:sp>
      <p:pic>
        <p:nvPicPr>
          <p:cNvPr id="3" name="Picture 2">
            <a:extLst>
              <a:ext uri="{FF2B5EF4-FFF2-40B4-BE49-F238E27FC236}">
                <a16:creationId xmlns:a16="http://schemas.microsoft.com/office/drawing/2014/main" id="{87232310-E3CE-C487-96C6-916BD1B486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4538" y="163930"/>
            <a:ext cx="7227752" cy="6588966"/>
          </a:xfrm>
          <a:prstGeom prst="rect">
            <a:avLst/>
          </a:prstGeom>
        </p:spPr>
      </p:pic>
    </p:spTree>
    <p:extLst>
      <p:ext uri="{BB962C8B-B14F-4D97-AF65-F5344CB8AC3E}">
        <p14:creationId xmlns:p14="http://schemas.microsoft.com/office/powerpoint/2010/main" val="2150383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627586"/>
            <a:ext cx="3125716" cy="135999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(Flow Chart Customer)</a:t>
            </a:r>
          </a:p>
        </p:txBody>
      </p:sp>
      <p:pic>
        <p:nvPicPr>
          <p:cNvPr id="5" name="Picture 4">
            <a:extLst>
              <a:ext uri="{FF2B5EF4-FFF2-40B4-BE49-F238E27FC236}">
                <a16:creationId xmlns:a16="http://schemas.microsoft.com/office/drawing/2014/main" id="{3B064A5E-D947-6DC8-D2DA-EE4683B4E5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1524" y="0"/>
            <a:ext cx="5800814" cy="6858000"/>
          </a:xfrm>
          <a:prstGeom prst="rect">
            <a:avLst/>
          </a:prstGeom>
        </p:spPr>
      </p:pic>
    </p:spTree>
    <p:extLst>
      <p:ext uri="{BB962C8B-B14F-4D97-AF65-F5344CB8AC3E}">
        <p14:creationId xmlns:p14="http://schemas.microsoft.com/office/powerpoint/2010/main" val="314402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554014"/>
            <a:ext cx="3125716" cy="1433570"/>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(Flow Chart Employee)</a:t>
            </a:r>
          </a:p>
        </p:txBody>
      </p:sp>
      <p:pic>
        <p:nvPicPr>
          <p:cNvPr id="3" name="Picture 2">
            <a:extLst>
              <a:ext uri="{FF2B5EF4-FFF2-40B4-BE49-F238E27FC236}">
                <a16:creationId xmlns:a16="http://schemas.microsoft.com/office/drawing/2014/main" id="{DA3B291C-8853-D32E-1F2C-B049C8456F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547" y="0"/>
            <a:ext cx="5544312" cy="6858000"/>
          </a:xfrm>
          <a:prstGeom prst="rect">
            <a:avLst/>
          </a:prstGeom>
        </p:spPr>
      </p:pic>
    </p:spTree>
    <p:extLst>
      <p:ext uri="{BB962C8B-B14F-4D97-AF65-F5344CB8AC3E}">
        <p14:creationId xmlns:p14="http://schemas.microsoft.com/office/powerpoint/2010/main" val="93658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94727" y="2322787"/>
            <a:ext cx="3125716" cy="198010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(Sequence Diagram Employee)</a:t>
            </a:r>
          </a:p>
        </p:txBody>
      </p:sp>
      <p:pic>
        <p:nvPicPr>
          <p:cNvPr id="3" name="Picture 2">
            <a:extLst>
              <a:ext uri="{FF2B5EF4-FFF2-40B4-BE49-F238E27FC236}">
                <a16:creationId xmlns:a16="http://schemas.microsoft.com/office/drawing/2014/main" id="{B71005E9-0A1E-31DE-68D5-AACB27BF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949" y="0"/>
            <a:ext cx="5915025" cy="6858000"/>
          </a:xfrm>
          <a:prstGeom prst="rect">
            <a:avLst/>
          </a:prstGeom>
        </p:spPr>
      </p:pic>
    </p:spTree>
    <p:extLst>
      <p:ext uri="{BB962C8B-B14F-4D97-AF65-F5344CB8AC3E}">
        <p14:creationId xmlns:p14="http://schemas.microsoft.com/office/powerpoint/2010/main" val="1927543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870416"/>
            <a:ext cx="3125716" cy="111716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(Sequence Diagram Admin)</a:t>
            </a:r>
          </a:p>
        </p:txBody>
      </p:sp>
      <p:pic>
        <p:nvPicPr>
          <p:cNvPr id="3" name="Picture 2">
            <a:extLst>
              <a:ext uri="{FF2B5EF4-FFF2-40B4-BE49-F238E27FC236}">
                <a16:creationId xmlns:a16="http://schemas.microsoft.com/office/drawing/2014/main" id="{E521CD9F-B227-81A6-15A6-FE465FF05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591" y="0"/>
            <a:ext cx="5858155" cy="6858000"/>
          </a:xfrm>
          <a:prstGeom prst="rect">
            <a:avLst/>
          </a:prstGeom>
        </p:spPr>
      </p:pic>
    </p:spTree>
    <p:extLst>
      <p:ext uri="{BB962C8B-B14F-4D97-AF65-F5344CB8AC3E}">
        <p14:creationId xmlns:p14="http://schemas.microsoft.com/office/powerpoint/2010/main" val="1532982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2343807"/>
            <a:ext cx="3125716" cy="198010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(Sequence Diagram Customer)</a:t>
            </a:r>
          </a:p>
        </p:txBody>
      </p:sp>
      <p:pic>
        <p:nvPicPr>
          <p:cNvPr id="3" name="Picture 2">
            <a:extLst>
              <a:ext uri="{FF2B5EF4-FFF2-40B4-BE49-F238E27FC236}">
                <a16:creationId xmlns:a16="http://schemas.microsoft.com/office/drawing/2014/main" id="{662C9743-B408-7574-47E9-9DD0D765FC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1115" y="0"/>
            <a:ext cx="6108776" cy="6858000"/>
          </a:xfrm>
          <a:prstGeom prst="rect">
            <a:avLst/>
          </a:prstGeom>
        </p:spPr>
      </p:pic>
    </p:spTree>
    <p:extLst>
      <p:ext uri="{BB962C8B-B14F-4D97-AF65-F5344CB8AC3E}">
        <p14:creationId xmlns:p14="http://schemas.microsoft.com/office/powerpoint/2010/main" val="202155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870416"/>
            <a:ext cx="3125716" cy="111716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(DFD Level 0 Diagram)</a:t>
            </a:r>
          </a:p>
        </p:txBody>
      </p:sp>
      <p:pic>
        <p:nvPicPr>
          <p:cNvPr id="5" name="Picture 4">
            <a:extLst>
              <a:ext uri="{FF2B5EF4-FFF2-40B4-BE49-F238E27FC236}">
                <a16:creationId xmlns:a16="http://schemas.microsoft.com/office/drawing/2014/main" id="{A0428C92-1326-B745-D9E1-DD1A56C50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9671" y="1902208"/>
            <a:ext cx="5871998" cy="2807727"/>
          </a:xfrm>
          <a:prstGeom prst="rect">
            <a:avLst/>
          </a:prstGeom>
        </p:spPr>
      </p:pic>
    </p:spTree>
    <p:extLst>
      <p:ext uri="{BB962C8B-B14F-4D97-AF65-F5344CB8AC3E}">
        <p14:creationId xmlns:p14="http://schemas.microsoft.com/office/powerpoint/2010/main" val="399792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3EEE-8A18-9E86-B14B-FADA65B4A82E}"/>
              </a:ext>
            </a:extLst>
          </p:cNvPr>
          <p:cNvSpPr>
            <a:spLocks noGrp="1"/>
          </p:cNvSpPr>
          <p:nvPr>
            <p:ph type="title"/>
          </p:nvPr>
        </p:nvSpPr>
        <p:spPr/>
        <p:txBody>
          <a:bodyPr/>
          <a:lstStyle/>
          <a:p>
            <a:r>
              <a:rPr lang="en-US" dirty="0">
                <a:solidFill>
                  <a:schemeClr val="bg1"/>
                </a:solidFill>
              </a:rPr>
              <a:t>Content</a:t>
            </a:r>
            <a:endParaRPr lang="en-IN" dirty="0">
              <a:solidFill>
                <a:schemeClr val="bg1"/>
              </a:solidFill>
            </a:endParaRPr>
          </a:p>
        </p:txBody>
      </p:sp>
      <p:sp>
        <p:nvSpPr>
          <p:cNvPr id="3" name="Content Placeholder 2">
            <a:extLst>
              <a:ext uri="{FF2B5EF4-FFF2-40B4-BE49-F238E27FC236}">
                <a16:creationId xmlns:a16="http://schemas.microsoft.com/office/drawing/2014/main" id="{05A21797-F6A1-22D6-CAF6-08ABFE20B980}"/>
              </a:ext>
            </a:extLst>
          </p:cNvPr>
          <p:cNvSpPr>
            <a:spLocks noGrp="1"/>
          </p:cNvSpPr>
          <p:nvPr>
            <p:ph idx="1"/>
          </p:nvPr>
        </p:nvSpPr>
        <p:spPr/>
        <p:txBody>
          <a:bodyPr/>
          <a:lstStyle/>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Abstract</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Aim / Objectives</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Specific Requirements(Software/Hardware)</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System Design(Diagrams)</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List of Tables</a:t>
            </a:r>
          </a:p>
          <a:p>
            <a:pPr eaLnBrk="1" hangingPunct="1">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Reference and Sources</a:t>
            </a:r>
            <a:endParaRPr lang="en-US" altLang="zh-C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1678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870416"/>
            <a:ext cx="3125716" cy="111716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(DFD Level 1 Diagram)</a:t>
            </a:r>
          </a:p>
        </p:txBody>
      </p:sp>
      <p:pic>
        <p:nvPicPr>
          <p:cNvPr id="2" name="Picture 1">
            <a:extLst>
              <a:ext uri="{FF2B5EF4-FFF2-40B4-BE49-F238E27FC236}">
                <a16:creationId xmlns:a16="http://schemas.microsoft.com/office/drawing/2014/main" id="{77D4D256-2A4A-92BD-5BFE-7EE4DDC2B7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6970" y="1195552"/>
            <a:ext cx="7312781" cy="4466896"/>
          </a:xfrm>
          <a:prstGeom prst="rect">
            <a:avLst/>
          </a:prstGeom>
          <a:noFill/>
          <a:ln>
            <a:noFill/>
          </a:ln>
        </p:spPr>
      </p:pic>
    </p:spTree>
    <p:extLst>
      <p:ext uri="{BB962C8B-B14F-4D97-AF65-F5344CB8AC3E}">
        <p14:creationId xmlns:p14="http://schemas.microsoft.com/office/powerpoint/2010/main" val="780181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606566"/>
            <a:ext cx="3125716" cy="138101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(DFD Level 2 Diagram)</a:t>
            </a:r>
          </a:p>
        </p:txBody>
      </p:sp>
      <p:pic>
        <p:nvPicPr>
          <p:cNvPr id="3" name="Picture 2">
            <a:extLst>
              <a:ext uri="{FF2B5EF4-FFF2-40B4-BE49-F238E27FC236}">
                <a16:creationId xmlns:a16="http://schemas.microsoft.com/office/drawing/2014/main" id="{7024E88F-5388-9CD9-8F43-A231D84C6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414" y="0"/>
            <a:ext cx="8241437" cy="6858000"/>
          </a:xfrm>
          <a:prstGeom prst="rect">
            <a:avLst/>
          </a:prstGeom>
        </p:spPr>
      </p:pic>
    </p:spTree>
    <p:extLst>
      <p:ext uri="{BB962C8B-B14F-4D97-AF65-F5344CB8AC3E}">
        <p14:creationId xmlns:p14="http://schemas.microsoft.com/office/powerpoint/2010/main" val="2726249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870416"/>
            <a:ext cx="3125716" cy="111716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(Activity Diagram Admin / Employee)</a:t>
            </a:r>
          </a:p>
        </p:txBody>
      </p:sp>
      <p:pic>
        <p:nvPicPr>
          <p:cNvPr id="3" name="Picture 2">
            <a:extLst>
              <a:ext uri="{FF2B5EF4-FFF2-40B4-BE49-F238E27FC236}">
                <a16:creationId xmlns:a16="http://schemas.microsoft.com/office/drawing/2014/main" id="{5427AF84-622B-93B9-020B-BD57A81F82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4327" y="572365"/>
            <a:ext cx="5732145" cy="5860415"/>
          </a:xfrm>
          <a:prstGeom prst="rect">
            <a:avLst/>
          </a:prstGeom>
          <a:noFill/>
          <a:ln>
            <a:noFill/>
          </a:ln>
        </p:spPr>
      </p:pic>
    </p:spTree>
    <p:extLst>
      <p:ext uri="{BB962C8B-B14F-4D97-AF65-F5344CB8AC3E}">
        <p14:creationId xmlns:p14="http://schemas.microsoft.com/office/powerpoint/2010/main" val="1953401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870416"/>
            <a:ext cx="3125716" cy="1117168"/>
          </a:xfrm>
        </p:spPr>
        <p:txBody>
          <a:bodyPr>
            <a:normAutofit fontScale="90000"/>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(Activity Diagram Customer)</a:t>
            </a:r>
          </a:p>
        </p:txBody>
      </p:sp>
      <p:pic>
        <p:nvPicPr>
          <p:cNvPr id="2" name="Picture 1">
            <a:extLst>
              <a:ext uri="{FF2B5EF4-FFF2-40B4-BE49-F238E27FC236}">
                <a16:creationId xmlns:a16="http://schemas.microsoft.com/office/drawing/2014/main" id="{CDE6AF66-B84F-41F1-7F58-277261B3D42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3099" y="492442"/>
            <a:ext cx="7070211" cy="5873115"/>
          </a:xfrm>
          <a:prstGeom prst="rect">
            <a:avLst/>
          </a:prstGeom>
          <a:noFill/>
          <a:ln>
            <a:noFill/>
          </a:ln>
        </p:spPr>
      </p:pic>
    </p:spTree>
    <p:extLst>
      <p:ext uri="{BB962C8B-B14F-4D97-AF65-F5344CB8AC3E}">
        <p14:creationId xmlns:p14="http://schemas.microsoft.com/office/powerpoint/2010/main" val="68479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73706" y="2870416"/>
            <a:ext cx="3125716" cy="1117168"/>
          </a:xfrm>
        </p:spPr>
        <p:txBody>
          <a:bodyPr>
            <a:normAutofit/>
          </a:bodyPr>
          <a:lstStyle/>
          <a:p>
            <a:pPr eaLnBrk="1" fontAlgn="auto" hangingPunct="1">
              <a:spcAft>
                <a:spcPts val="0"/>
              </a:spcAft>
              <a:defRPr/>
            </a:pPr>
            <a:r>
              <a:rPr lang="en-US" altLang="zh-CN" sz="3600" dirty="0">
                <a:solidFill>
                  <a:schemeClr val="bg1"/>
                </a:solidFill>
                <a:cs typeface="方正舒体"/>
              </a:rPr>
              <a:t>System Design</a:t>
            </a:r>
            <a:br>
              <a:rPr lang="en-US" altLang="zh-CN" sz="3600" dirty="0">
                <a:solidFill>
                  <a:schemeClr val="bg1"/>
                </a:solidFill>
                <a:cs typeface="方正舒体"/>
              </a:rPr>
            </a:br>
            <a:r>
              <a:rPr lang="en-US" altLang="zh-CN" sz="3600" dirty="0">
                <a:solidFill>
                  <a:schemeClr val="bg1"/>
                </a:solidFill>
                <a:cs typeface="方正舒体"/>
              </a:rPr>
              <a:t>(ER Diagram)</a:t>
            </a:r>
          </a:p>
        </p:txBody>
      </p:sp>
      <p:pic>
        <p:nvPicPr>
          <p:cNvPr id="3" name="Picture 2">
            <a:extLst>
              <a:ext uri="{FF2B5EF4-FFF2-40B4-BE49-F238E27FC236}">
                <a16:creationId xmlns:a16="http://schemas.microsoft.com/office/drawing/2014/main" id="{08BFE09E-B3E5-9E46-1570-44A0287A2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854" y="1437352"/>
            <a:ext cx="8321244" cy="4266190"/>
          </a:xfrm>
          <a:prstGeom prst="rect">
            <a:avLst/>
          </a:prstGeom>
        </p:spPr>
      </p:pic>
    </p:spTree>
    <p:extLst>
      <p:ext uri="{BB962C8B-B14F-4D97-AF65-F5344CB8AC3E}">
        <p14:creationId xmlns:p14="http://schemas.microsoft.com/office/powerpoint/2010/main" val="689616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2963917"/>
            <a:ext cx="3125716" cy="1370508"/>
          </a:xfrm>
        </p:spPr>
        <p:txBody>
          <a:bodyPr>
            <a:normAutofit fontScale="90000"/>
          </a:bodyPr>
          <a:lstStyle/>
          <a:p>
            <a:pPr>
              <a:defRPr/>
            </a:pPr>
            <a:r>
              <a:rPr lang="en-US" sz="3600" dirty="0">
                <a:solidFill>
                  <a:schemeClr val="bg1"/>
                </a:solidFill>
                <a:effectLst/>
                <a:ea typeface="Calibri" panose="020F0502020204030204" pitchFamily="34" charset="0"/>
                <a:cs typeface="Shruti" panose="020B0502040204020203" pitchFamily="34" charset="0"/>
              </a:rPr>
              <a:t>Table 1.1 Customer</a:t>
            </a: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pic>
        <p:nvPicPr>
          <p:cNvPr id="6" name="Picture 5">
            <a:extLst>
              <a:ext uri="{FF2B5EF4-FFF2-40B4-BE49-F238E27FC236}">
                <a16:creationId xmlns:a16="http://schemas.microsoft.com/office/drawing/2014/main" id="{339E7899-F3CB-9AA0-B5C2-A2DA0C0815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30869" y="1603660"/>
            <a:ext cx="7273158" cy="3650679"/>
          </a:xfrm>
          <a:prstGeom prst="rect">
            <a:avLst/>
          </a:prstGeom>
          <a:noFill/>
          <a:ln>
            <a:noFill/>
          </a:ln>
        </p:spPr>
      </p:pic>
    </p:spTree>
    <p:extLst>
      <p:ext uri="{BB962C8B-B14F-4D97-AF65-F5344CB8AC3E}">
        <p14:creationId xmlns:p14="http://schemas.microsoft.com/office/powerpoint/2010/main" val="420488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2417379"/>
            <a:ext cx="3125716" cy="1917046"/>
          </a:xfrm>
        </p:spPr>
        <p:txBody>
          <a:bodyPr>
            <a:normAutofit fontScale="90000"/>
          </a:bodyPr>
          <a:lstStyle/>
          <a:p>
            <a:pPr>
              <a:defRPr/>
            </a:pPr>
            <a:r>
              <a:rPr lang="en-US" sz="3600" dirty="0">
                <a:solidFill>
                  <a:schemeClr val="bg1"/>
                </a:solidFill>
                <a:effectLst/>
                <a:ea typeface="Calibri" panose="020F0502020204030204" pitchFamily="34" charset="0"/>
                <a:cs typeface="Shruti" panose="020B0502040204020203" pitchFamily="34" charset="0"/>
              </a:rPr>
              <a:t>Table 1.2 Customer Service Request</a:t>
            </a: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pic>
        <p:nvPicPr>
          <p:cNvPr id="2" name="Picture 1">
            <a:extLst>
              <a:ext uri="{FF2B5EF4-FFF2-40B4-BE49-F238E27FC236}">
                <a16:creationId xmlns:a16="http://schemas.microsoft.com/office/drawing/2014/main" id="{D210EC81-620B-1A3B-81D0-A60528727DD0}"/>
              </a:ext>
            </a:extLst>
          </p:cNvPr>
          <p:cNvPicPr>
            <a:picLocks noChangeAspect="1"/>
          </p:cNvPicPr>
          <p:nvPr/>
        </p:nvPicPr>
        <p:blipFill>
          <a:blip r:embed="rId2"/>
          <a:stretch>
            <a:fillRect/>
          </a:stretch>
        </p:blipFill>
        <p:spPr>
          <a:xfrm>
            <a:off x="3959969" y="1601054"/>
            <a:ext cx="7385844" cy="3822284"/>
          </a:xfrm>
          <a:prstGeom prst="rect">
            <a:avLst/>
          </a:prstGeom>
        </p:spPr>
      </p:pic>
    </p:spTree>
    <p:extLst>
      <p:ext uri="{BB962C8B-B14F-4D97-AF65-F5344CB8AC3E}">
        <p14:creationId xmlns:p14="http://schemas.microsoft.com/office/powerpoint/2010/main" val="303669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2490952"/>
            <a:ext cx="3125716" cy="1843473"/>
          </a:xfrm>
        </p:spPr>
        <p:txBody>
          <a:bodyPr>
            <a:normAutofit/>
          </a:bodyPr>
          <a:lstStyle/>
          <a:p>
            <a:pPr>
              <a:defRPr/>
            </a:pPr>
            <a:r>
              <a:rPr lang="en-US" sz="3600" dirty="0">
                <a:solidFill>
                  <a:schemeClr val="bg1"/>
                </a:solidFill>
                <a:effectLst/>
                <a:ea typeface="Calibri" panose="020F0502020204030204" pitchFamily="34" charset="0"/>
                <a:cs typeface="Shruti" panose="020B0502040204020203" pitchFamily="34" charset="0"/>
              </a:rPr>
              <a:t>Table 1.3 Employee</a:t>
            </a: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pic>
        <p:nvPicPr>
          <p:cNvPr id="3" name="Picture 2">
            <a:extLst>
              <a:ext uri="{FF2B5EF4-FFF2-40B4-BE49-F238E27FC236}">
                <a16:creationId xmlns:a16="http://schemas.microsoft.com/office/drawing/2014/main" id="{BCE8D1A7-A8F0-9727-FD4B-E4EAAD5065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2893" y="1399123"/>
            <a:ext cx="7892987" cy="3824518"/>
          </a:xfrm>
          <a:prstGeom prst="rect">
            <a:avLst/>
          </a:prstGeom>
          <a:noFill/>
          <a:ln>
            <a:noFill/>
          </a:ln>
        </p:spPr>
      </p:pic>
    </p:spTree>
    <p:extLst>
      <p:ext uri="{BB962C8B-B14F-4D97-AF65-F5344CB8AC3E}">
        <p14:creationId xmlns:p14="http://schemas.microsoft.com/office/powerpoint/2010/main" val="3364041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2655110"/>
            <a:ext cx="3125716" cy="1843473"/>
          </a:xfrm>
        </p:spPr>
        <p:txBody>
          <a:bodyPr>
            <a:normAutofit fontScale="90000"/>
          </a:bodyPr>
          <a:lstStyle/>
          <a:p>
            <a:pPr>
              <a:defRPr/>
            </a:pPr>
            <a:r>
              <a:rPr lang="en-US" sz="3600" dirty="0">
                <a:solidFill>
                  <a:schemeClr val="bg1"/>
                </a:solidFill>
                <a:effectLst/>
                <a:ea typeface="Calibri" panose="020F0502020204030204" pitchFamily="34" charset="0"/>
                <a:cs typeface="Shruti" panose="020B0502040204020203" pitchFamily="34" charset="0"/>
              </a:rPr>
              <a:t>Table 1.4 Admin</a:t>
            </a:r>
            <a:br>
              <a:rPr lang="en-US" sz="3600" dirty="0">
                <a:solidFill>
                  <a:schemeClr val="bg1"/>
                </a:solidFill>
                <a:effectLst/>
                <a:ea typeface="Calibri" panose="020F0502020204030204" pitchFamily="34" charset="0"/>
                <a:cs typeface="Shruti" panose="020B0502040204020203" pitchFamily="34" charset="0"/>
              </a:rPr>
            </a:br>
            <a:br>
              <a:rPr lang="en-US" sz="3600" dirty="0">
                <a:solidFill>
                  <a:schemeClr val="bg1"/>
                </a:solidFill>
                <a:effectLst/>
                <a:ea typeface="Calibri" panose="020F0502020204030204" pitchFamily="34" charset="0"/>
                <a:cs typeface="Shruti" panose="020B0502040204020203" pitchFamily="34" charset="0"/>
              </a:rPr>
            </a:br>
            <a:r>
              <a:rPr lang="en-US" sz="3600" dirty="0">
                <a:solidFill>
                  <a:schemeClr val="bg1"/>
                </a:solidFill>
                <a:effectLst/>
                <a:ea typeface="Calibri" panose="020F0502020204030204" pitchFamily="34" charset="0"/>
                <a:cs typeface="Shruti" panose="020B0502040204020203" pitchFamily="34" charset="0"/>
              </a:rPr>
              <a:t>Table 1.5 Hospital</a:t>
            </a: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pic>
        <p:nvPicPr>
          <p:cNvPr id="2" name="Picture 1">
            <a:extLst>
              <a:ext uri="{FF2B5EF4-FFF2-40B4-BE49-F238E27FC236}">
                <a16:creationId xmlns:a16="http://schemas.microsoft.com/office/drawing/2014/main" id="{76AFAACF-CA4B-32A5-71C3-EA16EF6AE7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8809" y="746452"/>
            <a:ext cx="7644462" cy="1744499"/>
          </a:xfrm>
          <a:prstGeom prst="rect">
            <a:avLst/>
          </a:prstGeom>
          <a:noFill/>
          <a:ln>
            <a:noFill/>
          </a:ln>
        </p:spPr>
      </p:pic>
      <p:pic>
        <p:nvPicPr>
          <p:cNvPr id="5" name="Picture 4">
            <a:extLst>
              <a:ext uri="{FF2B5EF4-FFF2-40B4-BE49-F238E27FC236}">
                <a16:creationId xmlns:a16="http://schemas.microsoft.com/office/drawing/2014/main" id="{A9CB07E1-92C4-D7FD-B599-38CEBF7E22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76616" y="3675389"/>
            <a:ext cx="7528847" cy="1646388"/>
          </a:xfrm>
          <a:prstGeom prst="rect">
            <a:avLst/>
          </a:prstGeom>
          <a:noFill/>
          <a:ln>
            <a:noFill/>
          </a:ln>
        </p:spPr>
      </p:pic>
    </p:spTree>
    <p:extLst>
      <p:ext uri="{BB962C8B-B14F-4D97-AF65-F5344CB8AC3E}">
        <p14:creationId xmlns:p14="http://schemas.microsoft.com/office/powerpoint/2010/main" val="1542626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2207172"/>
            <a:ext cx="3125716" cy="2291411"/>
          </a:xfrm>
        </p:spPr>
        <p:txBody>
          <a:bodyPr>
            <a:normAutofit fontScale="90000"/>
          </a:bodyPr>
          <a:lstStyle/>
          <a:p>
            <a:pPr>
              <a:defRPr/>
            </a:pPr>
            <a:r>
              <a:rPr lang="en-US" sz="3600" dirty="0">
                <a:solidFill>
                  <a:schemeClr val="bg1"/>
                </a:solidFill>
                <a:effectLst/>
                <a:ea typeface="Calibri" panose="020F0502020204030204" pitchFamily="34" charset="0"/>
                <a:cs typeface="Shruti" panose="020B0502040204020203" pitchFamily="34" charset="0"/>
              </a:rPr>
              <a:t>Table 1.6 School</a:t>
            </a:r>
            <a:br>
              <a:rPr lang="en-US" sz="3600" dirty="0">
                <a:solidFill>
                  <a:schemeClr val="bg1"/>
                </a:solidFill>
                <a:effectLst/>
                <a:ea typeface="Calibri" panose="020F0502020204030204" pitchFamily="34" charset="0"/>
                <a:cs typeface="Shruti" panose="020B0502040204020203" pitchFamily="34" charset="0"/>
              </a:rPr>
            </a:br>
            <a:br>
              <a:rPr lang="en-US" sz="3600" dirty="0">
                <a:solidFill>
                  <a:schemeClr val="bg1"/>
                </a:solidFill>
                <a:effectLst/>
                <a:ea typeface="Calibri" panose="020F0502020204030204" pitchFamily="34" charset="0"/>
                <a:cs typeface="Shruti" panose="020B0502040204020203" pitchFamily="34" charset="0"/>
              </a:rPr>
            </a:br>
            <a:r>
              <a:rPr lang="en-US" sz="3600" dirty="0">
                <a:solidFill>
                  <a:schemeClr val="bg1"/>
                </a:solidFill>
                <a:effectLst/>
                <a:ea typeface="Calibri" panose="020F0502020204030204" pitchFamily="34" charset="0"/>
                <a:cs typeface="Shruti" panose="020B0502040204020203" pitchFamily="34" charset="0"/>
              </a:rPr>
              <a:t>Table 1.7 University</a:t>
            </a: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pic>
        <p:nvPicPr>
          <p:cNvPr id="3" name="Picture 2">
            <a:extLst>
              <a:ext uri="{FF2B5EF4-FFF2-40B4-BE49-F238E27FC236}">
                <a16:creationId xmlns:a16="http://schemas.microsoft.com/office/drawing/2014/main" id="{23AF100F-6B9E-2060-DC21-F047E97989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8300" y="747941"/>
            <a:ext cx="8091690" cy="1658927"/>
          </a:xfrm>
          <a:prstGeom prst="rect">
            <a:avLst/>
          </a:prstGeom>
          <a:noFill/>
          <a:ln>
            <a:noFill/>
          </a:ln>
        </p:spPr>
      </p:pic>
      <p:pic>
        <p:nvPicPr>
          <p:cNvPr id="6" name="Picture 5">
            <a:extLst>
              <a:ext uri="{FF2B5EF4-FFF2-40B4-BE49-F238E27FC236}">
                <a16:creationId xmlns:a16="http://schemas.microsoft.com/office/drawing/2014/main" id="{E1E6A81E-674D-0AA4-CE1E-7D43325309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34727" y="3901549"/>
            <a:ext cx="8165263" cy="1648068"/>
          </a:xfrm>
          <a:prstGeom prst="rect">
            <a:avLst/>
          </a:prstGeom>
          <a:noFill/>
          <a:ln>
            <a:noFill/>
          </a:ln>
        </p:spPr>
      </p:pic>
    </p:spTree>
    <p:extLst>
      <p:ext uri="{BB962C8B-B14F-4D97-AF65-F5344CB8AC3E}">
        <p14:creationId xmlns:p14="http://schemas.microsoft.com/office/powerpoint/2010/main" val="3523541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66B8-1246-B148-4066-8E36C0239D68}"/>
              </a:ext>
            </a:extLst>
          </p:cNvPr>
          <p:cNvSpPr>
            <a:spLocks noGrp="1"/>
          </p:cNvSpPr>
          <p:nvPr>
            <p:ph type="title"/>
          </p:nvPr>
        </p:nvSpPr>
        <p:spPr/>
        <p:txBody>
          <a:bodyPr/>
          <a:lstStyle/>
          <a:p>
            <a:r>
              <a:rPr lang="en-US" dirty="0">
                <a:solidFill>
                  <a:schemeClr val="bg1"/>
                </a:solidFill>
              </a:rPr>
              <a:t>Abstract</a:t>
            </a:r>
            <a:endParaRPr lang="en-IN" dirty="0">
              <a:solidFill>
                <a:schemeClr val="bg1"/>
              </a:solidFill>
            </a:endParaRPr>
          </a:p>
        </p:txBody>
      </p:sp>
      <p:sp>
        <p:nvSpPr>
          <p:cNvPr id="3" name="Content Placeholder 2">
            <a:extLst>
              <a:ext uri="{FF2B5EF4-FFF2-40B4-BE49-F238E27FC236}">
                <a16:creationId xmlns:a16="http://schemas.microsoft.com/office/drawing/2014/main" id="{0C7F4134-C6FA-ACAB-8D8A-405368DCA93D}"/>
              </a:ext>
            </a:extLst>
          </p:cNvPr>
          <p:cNvSpPr>
            <a:spLocks noGrp="1"/>
          </p:cNvSpPr>
          <p:nvPr>
            <p:ph idx="1"/>
          </p:nvPr>
        </p:nvSpPr>
        <p:spPr>
          <a:xfrm>
            <a:off x="3200401" y="805680"/>
            <a:ext cx="8396749" cy="5237496"/>
          </a:xfrm>
        </p:spPr>
        <p:txBody>
          <a:bodyPr/>
          <a:lstStyle/>
          <a:p>
            <a:pPr eaLnBrk="1" hangingPunct="1">
              <a:lnSpc>
                <a:spcPct val="150000"/>
              </a:lnSpc>
              <a:buFont typeface="Wingdings" panose="05000000000000000000" pitchFamily="2" charset="2"/>
              <a:buChar char="Ø"/>
            </a:pPr>
            <a:endParaRPr lang="en-US" altLang="en-US" sz="1800" dirty="0"/>
          </a:p>
          <a:p>
            <a:endParaRPr lang="en-IN" dirty="0"/>
          </a:p>
        </p:txBody>
      </p:sp>
      <p:sp>
        <p:nvSpPr>
          <p:cNvPr id="5" name="TextBox 4">
            <a:extLst>
              <a:ext uri="{FF2B5EF4-FFF2-40B4-BE49-F238E27FC236}">
                <a16:creationId xmlns:a16="http://schemas.microsoft.com/office/drawing/2014/main" id="{076F0725-BA62-CA68-EE01-46D38ACBC071}"/>
              </a:ext>
            </a:extLst>
          </p:cNvPr>
          <p:cNvSpPr txBox="1"/>
          <p:nvPr/>
        </p:nvSpPr>
        <p:spPr>
          <a:xfrm>
            <a:off x="3526095" y="1123837"/>
            <a:ext cx="7745361" cy="4401205"/>
          </a:xfrm>
          <a:prstGeom prst="rect">
            <a:avLst/>
          </a:prstGeom>
          <a:noFill/>
        </p:spPr>
        <p:txBody>
          <a:bodyPr wrap="square">
            <a:spAutoFit/>
          </a:bodyPr>
          <a:lstStyle/>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Goal: Build an easy-to-use online platform for efficient access to city services.</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User </a:t>
            </a:r>
            <a:r>
              <a:rPr lang="en-IN" sz="2000" dirty="0" err="1">
                <a:latin typeface="Times New Roman" panose="02020603050405020304" pitchFamily="18" charset="0"/>
                <a:cs typeface="Times New Roman" panose="02020603050405020304" pitchFamily="18" charset="0"/>
              </a:rPr>
              <a:t>Features:Sign</a:t>
            </a:r>
            <a:r>
              <a:rPr lang="en-IN" sz="2000" dirty="0">
                <a:latin typeface="Times New Roman" panose="02020603050405020304" pitchFamily="18" charset="0"/>
                <a:cs typeface="Times New Roman" panose="02020603050405020304" pitchFamily="18" charset="0"/>
              </a:rPr>
              <a:t> up to report non-urgent issues, access public health services, and find local educational </a:t>
            </a:r>
            <a:r>
              <a:rPr lang="en-IN" sz="2000" dirty="0" err="1">
                <a:latin typeface="Times New Roman" panose="02020603050405020304" pitchFamily="18" charset="0"/>
                <a:cs typeface="Times New Roman" panose="02020603050405020304" pitchFamily="18" charset="0"/>
              </a:rPr>
              <a:t>info.Book</a:t>
            </a:r>
            <a:r>
              <a:rPr lang="en-IN" sz="2000" dirty="0">
                <a:latin typeface="Times New Roman" panose="02020603050405020304" pitchFamily="18" charset="0"/>
                <a:cs typeface="Times New Roman" panose="02020603050405020304" pitchFamily="18" charset="0"/>
              </a:rPr>
              <a:t> public function halls and manage tasks like property taxes and certificates . </a:t>
            </a:r>
            <a:r>
              <a:rPr lang="en-IN" sz="2000" dirty="0" err="1">
                <a:latin typeface="Times New Roman" panose="02020603050405020304" pitchFamily="18" charset="0"/>
                <a:cs typeface="Times New Roman" panose="02020603050405020304" pitchFamily="18" charset="0"/>
              </a:rPr>
              <a:t>Chatbox</a:t>
            </a:r>
            <a:r>
              <a:rPr lang="en-IN" sz="2000" dirty="0">
                <a:latin typeface="Times New Roman" panose="02020603050405020304" pitchFamily="18" charset="0"/>
                <a:cs typeface="Times New Roman" panose="02020603050405020304" pitchFamily="18" charset="0"/>
              </a:rPr>
              <a:t> for inquiries and feedback submission.</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 Functions: View and manage incoming requests (status updates: Pending, In Progress, Completed).Communicate with customers via messages.</a:t>
            </a:r>
          </a:p>
          <a:p>
            <a:pPr marL="285750" indent="-285750"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Admin Controls :Manage employee accounts and view customer service requests. Monitor service requests.</a:t>
            </a:r>
          </a:p>
        </p:txBody>
      </p:sp>
    </p:spTree>
    <p:extLst>
      <p:ext uri="{BB962C8B-B14F-4D97-AF65-F5344CB8AC3E}">
        <p14:creationId xmlns:p14="http://schemas.microsoft.com/office/powerpoint/2010/main" val="2507953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2207172"/>
            <a:ext cx="3125716" cy="2291411"/>
          </a:xfrm>
        </p:spPr>
        <p:txBody>
          <a:bodyPr>
            <a:normAutofit fontScale="90000"/>
          </a:bodyPr>
          <a:lstStyle/>
          <a:p>
            <a:pPr>
              <a:defRPr/>
            </a:pPr>
            <a:r>
              <a:rPr lang="en-US" sz="3600" dirty="0">
                <a:solidFill>
                  <a:schemeClr val="bg1"/>
                </a:solidFill>
                <a:effectLst/>
                <a:ea typeface="Calibri" panose="020F0502020204030204" pitchFamily="34" charset="0"/>
                <a:cs typeface="Shruti" panose="020B0502040204020203" pitchFamily="34" charset="0"/>
              </a:rPr>
              <a:t>Table 1.8 Tax Payments</a:t>
            </a:r>
            <a:br>
              <a:rPr lang="en-US" sz="3600" dirty="0">
                <a:solidFill>
                  <a:schemeClr val="bg1"/>
                </a:solidFill>
                <a:effectLst/>
                <a:ea typeface="Calibri" panose="020F0502020204030204" pitchFamily="34" charset="0"/>
                <a:cs typeface="Shruti" panose="020B0502040204020203" pitchFamily="34" charset="0"/>
              </a:rPr>
            </a:br>
            <a:br>
              <a:rPr lang="en-US" sz="3600" dirty="0">
                <a:solidFill>
                  <a:schemeClr val="bg1"/>
                </a:solidFill>
                <a:effectLst/>
                <a:ea typeface="Calibri" panose="020F0502020204030204" pitchFamily="34" charset="0"/>
                <a:cs typeface="Shruti" panose="020B0502040204020203" pitchFamily="34" charset="0"/>
              </a:rPr>
            </a:br>
            <a:r>
              <a:rPr lang="en-US" sz="3600" dirty="0">
                <a:solidFill>
                  <a:schemeClr val="bg1"/>
                </a:solidFill>
                <a:effectLst/>
                <a:ea typeface="Calibri" panose="020F0502020204030204" pitchFamily="34" charset="0"/>
                <a:cs typeface="Shruti" panose="020B0502040204020203" pitchFamily="34" charset="0"/>
              </a:rPr>
              <a:t>Table 1.9 Hall Booking</a:t>
            </a: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pic>
        <p:nvPicPr>
          <p:cNvPr id="2" name="Picture 1">
            <a:extLst>
              <a:ext uri="{FF2B5EF4-FFF2-40B4-BE49-F238E27FC236}">
                <a16:creationId xmlns:a16="http://schemas.microsoft.com/office/drawing/2014/main" id="{80525A4A-698D-9A03-8481-9973B85973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5747" y="751632"/>
            <a:ext cx="8068694" cy="2033610"/>
          </a:xfrm>
          <a:prstGeom prst="rect">
            <a:avLst/>
          </a:prstGeom>
          <a:noFill/>
          <a:ln>
            <a:noFill/>
          </a:ln>
        </p:spPr>
      </p:pic>
      <p:pic>
        <p:nvPicPr>
          <p:cNvPr id="5" name="Picture 4">
            <a:extLst>
              <a:ext uri="{FF2B5EF4-FFF2-40B4-BE49-F238E27FC236}">
                <a16:creationId xmlns:a16="http://schemas.microsoft.com/office/drawing/2014/main" id="{9777E454-ABA0-2410-D19D-359D8AC3D7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5747" y="2976004"/>
            <a:ext cx="8068694" cy="3588385"/>
          </a:xfrm>
          <a:prstGeom prst="rect">
            <a:avLst/>
          </a:prstGeom>
          <a:noFill/>
          <a:ln>
            <a:noFill/>
          </a:ln>
        </p:spPr>
      </p:pic>
    </p:spTree>
    <p:extLst>
      <p:ext uri="{BB962C8B-B14F-4D97-AF65-F5344CB8AC3E}">
        <p14:creationId xmlns:p14="http://schemas.microsoft.com/office/powerpoint/2010/main" val="2932671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1744718"/>
            <a:ext cx="3125716" cy="2753866"/>
          </a:xfrm>
        </p:spPr>
        <p:txBody>
          <a:bodyPr>
            <a:normAutofit/>
          </a:bodyPr>
          <a:lstStyle/>
          <a:p>
            <a:pPr>
              <a:defRPr/>
            </a:pPr>
            <a:r>
              <a:rPr lang="en-US" sz="3600" dirty="0">
                <a:solidFill>
                  <a:schemeClr val="bg1"/>
                </a:solidFill>
                <a:effectLst/>
                <a:ea typeface="Calibri" panose="020F0502020204030204" pitchFamily="34" charset="0"/>
                <a:cs typeface="Shruti" panose="020B0502040204020203" pitchFamily="34" charset="0"/>
              </a:rPr>
              <a:t>Table 2.0 Certificates</a:t>
            </a:r>
            <a:br>
              <a:rPr lang="en-US" sz="3600" dirty="0">
                <a:solidFill>
                  <a:schemeClr val="bg1"/>
                </a:solidFill>
                <a:effectLst/>
                <a:ea typeface="Calibri" panose="020F0502020204030204" pitchFamily="34" charset="0"/>
                <a:cs typeface="Shruti" panose="020B0502040204020203" pitchFamily="34" charset="0"/>
              </a:rPr>
            </a:br>
            <a:br>
              <a:rPr lang="en-US" sz="3600" dirty="0">
                <a:solidFill>
                  <a:schemeClr val="bg1"/>
                </a:solidFill>
                <a:effectLst/>
                <a:ea typeface="Calibri" panose="020F0502020204030204" pitchFamily="34" charset="0"/>
                <a:cs typeface="Shruti" panose="020B0502040204020203" pitchFamily="34" charset="0"/>
              </a:rPr>
            </a:br>
            <a:r>
              <a:rPr lang="en-US" sz="3600" dirty="0">
                <a:solidFill>
                  <a:schemeClr val="bg1"/>
                </a:solidFill>
                <a:effectLst/>
                <a:ea typeface="Calibri" panose="020F0502020204030204" pitchFamily="34" charset="0"/>
                <a:cs typeface="Shruti" panose="020B0502040204020203" pitchFamily="34" charset="0"/>
              </a:rPr>
              <a:t>Table 2.1 Wards</a:t>
            </a: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pic>
        <p:nvPicPr>
          <p:cNvPr id="3" name="Picture 2">
            <a:extLst>
              <a:ext uri="{FF2B5EF4-FFF2-40B4-BE49-F238E27FC236}">
                <a16:creationId xmlns:a16="http://schemas.microsoft.com/office/drawing/2014/main" id="{E4E3C209-E5D1-DBAB-253A-00DCCB4891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5954" y="791840"/>
            <a:ext cx="7690322" cy="1905755"/>
          </a:xfrm>
          <a:prstGeom prst="rect">
            <a:avLst/>
          </a:prstGeom>
          <a:noFill/>
          <a:ln>
            <a:noFill/>
          </a:ln>
        </p:spPr>
      </p:pic>
      <p:pic>
        <p:nvPicPr>
          <p:cNvPr id="6" name="Picture 5">
            <a:extLst>
              <a:ext uri="{FF2B5EF4-FFF2-40B4-BE49-F238E27FC236}">
                <a16:creationId xmlns:a16="http://schemas.microsoft.com/office/drawing/2014/main" id="{E68FB9FF-0B43-9BF7-8BF2-1A0DD85902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71362" y="3313633"/>
            <a:ext cx="7816634" cy="2309401"/>
          </a:xfrm>
          <a:prstGeom prst="rect">
            <a:avLst/>
          </a:prstGeom>
          <a:noFill/>
          <a:ln>
            <a:noFill/>
          </a:ln>
        </p:spPr>
      </p:pic>
    </p:spTree>
    <p:extLst>
      <p:ext uri="{BB962C8B-B14F-4D97-AF65-F5344CB8AC3E}">
        <p14:creationId xmlns:p14="http://schemas.microsoft.com/office/powerpoint/2010/main" val="3764846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1744718"/>
            <a:ext cx="3125716" cy="2753866"/>
          </a:xfrm>
        </p:spPr>
        <p:txBody>
          <a:bodyPr>
            <a:normAutofit/>
          </a:bodyPr>
          <a:lstStyle/>
          <a:p>
            <a:pPr>
              <a:defRPr/>
            </a:pPr>
            <a:r>
              <a:rPr lang="en-US" sz="3600" dirty="0">
                <a:solidFill>
                  <a:schemeClr val="bg1"/>
                </a:solidFill>
                <a:effectLst/>
                <a:ea typeface="Calibri" panose="020F0502020204030204" pitchFamily="34" charset="0"/>
                <a:cs typeface="Shruti" panose="020B0502040204020203" pitchFamily="34" charset="0"/>
              </a:rPr>
              <a:t>Table 2.2 Scholarships</a:t>
            </a: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pic>
        <p:nvPicPr>
          <p:cNvPr id="2" name="Picture 1">
            <a:extLst>
              <a:ext uri="{FF2B5EF4-FFF2-40B4-BE49-F238E27FC236}">
                <a16:creationId xmlns:a16="http://schemas.microsoft.com/office/drawing/2014/main" id="{01472BC5-8490-7020-0A7A-F55E7FA8F848}"/>
              </a:ext>
            </a:extLst>
          </p:cNvPr>
          <p:cNvPicPr>
            <a:picLocks noChangeAspect="1"/>
          </p:cNvPicPr>
          <p:nvPr/>
        </p:nvPicPr>
        <p:blipFill>
          <a:blip r:embed="rId2"/>
          <a:stretch>
            <a:fillRect/>
          </a:stretch>
        </p:blipFill>
        <p:spPr>
          <a:xfrm>
            <a:off x="4059619" y="1179834"/>
            <a:ext cx="6955221" cy="4330453"/>
          </a:xfrm>
          <a:prstGeom prst="rect">
            <a:avLst/>
          </a:prstGeom>
        </p:spPr>
      </p:pic>
    </p:spTree>
    <p:extLst>
      <p:ext uri="{BB962C8B-B14F-4D97-AF65-F5344CB8AC3E}">
        <p14:creationId xmlns:p14="http://schemas.microsoft.com/office/powerpoint/2010/main" val="1238895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1744718"/>
            <a:ext cx="3125716" cy="2753866"/>
          </a:xfrm>
        </p:spPr>
        <p:txBody>
          <a:bodyPr>
            <a:normAutofit fontScale="90000"/>
          </a:bodyPr>
          <a:lstStyle/>
          <a:p>
            <a:pPr>
              <a:defRPr/>
            </a:pPr>
            <a:r>
              <a:rPr lang="en-US" sz="3600" dirty="0">
                <a:solidFill>
                  <a:schemeClr val="bg1"/>
                </a:solidFill>
                <a:effectLst/>
                <a:ea typeface="Calibri" panose="020F0502020204030204" pitchFamily="34" charset="0"/>
                <a:cs typeface="Shruti" panose="020B0502040204020203" pitchFamily="34" charset="0"/>
              </a:rPr>
              <a:t>Table 2.3 Messages</a:t>
            </a:r>
            <a:br>
              <a:rPr lang="en-US" sz="3600" dirty="0">
                <a:solidFill>
                  <a:schemeClr val="bg1"/>
                </a:solidFill>
                <a:effectLst/>
                <a:ea typeface="Calibri" panose="020F0502020204030204" pitchFamily="34" charset="0"/>
                <a:cs typeface="Shruti" panose="020B0502040204020203" pitchFamily="34" charset="0"/>
              </a:rPr>
            </a:br>
            <a:br>
              <a:rPr lang="en-US" sz="3600" dirty="0">
                <a:solidFill>
                  <a:schemeClr val="bg1"/>
                </a:solidFill>
                <a:effectLst/>
                <a:ea typeface="Calibri" panose="020F0502020204030204" pitchFamily="34" charset="0"/>
                <a:cs typeface="Shruti" panose="020B0502040204020203" pitchFamily="34" charset="0"/>
              </a:rPr>
            </a:br>
            <a:r>
              <a:rPr lang="en-US" sz="3600" dirty="0">
                <a:solidFill>
                  <a:schemeClr val="bg1"/>
                </a:solidFill>
                <a:effectLst/>
                <a:ea typeface="Calibri" panose="020F0502020204030204" pitchFamily="34" charset="0"/>
                <a:cs typeface="Shruti" panose="020B0502040204020203" pitchFamily="34" charset="0"/>
              </a:rPr>
              <a:t>Table 2.4 Payments</a:t>
            </a: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pic>
        <p:nvPicPr>
          <p:cNvPr id="3" name="Picture 2">
            <a:extLst>
              <a:ext uri="{FF2B5EF4-FFF2-40B4-BE49-F238E27FC236}">
                <a16:creationId xmlns:a16="http://schemas.microsoft.com/office/drawing/2014/main" id="{82F2E014-A06F-0E15-F10F-755726754A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97789" y="975250"/>
            <a:ext cx="7909102" cy="1347535"/>
          </a:xfrm>
          <a:prstGeom prst="rect">
            <a:avLst/>
          </a:prstGeom>
          <a:noFill/>
          <a:ln>
            <a:noFill/>
          </a:ln>
        </p:spPr>
      </p:pic>
      <p:pic>
        <p:nvPicPr>
          <p:cNvPr id="5" name="Picture 4">
            <a:extLst>
              <a:ext uri="{FF2B5EF4-FFF2-40B4-BE49-F238E27FC236}">
                <a16:creationId xmlns:a16="http://schemas.microsoft.com/office/drawing/2014/main" id="{B7162BFA-593F-5E0E-3EC9-5BBC706C66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97789" y="2789601"/>
            <a:ext cx="7909102" cy="2408566"/>
          </a:xfrm>
          <a:prstGeom prst="rect">
            <a:avLst/>
          </a:prstGeom>
          <a:noFill/>
          <a:ln>
            <a:noFill/>
          </a:ln>
        </p:spPr>
      </p:pic>
    </p:spTree>
    <p:extLst>
      <p:ext uri="{BB962C8B-B14F-4D97-AF65-F5344CB8AC3E}">
        <p14:creationId xmlns:p14="http://schemas.microsoft.com/office/powerpoint/2010/main" val="3602264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1744718"/>
            <a:ext cx="3125716" cy="2753866"/>
          </a:xfrm>
        </p:spPr>
        <p:txBody>
          <a:bodyPr>
            <a:normAutofit/>
          </a:bodyPr>
          <a:lstStyle/>
          <a:p>
            <a:pPr>
              <a:defRPr/>
            </a:pPr>
            <a:r>
              <a:rPr lang="en-US" sz="3600" dirty="0">
                <a:solidFill>
                  <a:schemeClr val="bg1"/>
                </a:solidFill>
                <a:effectLst/>
                <a:ea typeface="Calibri" panose="020F0502020204030204" pitchFamily="34" charset="0"/>
                <a:cs typeface="Shruti" panose="020B0502040204020203" pitchFamily="34" charset="0"/>
              </a:rPr>
              <a:t>Table 2.5 </a:t>
            </a:r>
            <a:r>
              <a:rPr lang="en-US" sz="3600" dirty="0" err="1">
                <a:solidFill>
                  <a:schemeClr val="bg1"/>
                </a:solidFill>
                <a:effectLst/>
                <a:ea typeface="Calibri" panose="020F0502020204030204" pitchFamily="34" charset="0"/>
                <a:cs typeface="Shruti" panose="020B0502040204020203" pitchFamily="34" charset="0"/>
              </a:rPr>
              <a:t>Property_detail</a:t>
            </a: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pic>
        <p:nvPicPr>
          <p:cNvPr id="6" name="Picture 5">
            <a:extLst>
              <a:ext uri="{FF2B5EF4-FFF2-40B4-BE49-F238E27FC236}">
                <a16:creationId xmlns:a16="http://schemas.microsoft.com/office/drawing/2014/main" id="{16FF832B-7393-A9F6-CA11-6A13BC37F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529" y="2126149"/>
            <a:ext cx="7775684" cy="2372435"/>
          </a:xfrm>
          <a:prstGeom prst="rect">
            <a:avLst/>
          </a:prstGeom>
        </p:spPr>
      </p:pic>
    </p:spTree>
    <p:extLst>
      <p:ext uri="{BB962C8B-B14F-4D97-AF65-F5344CB8AC3E}">
        <p14:creationId xmlns:p14="http://schemas.microsoft.com/office/powerpoint/2010/main" val="3442633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6670E3-F0E3-214F-A18E-FC9434B216D9}"/>
              </a:ext>
            </a:extLst>
          </p:cNvPr>
          <p:cNvSpPr>
            <a:spLocks noGrp="1" noChangeArrowheads="1"/>
          </p:cNvSpPr>
          <p:nvPr>
            <p:ph type="title"/>
          </p:nvPr>
        </p:nvSpPr>
        <p:spPr>
          <a:xfrm>
            <a:off x="184216" y="1954925"/>
            <a:ext cx="3125716" cy="2753866"/>
          </a:xfrm>
        </p:spPr>
        <p:txBody>
          <a:bodyPr>
            <a:normAutofit/>
          </a:bodyPr>
          <a:lstStyle/>
          <a:p>
            <a:pPr>
              <a:defRPr/>
            </a:pPr>
            <a:r>
              <a:rPr lang="en-US" altLang="en-US" sz="3200" dirty="0">
                <a:solidFill>
                  <a:schemeClr val="bg1"/>
                </a:solidFill>
              </a:rPr>
              <a:t>Reference and Sources</a:t>
            </a:r>
            <a:br>
              <a:rPr lang="en-US" altLang="zh-CN" sz="1100" dirty="0">
                <a:cs typeface="方正舒体"/>
              </a:rPr>
            </a:br>
            <a:br>
              <a:rPr lang="en-IN" sz="1800" dirty="0">
                <a:effectLst/>
                <a:latin typeface="Calibri" panose="020F0502020204030204" pitchFamily="34" charset="0"/>
                <a:ea typeface="Calibri" panose="020F0502020204030204" pitchFamily="34" charset="0"/>
                <a:cs typeface="Shruti" panose="020B0502040204020203" pitchFamily="34" charset="0"/>
              </a:rPr>
            </a:br>
            <a:endParaRPr lang="en-US" altLang="zh-CN" sz="3600" dirty="0">
              <a:solidFill>
                <a:schemeClr val="bg1"/>
              </a:solidFill>
              <a:cs typeface="方正舒体"/>
            </a:endParaRPr>
          </a:p>
        </p:txBody>
      </p:sp>
      <p:sp>
        <p:nvSpPr>
          <p:cNvPr id="2" name="TextBox 1">
            <a:extLst>
              <a:ext uri="{FF2B5EF4-FFF2-40B4-BE49-F238E27FC236}">
                <a16:creationId xmlns:a16="http://schemas.microsoft.com/office/drawing/2014/main" id="{D9D6B95F-04A1-6733-13DF-035E3A8E35B7}"/>
              </a:ext>
            </a:extLst>
          </p:cNvPr>
          <p:cNvSpPr txBox="1"/>
          <p:nvPr/>
        </p:nvSpPr>
        <p:spPr>
          <a:xfrm>
            <a:off x="3656182" y="1308594"/>
            <a:ext cx="7161088"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chemeClr val="accent1">
                    <a:lumMod val="75000"/>
                  </a:schemeClr>
                </a:solidFill>
                <a:hlinkClick r:id="rId2">
                  <a:extLst>
                    <a:ext uri="{A12FA001-AC4F-418D-AE19-62706E023703}">
                      <ahyp:hlinkClr xmlns:ahyp="http://schemas.microsoft.com/office/drawing/2018/hyperlinkcolor" val="tx"/>
                    </a:ext>
                  </a:extLst>
                </a:hlinkClick>
              </a:rPr>
              <a:t>https://online.visual-paradigm.com/</a:t>
            </a:r>
            <a:endParaRPr lang="en-IN" dirty="0">
              <a:solidFill>
                <a:schemeClr val="accent1">
                  <a:lumMod val="75000"/>
                </a:schemeClr>
              </a:solidFill>
            </a:endParaRPr>
          </a:p>
          <a:p>
            <a:pPr marL="285750" indent="-285750">
              <a:buFont typeface="Wingdings" panose="05000000000000000000" pitchFamily="2" charset="2"/>
              <a:buChar char="Ø"/>
            </a:pPr>
            <a:r>
              <a:rPr lang="en-IN" dirty="0">
                <a:solidFill>
                  <a:schemeClr val="accent1">
                    <a:lumMod val="75000"/>
                  </a:schemeClr>
                </a:solidFill>
                <a:hlinkClick r:id="rId3">
                  <a:extLst>
                    <a:ext uri="{A12FA001-AC4F-418D-AE19-62706E023703}">
                      <ahyp:hlinkClr xmlns:ahyp="http://schemas.microsoft.com/office/drawing/2018/hyperlinkcolor" val="tx"/>
                    </a:ext>
                  </a:extLst>
                </a:hlinkClick>
              </a:rPr>
              <a:t>https://draw.io</a:t>
            </a:r>
            <a:endParaRPr lang="en-IN" dirty="0">
              <a:solidFill>
                <a:schemeClr val="accent1">
                  <a:lumMod val="75000"/>
                </a:schemeClr>
              </a:solidFill>
            </a:endParaRPr>
          </a:p>
          <a:p>
            <a:pPr marL="285750" indent="-285750">
              <a:buFont typeface="Wingdings" panose="05000000000000000000" pitchFamily="2" charset="2"/>
              <a:buChar char="Ø"/>
            </a:pPr>
            <a:r>
              <a:rPr lang="en-IN" dirty="0">
                <a:solidFill>
                  <a:schemeClr val="accent1">
                    <a:lumMod val="75000"/>
                  </a:schemeClr>
                </a:solidFill>
                <a:hlinkClick r:id="rId4">
                  <a:extLst>
                    <a:ext uri="{A12FA001-AC4F-418D-AE19-62706E023703}">
                      <ahyp:hlinkClr xmlns:ahyp="http://schemas.microsoft.com/office/drawing/2018/hyperlinkcolor" val="tx"/>
                    </a:ext>
                  </a:extLst>
                </a:hlinkClick>
              </a:rPr>
              <a:t>www.lucidchart.com</a:t>
            </a:r>
            <a:endParaRPr lang="en-IN" dirty="0">
              <a:solidFill>
                <a:schemeClr val="accent1">
                  <a:lumMod val="75000"/>
                </a:schemeClr>
              </a:solidFill>
            </a:endParaRPr>
          </a:p>
          <a:p>
            <a:pPr marL="285750" indent="-285750">
              <a:buFont typeface="Wingdings" panose="05000000000000000000" pitchFamily="2" charset="2"/>
              <a:buChar char="Ø"/>
            </a:pPr>
            <a:endParaRPr lang="en-IN" dirty="0">
              <a:solidFill>
                <a:schemeClr val="accent1">
                  <a:lumMod val="75000"/>
                </a:schemeClr>
              </a:solidFill>
            </a:endParaRPr>
          </a:p>
          <a:p>
            <a:endParaRPr lang="en-IN" dirty="0">
              <a:solidFill>
                <a:schemeClr val="accent1">
                  <a:lumMod val="75000"/>
                </a:schemeClr>
              </a:solidFill>
            </a:endParaRPr>
          </a:p>
          <a:p>
            <a:endParaRPr lang="en-IN" dirty="0"/>
          </a:p>
        </p:txBody>
      </p:sp>
    </p:spTree>
    <p:extLst>
      <p:ext uri="{BB962C8B-B14F-4D97-AF65-F5344CB8AC3E}">
        <p14:creationId xmlns:p14="http://schemas.microsoft.com/office/powerpoint/2010/main" val="2243323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25821368-D498-3B25-3A0F-F8524ABA23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643467" y="1111673"/>
            <a:ext cx="10905066" cy="4634653"/>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85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2A91-8896-5787-4574-4F8615142AFD}"/>
              </a:ext>
            </a:extLst>
          </p:cNvPr>
          <p:cNvSpPr>
            <a:spLocks noGrp="1"/>
          </p:cNvSpPr>
          <p:nvPr>
            <p:ph type="title"/>
          </p:nvPr>
        </p:nvSpPr>
        <p:spPr/>
        <p:txBody>
          <a:bodyPr/>
          <a:lstStyle/>
          <a:p>
            <a:r>
              <a:rPr lang="en-US" dirty="0">
                <a:solidFill>
                  <a:schemeClr val="bg1"/>
                </a:solidFill>
              </a:rPr>
              <a:t>Aim / Objectives</a:t>
            </a:r>
            <a:endParaRPr lang="en-IN" dirty="0">
              <a:solidFill>
                <a:schemeClr val="bg1"/>
              </a:solidFill>
            </a:endParaRPr>
          </a:p>
        </p:txBody>
      </p:sp>
      <p:sp>
        <p:nvSpPr>
          <p:cNvPr id="7" name="Rectangle 3">
            <a:extLst>
              <a:ext uri="{FF2B5EF4-FFF2-40B4-BE49-F238E27FC236}">
                <a16:creationId xmlns:a16="http://schemas.microsoft.com/office/drawing/2014/main" id="{0BAFB70D-05AC-AEFA-A7D6-59BF5108DAE0}"/>
              </a:ext>
            </a:extLst>
          </p:cNvPr>
          <p:cNvSpPr>
            <a:spLocks noGrp="1" noChangeArrowheads="1"/>
          </p:cNvSpPr>
          <p:nvPr>
            <p:ph idx="1"/>
          </p:nvPr>
        </p:nvSpPr>
        <p:spPr bwMode="auto">
          <a:xfrm>
            <a:off x="3869267" y="1436486"/>
            <a:ext cx="7806917"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City Council's online platform provides access to a variety of city services in one place, allowing citizens to report non-urgent issues, find information about public health, schools, and universities, and book public halls or pay taxes.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Citizens can request official documents, such as birth and death certificates, through the platform, saving time and effort by avoiding multiple websites or office visits.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platform is user-friendly and accessible for all, regardless of technological familiarity.</a:t>
            </a:r>
          </a:p>
          <a:p>
            <a:pPr eaLnBrk="0" fontAlgn="base" hangingPunct="0">
              <a:lnSpc>
                <a:spcPct val="100000"/>
              </a:lnSpc>
              <a:spcBef>
                <a:spcPct val="0"/>
              </a:spcBef>
              <a:spcAft>
                <a:spcPct val="0"/>
              </a:spcAft>
              <a:buClrTx/>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37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F64-BFBA-3C78-DE50-C7D8B9C062C5}"/>
              </a:ext>
            </a:extLst>
          </p:cNvPr>
          <p:cNvSpPr>
            <a:spLocks noGrp="1"/>
          </p:cNvSpPr>
          <p:nvPr>
            <p:ph type="title"/>
          </p:nvPr>
        </p:nvSpPr>
        <p:spPr/>
        <p:txBody>
          <a:bodyPr/>
          <a:lstStyle/>
          <a:p>
            <a:r>
              <a:rPr lang="en-US" dirty="0">
                <a:solidFill>
                  <a:schemeClr val="bg1"/>
                </a:solidFill>
              </a:rPr>
              <a:t>Aim / Objectives</a:t>
            </a:r>
            <a:endParaRPr lang="en-IN" dirty="0">
              <a:solidFill>
                <a:schemeClr val="bg1"/>
              </a:solidFill>
            </a:endParaRPr>
          </a:p>
        </p:txBody>
      </p:sp>
      <p:sp>
        <p:nvSpPr>
          <p:cNvPr id="3" name="Content Placeholder 2">
            <a:extLst>
              <a:ext uri="{FF2B5EF4-FFF2-40B4-BE49-F238E27FC236}">
                <a16:creationId xmlns:a16="http://schemas.microsoft.com/office/drawing/2014/main" id="{31CE28B9-67E3-1D18-484E-B26DEB44A659}"/>
              </a:ext>
            </a:extLst>
          </p:cNvPr>
          <p:cNvSpPr>
            <a:spLocks noGrp="1"/>
          </p:cNvSpPr>
          <p:nvPr>
            <p:ph idx="1"/>
          </p:nvPr>
        </p:nvSpPr>
        <p:spPr>
          <a:xfrm>
            <a:off x="3711952" y="1001760"/>
            <a:ext cx="7315200" cy="5120640"/>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City employees can log in to manage service requests from citizens, update their status, and communicate directly with them for further updates or information.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Administrators will have tools to manage employee accounts, </a:t>
            </a:r>
            <a:r>
              <a:rPr lang="en-US" altLang="en-US" dirty="0">
                <a:solidFill>
                  <a:schemeClr val="tx1"/>
                </a:solidFill>
                <a:latin typeface="Times New Roman" panose="02020603050405020304" pitchFamily="18" charset="0"/>
                <a:cs typeface="Times New Roman" panose="02020603050405020304" pitchFamily="18" charset="0"/>
              </a:rPr>
              <a:t>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service requests</a:t>
            </a:r>
            <a:r>
              <a:rPr lang="en-US" altLang="en-US" dirty="0">
                <a:solidFill>
                  <a:schemeClr val="tx1"/>
                </a:solidFill>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platform aims to enhance efficiency in city operations, improve communication between the city and residents, and provide a positive user experience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880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A979-5894-CE2B-E48C-93BD2DAF8869}"/>
              </a:ext>
            </a:extLst>
          </p:cNvPr>
          <p:cNvSpPr>
            <a:spLocks noGrp="1"/>
          </p:cNvSpPr>
          <p:nvPr>
            <p:ph type="title"/>
          </p:nvPr>
        </p:nvSpPr>
        <p:spPr/>
        <p:txBody>
          <a:bodyPr/>
          <a:lstStyle/>
          <a:p>
            <a:r>
              <a:rPr lang="en-US" dirty="0">
                <a:solidFill>
                  <a:schemeClr val="bg1"/>
                </a:solidFill>
              </a:rPr>
              <a:t>Specific Requirements</a:t>
            </a:r>
            <a:endParaRPr lang="en-IN" dirty="0">
              <a:solidFill>
                <a:schemeClr val="bg1"/>
              </a:solidFill>
            </a:endParaRPr>
          </a:p>
        </p:txBody>
      </p:sp>
      <p:sp>
        <p:nvSpPr>
          <p:cNvPr id="3" name="Content Placeholder 2">
            <a:extLst>
              <a:ext uri="{FF2B5EF4-FFF2-40B4-BE49-F238E27FC236}">
                <a16:creationId xmlns:a16="http://schemas.microsoft.com/office/drawing/2014/main" id="{1785A42E-9D18-BE37-E486-83CF0325614F}"/>
              </a:ext>
            </a:extLst>
          </p:cNvPr>
          <p:cNvSpPr>
            <a:spLocks noGrp="1"/>
          </p:cNvSpPr>
          <p:nvPr>
            <p:ph idx="1"/>
          </p:nvPr>
        </p:nvSpPr>
        <p:spPr>
          <a:xfrm>
            <a:off x="3638040" y="756746"/>
            <a:ext cx="7315200" cy="5648416"/>
          </a:xfrm>
        </p:spPr>
        <p:txBody>
          <a:bodyPr/>
          <a:lstStyle/>
          <a:p>
            <a:pPr marL="0" indent="0" algn="just" eaLnBrk="1" hangingPunct="1">
              <a:lnSpc>
                <a:spcPct val="100000"/>
              </a:lnSpc>
              <a:buFont typeface="Calibri" panose="020F0502020204030204" pitchFamily="34" charset="0"/>
              <a:buNone/>
              <a:defRPr/>
            </a:pPr>
            <a:r>
              <a:rPr lang="en-US" sz="2400" b="1" dirty="0">
                <a:latin typeface="Times New Roman" panose="02020603050405020304" pitchFamily="18" charset="0"/>
                <a:cs typeface="Times New Roman" panose="02020603050405020304" pitchFamily="18" charset="0"/>
              </a:rPr>
              <a:t>Server Hardware Interface</a:t>
            </a:r>
          </a:p>
          <a:p>
            <a:pPr marL="0" indent="0" algn="just" eaLnBrk="1" hangingPunct="1">
              <a:lnSpc>
                <a:spcPct val="100000"/>
              </a:lnSpc>
              <a:buFont typeface="Calibri" panose="020F0502020204030204" pitchFamily="34" charset="0"/>
              <a:buNone/>
              <a:defRPr/>
            </a:pPr>
            <a:r>
              <a:rPr lang="en-US" dirty="0">
                <a:latin typeface="Times New Roman" panose="02020603050405020304" pitchFamily="18" charset="0"/>
                <a:cs typeface="Times New Roman" panose="02020603050405020304" pitchFamily="18" charset="0"/>
              </a:rPr>
              <a:t>1. Logical Characteristics: </a:t>
            </a:r>
          </a:p>
          <a:p>
            <a:pPr algn="just" eaLnBrk="1" hangingPunct="1">
              <a:lnSpc>
                <a:spcPct val="100000"/>
              </a:lnSpc>
              <a:buFont typeface="Wingdings" panose="05000000000000000000" pitchFamily="2" charset="2"/>
              <a:buChar char="Ø"/>
              <a:defRPr/>
            </a:pPr>
            <a:r>
              <a:rPr lang="en-US" dirty="0">
                <a:latin typeface="Times New Roman" panose="02020603050405020304" pitchFamily="18" charset="0"/>
                <a:cs typeface="Times New Roman" panose="02020603050405020304" pitchFamily="18" charset="0"/>
              </a:rPr>
              <a:t>The server handles incoming client requests (users, employees, admins), managing data storage, processing, and network communication. It processes service requests, payments, while managing user sessions and background tasks like request status updates.</a:t>
            </a:r>
          </a:p>
          <a:p>
            <a:pPr algn="just" eaLnBrk="1" hangingPunct="1">
              <a:lnSpc>
                <a:spcPct val="100000"/>
              </a:lnSpc>
            </a:pPr>
            <a:r>
              <a:rPr lang="en-IN" altLang="en-US" dirty="0">
                <a:latin typeface="Times New Roman" panose="02020603050405020304" pitchFamily="18" charset="0"/>
                <a:cs typeface="Times New Roman" panose="02020603050405020304" pitchFamily="18" charset="0"/>
              </a:rPr>
              <a:t>2. Physical Characteristics:</a:t>
            </a:r>
          </a:p>
          <a:p>
            <a:pPr algn="just" eaLnBrk="1" hangingPunct="1">
              <a:lnSpc>
                <a:spcPct val="100000"/>
              </a:lnSpc>
              <a:buFont typeface="Wingdings" panose="05000000000000000000" pitchFamily="2" charset="2"/>
              <a:buChar char="Ø"/>
            </a:pP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server hardware can be physical or cloud-based (e.g., AWS, Azure), supporting web servers and databases like Apache, Nginx, MySQL, or PostgreSQL, with Ethernet or Wi-Fi connectivity for internet communication.</a:t>
            </a:r>
          </a:p>
          <a:p>
            <a:pPr algn="just" eaLnBrk="1" hangingPunct="1">
              <a:lnSpc>
                <a:spcPct val="10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gn="just" eaLnBrk="1" hangingPunct="1">
              <a:lnSpc>
                <a:spcPct val="100000"/>
              </a:lnSpc>
              <a:defRPr/>
            </a:pPr>
            <a:endParaRPr lang="en-US" alt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415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4212-2B11-7E4A-7369-C8FED6891352}"/>
              </a:ext>
            </a:extLst>
          </p:cNvPr>
          <p:cNvSpPr>
            <a:spLocks noGrp="1"/>
          </p:cNvSpPr>
          <p:nvPr>
            <p:ph type="title"/>
          </p:nvPr>
        </p:nvSpPr>
        <p:spPr/>
        <p:txBody>
          <a:bodyPr/>
          <a:lstStyle/>
          <a:p>
            <a:r>
              <a:rPr lang="en-US" dirty="0">
                <a:solidFill>
                  <a:schemeClr val="bg1"/>
                </a:solidFill>
              </a:rPr>
              <a:t>Specific Requirements</a:t>
            </a:r>
            <a:br>
              <a:rPr lang="en-US" dirty="0">
                <a:solidFill>
                  <a:schemeClr val="bg1"/>
                </a:solidFill>
              </a:rPr>
            </a:br>
            <a:r>
              <a:rPr lang="en-US" dirty="0">
                <a:solidFill>
                  <a:schemeClr val="bg1"/>
                </a:solidFill>
              </a:rPr>
              <a:t>(Hardware)</a:t>
            </a:r>
            <a:endParaRPr lang="en-IN" dirty="0">
              <a:solidFill>
                <a:schemeClr val="bg1"/>
              </a:solidFill>
            </a:endParaRPr>
          </a:p>
        </p:txBody>
      </p:sp>
      <p:sp>
        <p:nvSpPr>
          <p:cNvPr id="3" name="Content Placeholder 2">
            <a:extLst>
              <a:ext uri="{FF2B5EF4-FFF2-40B4-BE49-F238E27FC236}">
                <a16:creationId xmlns:a16="http://schemas.microsoft.com/office/drawing/2014/main" id="{9A5F82E2-AD09-CEC7-8559-8747C68626C1}"/>
              </a:ext>
            </a:extLst>
          </p:cNvPr>
          <p:cNvSpPr>
            <a:spLocks noGrp="1"/>
          </p:cNvSpPr>
          <p:nvPr>
            <p:ph idx="1"/>
          </p:nvPr>
        </p:nvSpPr>
        <p:spPr>
          <a:xfrm>
            <a:off x="3596551" y="645173"/>
            <a:ext cx="7616879" cy="5567653"/>
          </a:xfrm>
        </p:spPr>
        <p:txBody>
          <a:bodyPr/>
          <a:lstStyle/>
          <a:p>
            <a:pPr marL="0" indent="0" algn="just" eaLnBrk="1" hangingPunct="1">
              <a:lnSpc>
                <a:spcPct val="100000"/>
              </a:lnSpc>
              <a:buNone/>
            </a:pPr>
            <a:r>
              <a:rPr lang="en-US" altLang="en-US" sz="2400" b="1" dirty="0">
                <a:latin typeface="Times New Roman" panose="02020603050405020304" pitchFamily="18" charset="0"/>
                <a:cs typeface="Times New Roman" panose="02020603050405020304" pitchFamily="18" charset="0"/>
              </a:rPr>
              <a:t>Client Devices Interface </a:t>
            </a:r>
          </a:p>
          <a:p>
            <a:pPr algn="just" eaLnBrk="1" hangingPunct="1">
              <a:lnSpc>
                <a:spcPct val="100000"/>
              </a:lnSpc>
            </a:pPr>
            <a:r>
              <a:rPr lang="en-US" altLang="en-US" dirty="0">
                <a:latin typeface="Times New Roman" panose="02020603050405020304" pitchFamily="18" charset="0"/>
                <a:cs typeface="Times New Roman" panose="02020603050405020304" pitchFamily="18" charset="0"/>
              </a:rPr>
              <a:t>1. Logical Characteristics: </a:t>
            </a:r>
          </a:p>
          <a:p>
            <a:pPr algn="just" eaLnBrk="1" hangingPunct="1">
              <a:lnSpc>
                <a:spcPct val="1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C</a:t>
            </a:r>
            <a:r>
              <a:rPr lang="en-US" dirty="0">
                <a:latin typeface="Times New Roman" panose="02020603050405020304" pitchFamily="18" charset="0"/>
                <a:cs typeface="Times New Roman" panose="02020603050405020304" pitchFamily="18" charset="0"/>
              </a:rPr>
              <a:t>lient devices (PCs, smartphones, tablets) access the platform via a web browser with the software interacting through the device's web browser or operating system to display the UI, process inputs, and handle data transmission. This involves sending requests to the server, receiving responses, and rendering web pages.</a:t>
            </a:r>
          </a:p>
          <a:p>
            <a:pPr algn="just" eaLnBrk="1" hangingPunct="1">
              <a:lnSpc>
                <a:spcPct val="100000"/>
              </a:lnSpc>
            </a:pPr>
            <a:r>
              <a:rPr lang="en-US" altLang="en-US" dirty="0">
                <a:latin typeface="Times New Roman" panose="02020603050405020304" pitchFamily="18" charset="0"/>
                <a:cs typeface="Times New Roman" panose="02020603050405020304" pitchFamily="18" charset="0"/>
              </a:rPr>
              <a:t>2. Physical Characteristics:</a:t>
            </a:r>
          </a:p>
          <a:p>
            <a:pPr algn="just" eaLnBrk="1" hangingPunct="1">
              <a:lnSpc>
                <a:spcPct val="1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Supported devices include any internet-enabled device with a modern web browser (e.g., Chrome, Firefox, Safari) and a stable internet connection (Wi-Fi, 4G/5G, Ethernet) for server interaction. No special hardware is required beyond standard computing devices.</a:t>
            </a:r>
            <a:endParaRPr lang="en-IN" altLang="en-US" dirty="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Char char="Ø"/>
            </a:pPr>
            <a:endParaRPr lang="en-IN" dirty="0"/>
          </a:p>
        </p:txBody>
      </p:sp>
    </p:spTree>
    <p:extLst>
      <p:ext uri="{BB962C8B-B14F-4D97-AF65-F5344CB8AC3E}">
        <p14:creationId xmlns:p14="http://schemas.microsoft.com/office/powerpoint/2010/main" val="425817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7B26-B5B5-6C58-D609-86306C3FAA4B}"/>
              </a:ext>
            </a:extLst>
          </p:cNvPr>
          <p:cNvSpPr>
            <a:spLocks noGrp="1"/>
          </p:cNvSpPr>
          <p:nvPr>
            <p:ph type="title"/>
          </p:nvPr>
        </p:nvSpPr>
        <p:spPr/>
        <p:txBody>
          <a:bodyPr/>
          <a:lstStyle/>
          <a:p>
            <a:r>
              <a:rPr lang="en-US" dirty="0">
                <a:solidFill>
                  <a:schemeClr val="bg1"/>
                </a:solidFill>
              </a:rPr>
              <a:t>Specific Requirements</a:t>
            </a:r>
            <a:br>
              <a:rPr lang="en-US" dirty="0">
                <a:solidFill>
                  <a:schemeClr val="bg1"/>
                </a:solidFill>
              </a:rPr>
            </a:br>
            <a:r>
              <a:rPr lang="en-US" dirty="0">
                <a:solidFill>
                  <a:schemeClr val="bg1"/>
                </a:solidFill>
              </a:rPr>
              <a:t>(Hardware)</a:t>
            </a:r>
            <a:endParaRPr lang="en-IN" dirty="0">
              <a:solidFill>
                <a:schemeClr val="bg1"/>
              </a:solidFill>
            </a:endParaRPr>
          </a:p>
        </p:txBody>
      </p:sp>
      <p:sp>
        <p:nvSpPr>
          <p:cNvPr id="3" name="Content Placeholder 2">
            <a:extLst>
              <a:ext uri="{FF2B5EF4-FFF2-40B4-BE49-F238E27FC236}">
                <a16:creationId xmlns:a16="http://schemas.microsoft.com/office/drawing/2014/main" id="{E4EAF23E-FFC1-4B31-50C4-268F6977859B}"/>
              </a:ext>
            </a:extLst>
          </p:cNvPr>
          <p:cNvSpPr>
            <a:spLocks noGrp="1"/>
          </p:cNvSpPr>
          <p:nvPr>
            <p:ph idx="1"/>
          </p:nvPr>
        </p:nvSpPr>
        <p:spPr>
          <a:xfrm>
            <a:off x="3580510" y="962526"/>
            <a:ext cx="7315200" cy="3690727"/>
          </a:xfrm>
        </p:spPr>
        <p:txBody>
          <a:bodyPr/>
          <a:lstStyle/>
          <a:p>
            <a:pPr marL="0" indent="0" algn="just" eaLnBrk="1" hangingPunct="1">
              <a:lnSpc>
                <a:spcPct val="100000"/>
              </a:lnSpc>
              <a:buNone/>
            </a:pPr>
            <a:endParaRPr lang="en-US" altLang="en-US" dirty="0"/>
          </a:p>
          <a:p>
            <a:pPr algn="just" eaLnBrk="1" hangingPunct="1">
              <a:lnSpc>
                <a:spcPct val="100000"/>
              </a:lnSpc>
            </a:pPr>
            <a:r>
              <a:rPr lang="en-US" altLang="en-US" dirty="0"/>
              <a:t>3. Special Libraries:</a:t>
            </a:r>
          </a:p>
          <a:p>
            <a:pPr algn="just">
              <a:lnSpc>
                <a:spcPct val="100000"/>
              </a:lnSpc>
              <a:buFont typeface="Wingdings" panose="05000000000000000000" pitchFamily="2" charset="2"/>
              <a:buChar char="Ø"/>
            </a:pPr>
            <a:r>
              <a:rPr lang="en-US" dirty="0"/>
              <a:t>The front-end may use libraries like React.js or Angular.js to enhance the user experience, while mobile apps could leverage React Native or Flutter for interface development. Secure communication is ensured through HTTPS protocols, potentially using </a:t>
            </a:r>
            <a:r>
              <a:rPr lang="en-US" dirty="0" err="1"/>
              <a:t>librarie</a:t>
            </a:r>
            <a:endParaRPr lang="en-IN" altLang="en-US" dirty="0"/>
          </a:p>
          <a:p>
            <a:endParaRPr lang="en-IN" dirty="0"/>
          </a:p>
        </p:txBody>
      </p:sp>
    </p:spTree>
    <p:extLst>
      <p:ext uri="{BB962C8B-B14F-4D97-AF65-F5344CB8AC3E}">
        <p14:creationId xmlns:p14="http://schemas.microsoft.com/office/powerpoint/2010/main" val="3404619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897E-0781-00D9-BB14-4CA531E842A1}"/>
              </a:ext>
            </a:extLst>
          </p:cNvPr>
          <p:cNvSpPr>
            <a:spLocks noGrp="1"/>
          </p:cNvSpPr>
          <p:nvPr>
            <p:ph type="title"/>
          </p:nvPr>
        </p:nvSpPr>
        <p:spPr/>
        <p:txBody>
          <a:bodyPr/>
          <a:lstStyle/>
          <a:p>
            <a:r>
              <a:rPr lang="en-US" dirty="0">
                <a:solidFill>
                  <a:schemeClr val="bg1"/>
                </a:solidFill>
              </a:rPr>
              <a:t>Specific Requirements</a:t>
            </a:r>
            <a:br>
              <a:rPr lang="en-US" dirty="0">
                <a:solidFill>
                  <a:schemeClr val="bg1"/>
                </a:solidFill>
              </a:rPr>
            </a:br>
            <a:r>
              <a:rPr lang="en-US" dirty="0">
                <a:solidFill>
                  <a:schemeClr val="bg1"/>
                </a:solidFill>
              </a:rPr>
              <a:t>(Software)</a:t>
            </a:r>
            <a:endParaRPr lang="en-IN" dirty="0">
              <a:solidFill>
                <a:schemeClr val="bg1"/>
              </a:solidFill>
            </a:endParaRPr>
          </a:p>
        </p:txBody>
      </p:sp>
      <p:sp>
        <p:nvSpPr>
          <p:cNvPr id="3" name="Content Placeholder 2">
            <a:extLst>
              <a:ext uri="{FF2B5EF4-FFF2-40B4-BE49-F238E27FC236}">
                <a16:creationId xmlns:a16="http://schemas.microsoft.com/office/drawing/2014/main" id="{B9CA68C5-1E47-E464-1658-0095252C9A08}"/>
              </a:ext>
            </a:extLst>
          </p:cNvPr>
          <p:cNvSpPr>
            <a:spLocks noGrp="1"/>
          </p:cNvSpPr>
          <p:nvPr>
            <p:ph idx="1"/>
          </p:nvPr>
        </p:nvSpPr>
        <p:spPr/>
        <p:txBody>
          <a:bodyPr/>
          <a:lstStyle/>
          <a:p>
            <a:pPr marL="0" indent="0" algn="just" eaLnBrk="1" hangingPunct="1">
              <a:lnSpc>
                <a:spcPct val="100000"/>
              </a:lnSpc>
              <a:buNone/>
            </a:pPr>
            <a:r>
              <a:rPr lang="en-US" altLang="en-US" dirty="0">
                <a:latin typeface="Times New Roman" panose="02020603050405020304" pitchFamily="18" charset="0"/>
                <a:cs typeface="Times New Roman" panose="02020603050405020304" pitchFamily="18" charset="0"/>
              </a:rPr>
              <a:t>1. Operating System Interface: </a:t>
            </a:r>
          </a:p>
          <a:p>
            <a:pPr algn="just" eaLnBrk="1" hangingPunct="1">
              <a:lnSpc>
                <a:spcPct val="1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Supported Operating Systems: </a:t>
            </a:r>
          </a:p>
          <a:p>
            <a:pPr algn="just" eaLnBrk="1" hangingPunct="1">
              <a:lnSpc>
                <a:spcPct val="1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Linux (e.g., Ubuntu, CentOS)  Windows Server</a:t>
            </a:r>
          </a:p>
          <a:p>
            <a:pPr algn="just" eaLnBrk="1" hangingPunct="1">
              <a:lnSpc>
                <a:spcPct val="1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macOS (for development purposes, if necessary)</a:t>
            </a:r>
            <a:endParaRPr lang="en-IN" altLang="en-US" dirty="0">
              <a:latin typeface="Times New Roman" panose="02020603050405020304" pitchFamily="18" charset="0"/>
              <a:cs typeface="Times New Roman" panose="02020603050405020304" pitchFamily="18" charset="0"/>
            </a:endParaRPr>
          </a:p>
          <a:p>
            <a:pPr marL="0" indent="0" algn="just" eaLnBrk="1" hangingPunct="1">
              <a:lnSpc>
                <a:spcPct val="100000"/>
              </a:lnSpc>
              <a:buNone/>
            </a:pPr>
            <a:r>
              <a:rPr lang="en-US" altLang="en-US" dirty="0">
                <a:latin typeface="Times New Roman" panose="02020603050405020304" pitchFamily="18" charset="0"/>
                <a:cs typeface="Times New Roman" panose="02020603050405020304" pitchFamily="18" charset="0"/>
              </a:rPr>
              <a:t>2. Process Management: </a:t>
            </a:r>
          </a:p>
          <a:p>
            <a:pPr algn="just" eaLnBrk="1" hangingPunct="1">
              <a:lnSpc>
                <a:spcPct val="100000"/>
              </a:lnSpc>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The City Council platform relies heavily on the operating system to manage the execution of various processes. These include the web server, database server, and any background tasks that may be necessary for the operation of the platform.</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50831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373</TotalTime>
  <Words>1049</Words>
  <Application>Microsoft Office PowerPoint</Application>
  <PresentationFormat>Widescreen</PresentationFormat>
  <Paragraphs>107</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方正舒体</vt:lpstr>
      <vt:lpstr>Arial</vt:lpstr>
      <vt:lpstr>Calibri</vt:lpstr>
      <vt:lpstr>Corbel</vt:lpstr>
      <vt:lpstr>Times New Roman</vt:lpstr>
      <vt:lpstr>Wingdings</vt:lpstr>
      <vt:lpstr>Wingdings 2</vt:lpstr>
      <vt:lpstr>Frame</vt:lpstr>
      <vt:lpstr>PowerPoint Presentation</vt:lpstr>
      <vt:lpstr>Content</vt:lpstr>
      <vt:lpstr>Abstract</vt:lpstr>
      <vt:lpstr>Aim / Objectives</vt:lpstr>
      <vt:lpstr>Aim / Objectives</vt:lpstr>
      <vt:lpstr>Specific Requirements</vt:lpstr>
      <vt:lpstr>Specific Requirements (Hardware)</vt:lpstr>
      <vt:lpstr>Specific Requirements (Hardware)</vt:lpstr>
      <vt:lpstr>Specific Requirements (Software)</vt:lpstr>
      <vt:lpstr>Specific Requirements (Software)</vt:lpstr>
      <vt:lpstr>System Design (Use Case Diagram)</vt:lpstr>
      <vt:lpstr>System Design (Class Diagram)</vt:lpstr>
      <vt:lpstr>System Design (Flow Chart Admin)</vt:lpstr>
      <vt:lpstr>System Design (Flow Chart Customer)</vt:lpstr>
      <vt:lpstr>System Design (Flow Chart Employee)</vt:lpstr>
      <vt:lpstr>System Design (Sequence Diagram Employee)</vt:lpstr>
      <vt:lpstr>System Design (Sequence Diagram Admin)</vt:lpstr>
      <vt:lpstr>System Design (Sequence Diagram Customer)</vt:lpstr>
      <vt:lpstr>System Design (DFD Level 0 Diagram)</vt:lpstr>
      <vt:lpstr>System Design (DFD Level 1 Diagram)</vt:lpstr>
      <vt:lpstr>System Design (DFD Level 2 Diagram)</vt:lpstr>
      <vt:lpstr>System Design (Activity Diagram Admin / Employee)</vt:lpstr>
      <vt:lpstr>System Design (Activity Diagram Customer)</vt:lpstr>
      <vt:lpstr>System Design (ER Diagram)</vt:lpstr>
      <vt:lpstr>Table 1.1 Customer </vt:lpstr>
      <vt:lpstr>Table 1.2 Customer Service Request </vt:lpstr>
      <vt:lpstr>Table 1.3 Employee </vt:lpstr>
      <vt:lpstr>Table 1.4 Admin  Table 1.5 Hospital </vt:lpstr>
      <vt:lpstr>Table 1.6 School  Table 1.7 University </vt:lpstr>
      <vt:lpstr>Table 1.8 Tax Payments  Table 1.9 Hall Booking </vt:lpstr>
      <vt:lpstr>Table 2.0 Certificates  Table 2.1 Wards </vt:lpstr>
      <vt:lpstr>Table 2.2 Scholarships </vt:lpstr>
      <vt:lpstr>Table 2.3 Messages  Table 2.4 Payments </vt:lpstr>
      <vt:lpstr>Table 2.5 Property_detail </vt:lpstr>
      <vt:lpstr>Reference and Sources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Jay Ramani</cp:lastModifiedBy>
  <cp:revision>152</cp:revision>
  <dcterms:created xsi:type="dcterms:W3CDTF">2019-05-12T04:30:00Z</dcterms:created>
  <dcterms:modified xsi:type="dcterms:W3CDTF">2024-09-27T05:22:43Z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B07CD619DD7B4F3BAF86D1B25A8C3C17</vt:lpwstr>
  </property>
  <property fmtid="{D5CDD505-2E9C-101B-9397-08002B2CF9AE}" pid="3" name="KSOProductBuildVer">
    <vt:lpwstr>1033-11.2.0.11191</vt:lpwstr>
  </property>
</Properties>
</file>