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4"/>
  </p:notesMasterIdLst>
  <p:sldIdLst>
    <p:sldId id="306" r:id="rId5"/>
    <p:sldId id="257" r:id="rId6"/>
    <p:sldId id="295" r:id="rId7"/>
    <p:sldId id="300" r:id="rId8"/>
    <p:sldId id="312" r:id="rId9"/>
    <p:sldId id="313" r:id="rId10"/>
    <p:sldId id="314" r:id="rId11"/>
    <p:sldId id="262" r:id="rId12"/>
    <p:sldId id="294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1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78" d="100"/>
          <a:sy n="78" d="100"/>
        </p:scale>
        <p:origin x="87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EE8DB-41C5-4A2A-997B-B19663C4559F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BF91B-47CF-4D38-9C00-398B7FDCB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68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BF91B-47CF-4D38-9C00-398B7FDCBA8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04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2B29A-C262-4908-CE24-A9D9F72DE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A45FBF-DBFB-94AF-3715-E9C48AA694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1D4C3F-89F7-B202-FEAF-A4CD2CFAC2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2BB9E-A806-0FDD-19A9-4BFA4056BA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BF91B-47CF-4D38-9C00-398B7FDCBA8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721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9E33B-905F-A121-A14E-335E3E111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CE6B2A-F987-2E58-281D-0B169B94E3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42729F-851D-DA3C-CAEE-697E25744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38F4A-EE5D-5B8A-9324-0F6A67CBE0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BF91B-47CF-4D38-9C00-398B7FDCBA8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31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0C50B-FB63-20F7-AB25-7CD6BE924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C26652-6C25-DC21-8C0B-6CDDBB648E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2CE88D-29A1-B4CC-9470-D369F0CD24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F3AC5-9D06-F5E6-6135-0417411B27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BF91B-47CF-4D38-9C00-398B7FDCBA8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734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C51825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Exercise 8, Introduction to E-Government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51825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Exercise 8, Introduction to E-Government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51825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Exercise 8, Introduction to E-Government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endParaRPr spc="-2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51825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Exercise 8, Introduction to E-Government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9259" y="592835"/>
            <a:ext cx="2161031" cy="67208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42675" y="64007"/>
            <a:ext cx="1399031" cy="77266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601724"/>
            <a:ext cx="12192000" cy="525627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3429000"/>
            <a:ext cx="9622790" cy="1617345"/>
          </a:xfrm>
          <a:custGeom>
            <a:avLst/>
            <a:gdLst/>
            <a:ahLst/>
            <a:cxnLst/>
            <a:rect l="l" t="t" r="r" b="b"/>
            <a:pathLst>
              <a:path w="9622790" h="1617345">
                <a:moveTo>
                  <a:pt x="9622536" y="0"/>
                </a:moveTo>
                <a:lnTo>
                  <a:pt x="0" y="0"/>
                </a:lnTo>
                <a:lnTo>
                  <a:pt x="0" y="1616964"/>
                </a:lnTo>
                <a:lnTo>
                  <a:pt x="9622536" y="1616964"/>
                </a:lnTo>
                <a:lnTo>
                  <a:pt x="9622536" y="0"/>
                </a:lnTo>
                <a:close/>
              </a:path>
            </a:pathLst>
          </a:custGeom>
          <a:solidFill>
            <a:srgbClr val="C51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12419" y="3676006"/>
            <a:ext cx="370205" cy="403860"/>
          </a:xfrm>
          <a:custGeom>
            <a:avLst/>
            <a:gdLst/>
            <a:ahLst/>
            <a:cxnLst/>
            <a:rect l="l" t="t" r="r" b="b"/>
            <a:pathLst>
              <a:path w="370205" h="403860">
                <a:moveTo>
                  <a:pt x="188754" y="403735"/>
                </a:moveTo>
                <a:lnTo>
                  <a:pt x="10" y="403735"/>
                </a:lnTo>
                <a:lnTo>
                  <a:pt x="182125" y="201873"/>
                </a:lnTo>
                <a:lnTo>
                  <a:pt x="0" y="0"/>
                </a:lnTo>
                <a:lnTo>
                  <a:pt x="188743" y="0"/>
                </a:lnTo>
                <a:lnTo>
                  <a:pt x="369863" y="201873"/>
                </a:lnTo>
                <a:lnTo>
                  <a:pt x="188754" y="403735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Exercise 8, Introduction to E-Government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endParaRPr spc="-2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319259" y="592836"/>
            <a:ext cx="2161031" cy="67208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172200"/>
            <a:ext cx="12192000" cy="684530"/>
          </a:xfrm>
          <a:custGeom>
            <a:avLst/>
            <a:gdLst/>
            <a:ahLst/>
            <a:cxnLst/>
            <a:rect l="l" t="t" r="r" b="b"/>
            <a:pathLst>
              <a:path w="12192000" h="684529">
                <a:moveTo>
                  <a:pt x="12192000" y="0"/>
                </a:moveTo>
                <a:lnTo>
                  <a:pt x="0" y="0"/>
                </a:lnTo>
                <a:lnTo>
                  <a:pt x="0" y="684276"/>
                </a:lnTo>
                <a:lnTo>
                  <a:pt x="12192000" y="6842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C51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42676" y="64007"/>
            <a:ext cx="1399031" cy="7726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9460" y="140855"/>
            <a:ext cx="8653170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C51825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862" y="1801266"/>
            <a:ext cx="10659745" cy="3926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25329" y="6495065"/>
            <a:ext cx="5316863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Exercise 8, Introduction to E-Government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13172" y="6495060"/>
            <a:ext cx="1217348" cy="1822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35574" y="6499828"/>
            <a:ext cx="244728" cy="1822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axation-customs.ec.europa.eu/taxation/vat/vat-digital-age-vida_e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axation-customs.ec.europa.eu/taxation/vat/vat-digital-age-vida_en#:~:text=On%208%20December%202022%2C%20the,development%20of%20the%20platform%20econom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setze-im-internet.de/oz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oogle.com/url?sa=i&amp;url=https%3A%2F%2Fwww.digitale-verwaltung.de%2FWebs%2FDV%2FDE%2Fonlinezugangsgesetz%2Fozg-grundlagen%2Fozg-logo%2Fozg-logo-node.html&amp;psig=AOvVaw3j0CpjVf292XfJ9EZui0o7&amp;ust=1751282122716000&amp;source=images&amp;cd=vfe&amp;opi=89978449&amp;ved=0CBQQjRxqFwoTCMjd8r_Alo4DFQAAAAAdAAAAABAE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setze-im-internet.de/ozg/" TargetMode="External"/><Relationship Id="rId2" Type="http://schemas.openxmlformats.org/officeDocument/2006/relationships/hyperlink" Target="https://taxation-customs.ec.europa.eu/taxation/vat/vat-digital-age-vida_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setze-im-internet.de/ustg_1980/" TargetMode="External"/><Relationship Id="rId4" Type="http://schemas.openxmlformats.org/officeDocument/2006/relationships/hyperlink" Target="https://www.elster.de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70D6B-2C74-C120-A3D3-B73AAB4B801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625329" y="6495065"/>
            <a:ext cx="5316863" cy="169277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/>
              <a:t>Exercise 8, Introduction to E-Government</a:t>
            </a: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365C6-93AE-6BAC-BF43-998FA496277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5570">
              <a:lnSpc>
                <a:spcPct val="100000"/>
              </a:lnSpc>
            </a:pPr>
            <a:fld id="{81D60167-4931-47E6-BA6A-407CBD079E47}" type="slidenum">
              <a:rPr lang="en-IN" spc="-50" smtClean="0"/>
              <a:t>1</a:t>
            </a:fld>
            <a:endParaRPr lang="en-IN" spc="-5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50F9E373-61B8-3356-E78C-C6936641A759}"/>
              </a:ext>
            </a:extLst>
          </p:cNvPr>
          <p:cNvSpPr txBox="1"/>
          <p:nvPr/>
        </p:nvSpPr>
        <p:spPr>
          <a:xfrm>
            <a:off x="7051" y="4799315"/>
            <a:ext cx="3505200" cy="115865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42545" rIns="0" bIns="0" rtlCol="0">
            <a:spAutoFit/>
          </a:bodyPr>
          <a:lstStyle/>
          <a:p>
            <a:pPr marL="91440" marR="1168400" algn="just">
              <a:lnSpc>
                <a:spcPts val="1510"/>
              </a:lnSpc>
              <a:spcBef>
                <a:spcPts val="335"/>
              </a:spcBef>
            </a:pP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Group No. A6 </a:t>
            </a:r>
          </a:p>
          <a:p>
            <a:pPr marL="91440" marR="1168400" algn="just">
              <a:lnSpc>
                <a:spcPts val="1510"/>
              </a:lnSpc>
              <a:spcBef>
                <a:spcPts val="335"/>
              </a:spcBef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 : </a:t>
            </a:r>
            <a:r>
              <a:rPr lang="en-IN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Ravi Ramani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" marR="1168400" algn="just">
              <a:lnSpc>
                <a:spcPts val="1510"/>
              </a:lnSpc>
              <a:spcBef>
                <a:spcPts val="335"/>
              </a:spcBef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</a:t>
            </a:r>
            <a:r>
              <a:rPr lang="en-IN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Sahil Ladola</a:t>
            </a:r>
          </a:p>
          <a:p>
            <a:pPr marL="91440" marR="1168400" algn="just">
              <a:lnSpc>
                <a:spcPts val="1510"/>
              </a:lnSpc>
              <a:spcBef>
                <a:spcPts val="335"/>
              </a:spcBef>
            </a:pPr>
            <a:r>
              <a:rPr lang="en-IN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Jeel </a:t>
            </a:r>
            <a:r>
              <a:rPr lang="en-IN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Katrodiya</a:t>
            </a:r>
            <a:endParaRPr lang="en-IN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" marR="1168400" lvl="8" algn="just">
              <a:lnSpc>
                <a:spcPts val="1510"/>
              </a:lnSpc>
              <a:spcBef>
                <a:spcPts val="335"/>
              </a:spcBef>
            </a:pPr>
            <a:r>
              <a:rPr lang="en-IN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Yash </a:t>
            </a:r>
            <a:r>
              <a:rPr lang="en-IN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Nakrani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BD63B10C-31A0-26DF-9E12-A5EBF6AB858A}"/>
              </a:ext>
            </a:extLst>
          </p:cNvPr>
          <p:cNvSpPr/>
          <p:nvPr/>
        </p:nvSpPr>
        <p:spPr>
          <a:xfrm>
            <a:off x="7051" y="1447800"/>
            <a:ext cx="9517949" cy="2594494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R="5715" algn="just">
              <a:spcBef>
                <a:spcPts val="95"/>
              </a:spcBef>
              <a:defRPr/>
            </a:pP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cs typeface="Segoe UI"/>
              </a:rPr>
              <a:t>Introduction to E-Government</a:t>
            </a:r>
            <a:endParaRPr kumimoji="0" lang="en-US" sz="28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cs typeface="Segoe UI"/>
            </a:endParaRPr>
          </a:p>
          <a:p>
            <a:pPr marL="0" marR="5715" lvl="0" indent="0" algn="just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</a:endParaRPr>
          </a:p>
          <a:p>
            <a:pPr marL="0" marR="5715" lvl="0" indent="0" algn="just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cs typeface="Segoe UI"/>
              </a:rPr>
              <a:t>Exercise: 8</a:t>
            </a:r>
          </a:p>
          <a:p>
            <a:pPr marR="5715" algn="l">
              <a:spcBef>
                <a:spcPts val="95"/>
              </a:spcBef>
              <a:defRPr/>
            </a:pPr>
            <a:r>
              <a:rPr lang="en-I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Subject: </a:t>
            </a:r>
            <a:r>
              <a:rPr lang="en-US" sz="2800" b="1" dirty="0"/>
              <a:t>ONLINE ACCESS ACT (OZG) AND </a:t>
            </a:r>
            <a:r>
              <a:rPr lang="en-US" sz="2800" b="1" dirty="0" err="1"/>
              <a:t>ViDA</a:t>
            </a:r>
            <a:r>
              <a:rPr lang="en-US" sz="2800" b="1" dirty="0"/>
              <a:t> PROJECT</a:t>
            </a:r>
            <a:endParaRPr lang="en-IN" dirty="0"/>
          </a:p>
          <a:p>
            <a:pPr algn="ctr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3935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653170" cy="873957"/>
          </a:xfrm>
          <a:prstGeom prst="rect">
            <a:avLst/>
          </a:prstGeom>
        </p:spPr>
        <p:txBody>
          <a:bodyPr vert="horz" wrap="square" lIns="0" tIns="438785" rIns="0" bIns="0" rtlCol="0">
            <a:spAutoFit/>
          </a:bodyPr>
          <a:lstStyle/>
          <a:p>
            <a:pPr marL="219075" algn="just">
              <a:lnSpc>
                <a:spcPct val="100000"/>
              </a:lnSpc>
              <a:spcBef>
                <a:spcPts val="95"/>
              </a:spcBef>
            </a:pPr>
            <a:r>
              <a:rPr lang="en-IN" spc="-10"/>
              <a:t>Agenda</a:t>
            </a:r>
            <a:endParaRPr lang="en-IN"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437568" y="6477000"/>
            <a:ext cx="531686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US"/>
              <a:t>Exercise 8, Introduction to E-Government</a:t>
            </a:r>
            <a:endParaRPr lang="en-US"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535574" y="6499828"/>
            <a:ext cx="24472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 algn="just">
              <a:lnSpc>
                <a:spcPct val="100000"/>
              </a:lnSpc>
            </a:pPr>
            <a:fld id="{81D60167-4931-47E6-BA6A-407CBD079E47}" type="slidenum">
              <a:rPr lang="en-IN" spc="-50" smtClean="0"/>
              <a:pPr marL="115570" algn="just">
                <a:lnSpc>
                  <a:spcPct val="100000"/>
                </a:lnSpc>
              </a:pPr>
              <a:t>2</a:t>
            </a:fld>
            <a:endParaRPr lang="en-IN" spc="-5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B6B6E12-89A1-0092-40E1-F1B39C6B56D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3400" y="1754833"/>
            <a:ext cx="7772400" cy="280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Overview -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IN" sz="2000" dirty="0"/>
              <a:t>OZG Overview (Legal Foundations)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2000" dirty="0"/>
              <a:t>Applicability of OZG to </a:t>
            </a:r>
            <a:r>
              <a:rPr lang="en-US" sz="2000" dirty="0" err="1"/>
              <a:t>ViDA</a:t>
            </a:r>
            <a:r>
              <a:rPr lang="en-US" sz="2000" dirty="0"/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IN" sz="2000" dirty="0" err="1"/>
              <a:t>ViDA</a:t>
            </a:r>
            <a:r>
              <a:rPr lang="en-IN" sz="2000" dirty="0"/>
              <a:t> &amp; Legal Compliance with OZG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2000" dirty="0"/>
              <a:t>Legal Differences – Country Specifics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49D4E522-BBFC-8F29-62AA-11ABFD4153E9}"/>
              </a:ext>
            </a:extLst>
          </p:cNvPr>
          <p:cNvSpPr/>
          <p:nvPr/>
        </p:nvSpPr>
        <p:spPr>
          <a:xfrm>
            <a:off x="0" y="6172200"/>
            <a:ext cx="12192000" cy="684530"/>
          </a:xfrm>
          <a:custGeom>
            <a:avLst/>
            <a:gdLst/>
            <a:ahLst/>
            <a:cxnLst/>
            <a:rect l="l" t="t" r="r" b="b"/>
            <a:pathLst>
              <a:path w="12192000" h="684529">
                <a:moveTo>
                  <a:pt x="12192000" y="0"/>
                </a:moveTo>
                <a:lnTo>
                  <a:pt x="0" y="0"/>
                </a:lnTo>
                <a:lnTo>
                  <a:pt x="0" y="684276"/>
                </a:lnTo>
                <a:lnTo>
                  <a:pt x="12192000" y="6842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C51825"/>
          </a:solidFill>
        </p:spPr>
        <p:txBody>
          <a:bodyPr wrap="square" lIns="0" tIns="0" rIns="0" bIns="0" rtlCol="0"/>
          <a:lstStyle/>
          <a:p>
            <a:pPr algn="just"/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07CA11A1-9810-50EE-0127-AE3FDC59C17D}"/>
              </a:ext>
            </a:extLst>
          </p:cNvPr>
          <p:cNvSpPr txBox="1">
            <a:spLocks/>
          </p:cNvSpPr>
          <p:nvPr/>
        </p:nvSpPr>
        <p:spPr>
          <a:xfrm>
            <a:off x="287703" y="-59377"/>
            <a:ext cx="11149140" cy="1009122"/>
          </a:xfrm>
          <a:prstGeom prst="rect">
            <a:avLst/>
          </a:prstGeom>
        </p:spPr>
        <p:txBody>
          <a:bodyPr vert="horz" wrap="square" lIns="0" tIns="438785" rIns="0" bIns="0" rtlCol="0">
            <a:spAutoFit/>
          </a:bodyPr>
          <a:lstStyle>
            <a:lvl1pPr>
              <a:defRPr sz="2800" b="1" i="0">
                <a:solidFill>
                  <a:srgbClr val="C51825"/>
                </a:solidFill>
                <a:latin typeface="Segoe UI"/>
                <a:ea typeface="+mj-ea"/>
                <a:cs typeface="Segoe UI"/>
              </a:defRPr>
            </a:lvl1pPr>
          </a:lstStyle>
          <a:p>
            <a:pPr marL="12700" algn="just">
              <a:lnSpc>
                <a:spcPct val="150000"/>
              </a:lnSpc>
              <a:buClr>
                <a:srgbClr val="C00000"/>
              </a:buClr>
              <a:tabLst>
                <a:tab pos="354965" algn="l"/>
              </a:tabLs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Project Overview –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ViDA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Cross-Border public service)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bject 19">
            <a:extLst>
              <a:ext uri="{FF2B5EF4-FFF2-40B4-BE49-F238E27FC236}">
                <a16:creationId xmlns:a16="http://schemas.microsoft.com/office/drawing/2014/main" id="{29155885-BBD0-B5BF-FF1D-AF0C622F872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535574" y="6499828"/>
            <a:ext cx="24472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just">
              <a:lnSpc>
                <a:spcPct val="100000"/>
              </a:lnSpc>
            </a:pPr>
            <a:fld id="{81D60167-4931-47E6-BA6A-407CBD079E47}" type="slidenum">
              <a:rPr spc="-25" dirty="0">
                <a:latin typeface="Segoe UI" panose="020B0502040204020203" pitchFamily="34" charset="0"/>
                <a:cs typeface="Segoe UI" panose="020B0502040204020203" pitchFamily="34" charset="0"/>
              </a:rPr>
              <a:pPr marL="38100" algn="just">
                <a:lnSpc>
                  <a:spcPct val="100000"/>
                </a:lnSpc>
              </a:pPr>
              <a:t>3</a:t>
            </a:fld>
            <a:endParaRPr spc="-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B7496E29-14E2-91EE-F84A-661A53C3D13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733800" y="6446841"/>
            <a:ext cx="531686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Exercise 8, Introduction to E-Government</a:t>
            </a:r>
            <a:endParaRPr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2A22D9E0-4B28-9E7C-E171-A6EF133D26DA}"/>
              </a:ext>
            </a:extLst>
          </p:cNvPr>
          <p:cNvSpPr txBox="1"/>
          <p:nvPr/>
        </p:nvSpPr>
        <p:spPr>
          <a:xfrm>
            <a:off x="287703" y="1415373"/>
            <a:ext cx="53795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ViDA</a:t>
            </a:r>
            <a:r>
              <a:rPr lang="en-US" sz="1600" dirty="0"/>
              <a:t> (VAT in the Digital Age) is an EU legislative proposal to modernize VAT compliance using digital technologies.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Proposed by the European Commission in December 2022.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Currently in development — not yet implemented.</a:t>
            </a:r>
            <a:endParaRPr lang="en-US" sz="160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US" sz="1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IN" sz="1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en-IN" sz="1600" b="1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services :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Digital Reporting Requirements (DRR) and E-Invoicing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Platform Economy Reforms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Single VAT Registration</a:t>
            </a:r>
          </a:p>
          <a:p>
            <a:pPr marL="342900" indent="-342900" algn="just">
              <a:buFont typeface="+mj-lt"/>
              <a:buAutoNum type="arabicPeriod"/>
            </a:pPr>
            <a:endParaRPr lang="en-IN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IN" sz="1600" b="1" dirty="0"/>
              <a:t>Source:</a:t>
            </a:r>
            <a:r>
              <a:rPr lang="en-IN" sz="1600" dirty="0"/>
              <a:t> </a:t>
            </a:r>
            <a:r>
              <a:rPr lang="en-IN" sz="1600" dirty="0">
                <a:hlinkClick r:id="rId2"/>
              </a:rPr>
              <a:t>European Commission - </a:t>
            </a:r>
            <a:r>
              <a:rPr lang="en-IN" sz="1600" dirty="0" err="1">
                <a:hlinkClick r:id="rId2"/>
              </a:rPr>
              <a:t>ViDA</a:t>
            </a:r>
            <a:endParaRPr lang="en-IN" sz="1600" dirty="0"/>
          </a:p>
          <a:p>
            <a:pPr algn="just"/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D22EE6-8F36-2C67-5658-7D0258B73C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02"/>
          <a:stretch/>
        </p:blipFill>
        <p:spPr>
          <a:xfrm>
            <a:off x="5732098" y="1410755"/>
            <a:ext cx="6172200" cy="2657475"/>
          </a:xfrm>
          <a:prstGeom prst="rect">
            <a:avLst/>
          </a:prstGeom>
        </p:spPr>
      </p:pic>
      <p:sp>
        <p:nvSpPr>
          <p:cNvPr id="18" name="TextBox 19">
            <a:extLst>
              <a:ext uri="{FF2B5EF4-FFF2-40B4-BE49-F238E27FC236}">
                <a16:creationId xmlns:a16="http://schemas.microsoft.com/office/drawing/2014/main" id="{52228144-14AA-9853-EFAD-F35CDF7EB659}"/>
              </a:ext>
            </a:extLst>
          </p:cNvPr>
          <p:cNvSpPr txBox="1"/>
          <p:nvPr/>
        </p:nvSpPr>
        <p:spPr>
          <a:xfrm>
            <a:off x="5667206" y="4177492"/>
            <a:ext cx="623709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</a:lstStyle>
          <a:p>
            <a:pPr algn="just"/>
            <a:r>
              <a:rPr lang="en-IN" sz="9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https://taxation-customs.ec.europa.eu/taxation/vat/vat-digital-age-vida_en#:~:text=On%208%20December%202022%2C%20the,development%20of%20the%20platform%20economy</a:t>
            </a:r>
            <a:endParaRPr lang="en-IN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IN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19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3CEAA-136B-8A6C-266B-3B4AA2239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42C3-D399-C416-5AC0-4C16FB50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12906"/>
            <a:ext cx="8653170" cy="1305560"/>
          </a:xfrm>
        </p:spPr>
        <p:txBody>
          <a:bodyPr wrap="square" lIns="0" tIns="0" rIns="0" bIns="0">
            <a:normAutofit/>
          </a:bodyPr>
          <a:lstStyle/>
          <a:p>
            <a:pPr>
              <a:spcBef>
                <a:spcPts val="1372"/>
              </a:spcBef>
              <a:spcAft>
                <a:spcPts val="1029"/>
              </a:spcAft>
            </a:pPr>
            <a:r>
              <a:rPr lang="en-US" b="1" i="0" dirty="0">
                <a:effectLst/>
                <a:latin typeface="Segoe UI"/>
                <a:ea typeface="+mj-ea"/>
                <a:cs typeface="Segoe UI"/>
              </a:rPr>
              <a:t>OZG Overview (Legal Foundations)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33913FF-629C-DEE4-873A-F10D830D6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64" y="1295400"/>
            <a:ext cx="5303520" cy="45262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Onlinezugangsgesetz</a:t>
            </a:r>
            <a:r>
              <a:rPr lang="en-US" b="1" i="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(OZG):  </a:t>
            </a:r>
            <a:r>
              <a:rPr lang="en-US" b="0" i="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Mandate digital public services via online portals (federal/state levels).</a:t>
            </a:r>
          </a:p>
          <a:p>
            <a:pPr>
              <a:spcAft>
                <a:spcPts val="600"/>
              </a:spcAft>
            </a:pPr>
            <a:endParaRPr lang="en-US" b="0" i="0" dirty="0">
              <a:solidFill>
                <a:schemeClr val="tx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</a:pPr>
            <a:r>
              <a:rPr lang="en-US" b="1" i="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Key Goals:</a:t>
            </a:r>
          </a:p>
          <a:p>
            <a:pPr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User-friendly, accessible e-services</a:t>
            </a:r>
          </a:p>
          <a:p>
            <a:pPr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Secure, interoperable digital infrastructure</a:t>
            </a:r>
          </a:p>
          <a:p>
            <a:pPr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Cross-regional (</a:t>
            </a:r>
            <a:r>
              <a:rPr lang="en-US" b="0" i="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Länderübergreifend</a:t>
            </a:r>
            <a:r>
              <a:rPr lang="en-US" b="0" i="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) data handling</a:t>
            </a:r>
          </a:p>
          <a:p>
            <a:pPr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Transition to </a:t>
            </a:r>
            <a:r>
              <a:rPr lang="en-US" b="0" i="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BundID</a:t>
            </a:r>
            <a:r>
              <a:rPr lang="en-US" b="0" i="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and standardized accounts</a:t>
            </a:r>
          </a:p>
          <a:p>
            <a:pPr>
              <a:spcAft>
                <a:spcPts val="60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</a:pPr>
            <a:r>
              <a:rPr lang="en-US" b="1" i="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Source: 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OZG Law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 descr="A black and red logo&#10;&#10;AI-generated content may be incorrect.">
            <a:extLst>
              <a:ext uri="{FF2B5EF4-FFF2-40B4-BE49-F238E27FC236}">
                <a16:creationId xmlns:a16="http://schemas.microsoft.com/office/drawing/2014/main" id="{FA282741-AA4F-9258-05D4-B20520490D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60" y="1312196"/>
            <a:ext cx="4771700" cy="35071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CA0D0494-43D3-EBBD-69C8-23FE7D1759A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625329" y="6495065"/>
            <a:ext cx="5316863" cy="182245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Aft>
                <a:spcPts val="600"/>
              </a:spcAft>
            </a:pPr>
            <a:r>
              <a:rPr lang="en-US"/>
              <a:t>Exercise 8, Introduction to E-Government</a:t>
            </a:r>
            <a:endParaRPr lang="en-US" spc="-1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8A9C90-9B6A-7358-EC8C-F2A12CB2C78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535574" y="6499828"/>
            <a:ext cx="244728" cy="182246"/>
          </a:xfrm>
        </p:spPr>
        <p:txBody>
          <a:bodyPr wrap="square" lIns="0" tIns="0" rIns="0" bIns="0">
            <a:normAutofit/>
          </a:bodyPr>
          <a:lstStyle/>
          <a:p>
            <a:pPr marL="115570">
              <a:spcAft>
                <a:spcPts val="600"/>
              </a:spcAft>
            </a:pPr>
            <a:fld id="{81D60167-4931-47E6-BA6A-407CBD079E47}" type="slidenum">
              <a:rPr lang="en-IN" spc="-50" smtClean="0"/>
              <a:pPr marL="115570">
                <a:spcAft>
                  <a:spcPts val="600"/>
                </a:spcAft>
              </a:pPr>
              <a:t>4</a:t>
            </a:fld>
            <a:endParaRPr lang="en-IN" spc="-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73EBE-A2FD-5B25-1A00-5D191A0BC3B1}"/>
              </a:ext>
            </a:extLst>
          </p:cNvPr>
          <p:cNvSpPr txBox="1"/>
          <p:nvPr/>
        </p:nvSpPr>
        <p:spPr>
          <a:xfrm>
            <a:off x="6174196" y="4959906"/>
            <a:ext cx="5679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hlinkClick r:id="rId5"/>
              </a:rPr>
              <a:t>https://www.google.com/url?sa=i&amp;url=https%3A%2F%2Fwww.digitale-verwaltung.de%2FWebs%2FDV%2FDE%2Fonlinezugangsgesetz%2Fozg-grundlagen%2Fozg-logo%2Fozg-logo-node.html&amp;psig=AOvVaw3j0CpjVf292XfJ9EZui0o7&amp;ust=1751282122716000&amp;source=images&amp;cd=vfe&amp;opi=89978449&amp;ved=0CBQQjRxqFwoTCMjd8r_Alo4DFQAAAAAdAAAAABAE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15328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FDE2C-09A1-D231-5FB2-DE2B0A86A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D5AF-9CD8-AD99-9B2D-B88F6887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98" y="-86360"/>
            <a:ext cx="8653170" cy="1305560"/>
          </a:xfrm>
        </p:spPr>
        <p:txBody>
          <a:bodyPr wrap="square" anchor="ctr">
            <a:normAutofit/>
          </a:bodyPr>
          <a:lstStyle/>
          <a:p>
            <a:pPr>
              <a:spcBef>
                <a:spcPts val="1372"/>
              </a:spcBef>
              <a:spcAft>
                <a:spcPts val="1029"/>
              </a:spcAft>
            </a:pPr>
            <a:r>
              <a:rPr lang="en-US" i="0" dirty="0">
                <a:effectLst/>
              </a:rPr>
              <a:t>Applicability of OZG to </a:t>
            </a:r>
            <a:r>
              <a:rPr lang="en-US" i="0" dirty="0" err="1">
                <a:effectLst/>
              </a:rPr>
              <a:t>ViDA</a:t>
            </a:r>
            <a:endParaRPr lang="en-US" i="0" dirty="0">
              <a:effectLst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18392A04-6D25-2D15-AFB7-F3344ABA51F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625329" y="6495065"/>
            <a:ext cx="5316863" cy="182245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Aft>
                <a:spcPts val="600"/>
              </a:spcAft>
            </a:pPr>
            <a:r>
              <a:rPr lang="en-US"/>
              <a:t>Exercise 8, Introduction to E-Government</a:t>
            </a:r>
            <a:endParaRPr lang="en-US" spc="-1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BD7058-759F-67F6-6A83-C5EC7F2F8C7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535574" y="6499828"/>
            <a:ext cx="244728" cy="182246"/>
          </a:xfrm>
        </p:spPr>
        <p:txBody>
          <a:bodyPr wrap="square">
            <a:normAutofit/>
          </a:bodyPr>
          <a:lstStyle/>
          <a:p>
            <a:pPr marL="115570">
              <a:spcAft>
                <a:spcPts val="600"/>
              </a:spcAft>
            </a:pPr>
            <a:fld id="{81D60167-4931-47E6-BA6A-407CBD079E47}" type="slidenum">
              <a:rPr lang="en-IN" spc="-50" smtClean="0"/>
              <a:pPr marL="115570">
                <a:spcAft>
                  <a:spcPts val="600"/>
                </a:spcAft>
              </a:pPr>
              <a:t>5</a:t>
            </a:fld>
            <a:endParaRPr lang="en-IN" spc="-5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8B03DC-AB26-8457-7D26-AC51D621F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256633"/>
              </p:ext>
            </p:extLst>
          </p:nvPr>
        </p:nvGraphicFramePr>
        <p:xfrm>
          <a:off x="411698" y="1066800"/>
          <a:ext cx="11136718" cy="496451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70117">
                  <a:extLst>
                    <a:ext uri="{9D8B030D-6E8A-4147-A177-3AD203B41FA5}">
                      <a16:colId xmlns:a16="http://schemas.microsoft.com/office/drawing/2014/main" val="846398577"/>
                    </a:ext>
                  </a:extLst>
                </a:gridCol>
                <a:gridCol w="3147385">
                  <a:extLst>
                    <a:ext uri="{9D8B030D-6E8A-4147-A177-3AD203B41FA5}">
                      <a16:colId xmlns:a16="http://schemas.microsoft.com/office/drawing/2014/main" val="1886815281"/>
                    </a:ext>
                  </a:extLst>
                </a:gridCol>
                <a:gridCol w="6519216">
                  <a:extLst>
                    <a:ext uri="{9D8B030D-6E8A-4147-A177-3AD203B41FA5}">
                      <a16:colId xmlns:a16="http://schemas.microsoft.com/office/drawing/2014/main" val="1796488291"/>
                    </a:ext>
                  </a:extLst>
                </a:gridCol>
              </a:tblGrid>
              <a:tr h="354242">
                <a:tc>
                  <a:txBody>
                    <a:bodyPr/>
                    <a:lstStyle/>
                    <a:p>
                      <a:r>
                        <a:rPr lang="en-IN" dirty="0"/>
                        <a:t>OZG §</a:t>
                      </a:r>
                      <a:endParaRPr lang="en-IN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Relevance to ViDA</a:t>
                      </a:r>
                      <a:endParaRPr lang="en-IN" b="1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Explanation</a:t>
                      </a:r>
                      <a:endParaRPr lang="en-IN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836186"/>
                  </a:ext>
                </a:extLst>
              </a:tr>
              <a:tr h="836137">
                <a:tc>
                  <a:txBody>
                    <a:bodyPr/>
                    <a:lstStyle/>
                    <a:p>
                      <a:r>
                        <a:rPr lang="en-IN" dirty="0"/>
                        <a:t>§1, §1a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Objective &amp; Portal Compound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ViDA</a:t>
                      </a:r>
                      <a:r>
                        <a:rPr lang="en-US" dirty="0"/>
                        <a:t> must integrate with German digital service portals for VAT reporting.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979446"/>
                  </a:ext>
                </a:extLst>
              </a:tr>
              <a:tr h="585297">
                <a:tc>
                  <a:txBody>
                    <a:bodyPr/>
                    <a:lstStyle/>
                    <a:p>
                      <a:r>
                        <a:rPr lang="en-IN"/>
                        <a:t>§3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Identification &amp; Authentication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BundID</a:t>
                      </a:r>
                      <a:r>
                        <a:rPr lang="en-US" dirty="0"/>
                        <a:t> and ELSTER IDs align with secure digital VAT access.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080889"/>
                  </a:ext>
                </a:extLst>
              </a:tr>
              <a:tr h="585297">
                <a:tc>
                  <a:txBody>
                    <a:bodyPr/>
                    <a:lstStyle/>
                    <a:p>
                      <a:r>
                        <a:rPr lang="en-IN"/>
                        <a:t>§4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Electronic Execution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End-to-end electronic invoicing required.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676972"/>
                  </a:ext>
                </a:extLst>
              </a:tr>
              <a:tr h="585297">
                <a:tc>
                  <a:txBody>
                    <a:bodyPr/>
                    <a:lstStyle/>
                    <a:p>
                      <a:r>
                        <a:rPr lang="en-IN"/>
                        <a:t>§5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Security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High-level standards vital for financial data protection.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456679"/>
                  </a:ext>
                </a:extLst>
              </a:tr>
              <a:tr h="585297">
                <a:tc>
                  <a:txBody>
                    <a:bodyPr/>
                    <a:lstStyle/>
                    <a:p>
                      <a:r>
                        <a:rPr lang="en-IN"/>
                        <a:t>§7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Accessibility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Interfaces must be user-friendly and barrier-free.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206393"/>
                  </a:ext>
                </a:extLst>
              </a:tr>
              <a:tr h="585297">
                <a:tc>
                  <a:txBody>
                    <a:bodyPr/>
                    <a:lstStyle/>
                    <a:p>
                      <a:r>
                        <a:rPr lang="en-IN"/>
                        <a:t>§8 &amp; §8a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Data Processing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Personal/business VAT data processed under GDPR.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218671"/>
                  </a:ext>
                </a:extLst>
              </a:tr>
              <a:tr h="836137">
                <a:tc>
                  <a:txBody>
                    <a:bodyPr/>
                    <a:lstStyle/>
                    <a:p>
                      <a:r>
                        <a:rPr lang="en-IN"/>
                        <a:t>§10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Data Cockpit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OZG mandates transparency in data use (important for cross-border e-invoicing).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296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59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5428F-33D1-C8D1-7FBC-2E4D6C0B2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BD91-9D0A-2EEF-0CD3-D69822649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653170" cy="681894"/>
          </a:xfrm>
        </p:spPr>
        <p:txBody>
          <a:bodyPr wrap="square" anchor="ctr">
            <a:normAutofit/>
          </a:bodyPr>
          <a:lstStyle/>
          <a:p>
            <a:r>
              <a:rPr lang="en-IN" dirty="0" err="1"/>
              <a:t>ViDA</a:t>
            </a:r>
            <a:r>
              <a:rPr lang="en-IN" dirty="0"/>
              <a:t> &amp; Legal Compliance with OZG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A7DD8A8A-E111-5E7D-AF2F-3B5E5D5B2B0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625329" y="6495065"/>
            <a:ext cx="5316863" cy="182245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Aft>
                <a:spcPts val="600"/>
              </a:spcAft>
            </a:pPr>
            <a:r>
              <a:rPr lang="en-US"/>
              <a:t>Exercise 8, Introduction to E-Government</a:t>
            </a:r>
            <a:endParaRPr lang="en-US" spc="-1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3BDBDF-D903-008E-B63F-E66C679B56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535574" y="6499828"/>
            <a:ext cx="244728" cy="182246"/>
          </a:xfrm>
        </p:spPr>
        <p:txBody>
          <a:bodyPr wrap="square">
            <a:normAutofit/>
          </a:bodyPr>
          <a:lstStyle/>
          <a:p>
            <a:pPr marL="115570">
              <a:spcAft>
                <a:spcPts val="600"/>
              </a:spcAft>
            </a:pPr>
            <a:fld id="{81D60167-4931-47E6-BA6A-407CBD079E47}" type="slidenum">
              <a:rPr lang="en-IN" spc="-50" smtClean="0"/>
              <a:pPr marL="115570">
                <a:spcAft>
                  <a:spcPts val="600"/>
                </a:spcAft>
              </a:pPr>
              <a:t>6</a:t>
            </a:fld>
            <a:endParaRPr lang="en-IN" spc="-5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A96138D-9764-5D48-C884-B6160426E30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76052" y="1524000"/>
            <a:ext cx="118110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Digital-Only Design </a:t>
            </a:r>
          </a:p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   -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ViDA’s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real-time e-invoicing fully supports “digital-only” principles.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BundID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/ELSTER Compatibility</a:t>
            </a:r>
          </a:p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   -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German businesses can use existing secure IDs for authentication.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Cross-border Data Handling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-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ViDA’s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intra-EU data exchanges require OZG-aligned safeguards (§8a).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Data Transparency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-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ViDA’s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use of dashboards aligns with §10 cockpit transparency features.</a:t>
            </a:r>
          </a:p>
        </p:txBody>
      </p:sp>
    </p:spTree>
    <p:extLst>
      <p:ext uri="{BB962C8B-B14F-4D97-AF65-F5344CB8AC3E}">
        <p14:creationId xmlns:p14="http://schemas.microsoft.com/office/powerpoint/2010/main" val="319410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2209C-33E7-7B84-B8A6-E63E8B248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98F5F-FC66-18C4-F156-6BF9B5497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8653170" cy="1305560"/>
          </a:xfrm>
        </p:spPr>
        <p:txBody>
          <a:bodyPr wrap="square" lIns="0" tIns="0" rIns="0" bIns="0">
            <a:normAutofit/>
          </a:bodyPr>
          <a:lstStyle/>
          <a:p>
            <a:r>
              <a:rPr lang="en-US" b="1" i="0" dirty="0">
                <a:latin typeface="Segoe UI"/>
                <a:ea typeface="+mj-ea"/>
                <a:cs typeface="Segoe UI"/>
              </a:rPr>
              <a:t>Legal Differences Between Germany and the EU Context of </a:t>
            </a:r>
            <a:r>
              <a:rPr lang="en-US" b="1" i="0" dirty="0" err="1">
                <a:latin typeface="Segoe UI"/>
                <a:ea typeface="+mj-ea"/>
                <a:cs typeface="Segoe UI"/>
              </a:rPr>
              <a:t>ViDA</a:t>
            </a:r>
            <a:endParaRPr lang="en-IN" b="1" i="0" dirty="0">
              <a:latin typeface="Segoe UI"/>
              <a:ea typeface="+mj-ea"/>
              <a:cs typeface="Segoe UI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4678E9F-3AC7-698B-DEC3-47E1E1F4C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600200"/>
            <a:ext cx="10058400" cy="45262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Germany: </a:t>
            </a:r>
          </a:p>
          <a:p>
            <a:pPr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Governed by the Online Access Act (OZG) and related federal IT standards.</a:t>
            </a:r>
          </a:p>
          <a:p>
            <a:pPr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ELSTER is the official digital VAT/tax platform.</a:t>
            </a:r>
          </a:p>
          <a:p>
            <a:pPr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BundID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required for secure identification and authentication (§3 OZG).</a:t>
            </a:r>
          </a:p>
          <a:p>
            <a:pPr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altLang="en-US" b="0" i="0" dirty="0">
              <a:solidFill>
                <a:schemeClr val="tx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i="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EU-Wide </a:t>
            </a:r>
            <a:r>
              <a:rPr lang="en-US" b="1" i="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ViDA</a:t>
            </a:r>
            <a:r>
              <a:rPr lang="en-US" b="1" i="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Implementation (Other National Regulations):</a:t>
            </a:r>
          </a:p>
          <a:p>
            <a:pPr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b="0" i="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ViDA</a:t>
            </a:r>
            <a:r>
              <a:rPr lang="en-US" b="0" i="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allows national flexibility in e-invoicing systems.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Other countries have distinct e-invoicing systems and identifiers. e.g., Italy - </a:t>
            </a:r>
            <a:r>
              <a:rPr lang="en-US" b="0" i="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Uses SDI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, France - </a:t>
            </a:r>
            <a:r>
              <a:rPr lang="en-US" b="0" i="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Implements Chorus Pro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Not all countries use </a:t>
            </a:r>
            <a:r>
              <a:rPr lang="en-US" b="0" i="0" dirty="0" err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BundID</a:t>
            </a:r>
            <a:r>
              <a:rPr lang="en-US" b="0" i="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equivalents or unified ID portals.</a:t>
            </a:r>
          </a:p>
          <a:p>
            <a:pPr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Some nations allow third-party platforms with fewer uniform standards.</a:t>
            </a:r>
            <a:endParaRPr lang="en-US" b="0" i="0" dirty="0">
              <a:solidFill>
                <a:schemeClr val="tx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1D93A774-0780-E3F0-E15D-27C9400D00C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625329" y="6495065"/>
            <a:ext cx="5316863" cy="182245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Aft>
                <a:spcPts val="600"/>
              </a:spcAft>
            </a:pPr>
            <a:r>
              <a:rPr lang="en-US"/>
              <a:t>Exercise 8, Introduction to E-Government</a:t>
            </a:r>
            <a:endParaRPr lang="en-US" spc="-1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961242B-4768-DC9F-2A7D-C4AB00C3D6D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535574" y="6499828"/>
            <a:ext cx="244728" cy="182246"/>
          </a:xfrm>
        </p:spPr>
        <p:txBody>
          <a:bodyPr wrap="square" lIns="0" tIns="0" rIns="0" bIns="0">
            <a:normAutofit/>
          </a:bodyPr>
          <a:lstStyle/>
          <a:p>
            <a:pPr marL="115570">
              <a:spcAft>
                <a:spcPts val="600"/>
              </a:spcAft>
            </a:pPr>
            <a:fld id="{81D60167-4931-47E6-BA6A-407CBD079E47}" type="slidenum">
              <a:rPr lang="en-IN" spc="-50" smtClean="0"/>
              <a:pPr marL="115570">
                <a:spcAft>
                  <a:spcPts val="600"/>
                </a:spcAft>
              </a:pPr>
              <a:t>7</a:t>
            </a:fld>
            <a:endParaRPr lang="en-IN" spc="-50"/>
          </a:p>
        </p:txBody>
      </p:sp>
    </p:spTree>
    <p:extLst>
      <p:ext uri="{BB962C8B-B14F-4D97-AF65-F5344CB8AC3E}">
        <p14:creationId xmlns:p14="http://schemas.microsoft.com/office/powerpoint/2010/main" val="367985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625329" y="6495065"/>
            <a:ext cx="531686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Exercise 8, Introduction to E-Government</a:t>
            </a:r>
            <a:endParaRPr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535574" y="6499828"/>
            <a:ext cx="24472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just">
              <a:lnSpc>
                <a:spcPct val="100000"/>
              </a:lnSpc>
            </a:pPr>
            <a:fld id="{81D60167-4931-47E6-BA6A-407CBD079E47}" type="slidenum">
              <a:rPr spc="-25" dirty="0">
                <a:latin typeface="Segoe UI" panose="020B0502040204020203" pitchFamily="34" charset="0"/>
                <a:cs typeface="Segoe UI" panose="020B0502040204020203" pitchFamily="34" charset="0"/>
              </a:rPr>
              <a:pPr marL="38100" algn="just">
                <a:lnSpc>
                  <a:spcPct val="100000"/>
                </a:lnSpc>
              </a:pPr>
              <a:t>8</a:t>
            </a:fld>
            <a:endParaRPr spc="-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2BABDE9-A376-4312-959A-CE412BDA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8653170" cy="430887"/>
          </a:xfrm>
        </p:spPr>
        <p:txBody>
          <a:bodyPr/>
          <a:lstStyle/>
          <a:p>
            <a:pPr algn="just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Reference 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7E90E-02E3-458C-BA7A-5003BACC6423}"/>
              </a:ext>
            </a:extLst>
          </p:cNvPr>
          <p:cNvSpPr txBox="1"/>
          <p:nvPr/>
        </p:nvSpPr>
        <p:spPr>
          <a:xfrm>
            <a:off x="263960" y="1044308"/>
            <a:ext cx="1203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ViDA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algn="just"/>
            <a:r>
              <a:rPr lang="en-IN" sz="1400" dirty="0">
                <a:hlinkClick r:id="rId2"/>
              </a:rPr>
              <a:t>https://taxation-customs.ec.europa.eu/taxation/vat/vat-digital-age-vida_en</a:t>
            </a:r>
            <a:endParaRPr lang="en-IN" sz="1400" dirty="0"/>
          </a:p>
          <a:p>
            <a:pPr algn="just"/>
            <a:endParaRPr lang="en-US" altLang="en-US" sz="15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OZG Law: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https://www.gesetze-im-internet.de/ozg/</a:t>
            </a: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5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German ELSTER: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https://www.elster.de/</a:t>
            </a: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5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1600" b="1" dirty="0"/>
              <a:t>German VAT Act (</a:t>
            </a:r>
            <a:r>
              <a:rPr lang="en-IN" sz="1600" b="1" dirty="0" err="1"/>
              <a:t>UStG</a:t>
            </a:r>
            <a:r>
              <a:rPr lang="en-IN" sz="1600" b="1" dirty="0"/>
              <a:t>):</a:t>
            </a: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1500" b="0" i="0" dirty="0">
                <a:solidFill>
                  <a:srgbClr val="40404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https://www.gesetze-im-internet.de/ustg_1980/</a:t>
            </a:r>
            <a:endParaRPr lang="en-IN" sz="1500" b="0" i="0" dirty="0">
              <a:solidFill>
                <a:srgbClr val="40404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IN" sz="1500" b="0" i="0" dirty="0">
              <a:solidFill>
                <a:srgbClr val="40404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3657600"/>
            <a:ext cx="873184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algn="just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</a:t>
            </a:r>
            <a:r>
              <a:rPr sz="2800" b="1" spc="-6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8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</a:t>
            </a:r>
            <a:r>
              <a:rPr lang="en-IN" sz="2800" b="1" spc="-6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28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en-IN" sz="2800" b="1" spc="-6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28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en-IN" sz="2800" b="1" spc="-6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28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attention !!!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345BFF7-8F10-4F64-B496-D264BFEADE97}"/>
              </a:ext>
            </a:extLst>
          </p:cNvPr>
          <p:cNvSpPr txBox="1"/>
          <p:nvPr/>
        </p:nvSpPr>
        <p:spPr>
          <a:xfrm>
            <a:off x="0" y="5334000"/>
            <a:ext cx="3505200" cy="1158651"/>
          </a:xfrm>
          <a:prstGeom prst="rect">
            <a:avLst/>
          </a:prstGeom>
          <a:solidFill>
            <a:srgbClr val="C21A25"/>
          </a:solidFill>
        </p:spPr>
        <p:txBody>
          <a:bodyPr vert="horz" wrap="square" lIns="0" tIns="42545" rIns="0" bIns="0" rtlCol="0">
            <a:spAutoFit/>
          </a:bodyPr>
          <a:lstStyle/>
          <a:p>
            <a:pPr marL="91440" marR="1168400" algn="just">
              <a:lnSpc>
                <a:spcPts val="1510"/>
              </a:lnSpc>
              <a:spcBef>
                <a:spcPts val="335"/>
              </a:spcBef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Group No. A6 </a:t>
            </a:r>
          </a:p>
          <a:p>
            <a:pPr marL="91440" marR="1168400" algn="just">
              <a:lnSpc>
                <a:spcPts val="1510"/>
              </a:lnSpc>
              <a:spcBef>
                <a:spcPts val="335"/>
              </a:spcBef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Names: </a:t>
            </a:r>
            <a:r>
              <a:rPr lang="en-IN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Ravi Ramani</a:t>
            </a:r>
          </a:p>
          <a:p>
            <a:pPr marL="91440" marR="1168400" algn="just">
              <a:lnSpc>
                <a:spcPts val="1510"/>
              </a:lnSpc>
              <a:spcBef>
                <a:spcPts val="335"/>
              </a:spcBef>
            </a:pPr>
            <a:r>
              <a:rPr lang="en-IN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Sahil Ladola</a:t>
            </a:r>
          </a:p>
          <a:p>
            <a:pPr marL="91440" marR="1168400" algn="just">
              <a:lnSpc>
                <a:spcPts val="1510"/>
              </a:lnSpc>
              <a:spcBef>
                <a:spcPts val="335"/>
              </a:spcBef>
            </a:pPr>
            <a:r>
              <a:rPr lang="en-IN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Jeel </a:t>
            </a:r>
            <a:r>
              <a:rPr lang="en-IN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Katrodiya</a:t>
            </a:r>
            <a:endParaRPr lang="en-IN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" marR="1168400" lvl="8" algn="just">
              <a:lnSpc>
                <a:spcPts val="1510"/>
              </a:lnSpc>
              <a:spcBef>
                <a:spcPts val="335"/>
              </a:spcBef>
            </a:pPr>
            <a:r>
              <a:rPr lang="en-IN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Yash </a:t>
            </a:r>
            <a:r>
              <a:rPr lang="en-IN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Nakrani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678B1-B98E-479E-A6DF-3227655DFED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535574" y="6499825"/>
            <a:ext cx="427826" cy="182249"/>
          </a:xfrm>
        </p:spPr>
        <p:txBody>
          <a:bodyPr/>
          <a:lstStyle/>
          <a:p>
            <a:pPr marL="115570">
              <a:lnSpc>
                <a:spcPct val="100000"/>
              </a:lnSpc>
            </a:pPr>
            <a:fld id="{81D60167-4931-47E6-BA6A-407CBD079E47}" type="slidenum">
              <a:rPr lang="en-IN" spc="-50" smtClean="0"/>
              <a:t>9</a:t>
            </a:fld>
            <a:endParaRPr lang="en-IN" spc="-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21B64-F293-8189-B74A-21879331740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625329" y="6495065"/>
            <a:ext cx="5316863" cy="169277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/>
              <a:t>Exercise 8, Introduction to E-Government</a:t>
            </a:r>
            <a:endParaRPr lang="en-US"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8BC81975DBF246840A1B6D021B5046" ma:contentTypeVersion="4" ma:contentTypeDescription="Create a new document." ma:contentTypeScope="" ma:versionID="2325d00db42b6f8725843714a26d66d2">
  <xsd:schema xmlns:xsd="http://www.w3.org/2001/XMLSchema" xmlns:xs="http://www.w3.org/2001/XMLSchema" xmlns:p="http://schemas.microsoft.com/office/2006/metadata/properties" xmlns:ns3="f37cc04a-89e8-438d-a3b2-198423c753fa" targetNamespace="http://schemas.microsoft.com/office/2006/metadata/properties" ma:root="true" ma:fieldsID="0e327cb3843ccc9fc62ce5f2fbf7d0db" ns3:_="">
    <xsd:import namespace="f37cc04a-89e8-438d-a3b2-198423c753fa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7cc04a-89e8-438d-a3b2-198423c753fa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3DBCA2-14B0-46A5-8F1F-244B6D069F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B3237C-4BA8-4A7C-92D5-D6CB8C8CA1E3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f37cc04a-89e8-438d-a3b2-198423c753fa"/>
    <ds:schemaRef ds:uri="http://purl.org/dc/terms/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3886D3E-9582-4415-8358-1E50E6F83C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7cc04a-89e8-438d-a3b2-198423c753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</TotalTime>
  <Words>727</Words>
  <Application>Microsoft Office PowerPoint</Application>
  <PresentationFormat>Widescreen</PresentationFormat>
  <Paragraphs>126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Wingdings</vt:lpstr>
      <vt:lpstr>Office Theme</vt:lpstr>
      <vt:lpstr>PowerPoint Presentation</vt:lpstr>
      <vt:lpstr>Agenda</vt:lpstr>
      <vt:lpstr>PowerPoint Presentation</vt:lpstr>
      <vt:lpstr>OZG Overview (Legal Foundations)</vt:lpstr>
      <vt:lpstr>Applicability of OZG to ViDA</vt:lpstr>
      <vt:lpstr>ViDA &amp; Legal Compliance with OZG</vt:lpstr>
      <vt:lpstr>Legal Differences Between Germany and the EU Context of ViDA</vt:lpstr>
      <vt:lpstr>Reference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 Systemanalyse</dc:title>
  <dc:subject>Einführung</dc:subject>
  <dc:creator>Maria A. Wimmer</dc:creator>
  <cp:keywords>Systemanalyse</cp:keywords>
  <cp:lastModifiedBy>Ravi Himmatbhai Ramani</cp:lastModifiedBy>
  <cp:revision>53</cp:revision>
  <dcterms:created xsi:type="dcterms:W3CDTF">2025-05-05T18:40:55Z</dcterms:created>
  <dcterms:modified xsi:type="dcterms:W3CDTF">2025-06-29T11:31:51Z</dcterms:modified>
  <cp:category>Lehre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2025-04-15T00:00:00Z</vt:filetime>
  </property>
  <property fmtid="{D5CDD505-2E9C-101B-9397-08002B2CF9AE}" pid="3" name="Creator">
    <vt:lpwstr>Acrobat PDFMaker 25 für PowerPoint</vt:lpwstr>
  </property>
  <property fmtid="{D5CDD505-2E9C-101B-9397-08002B2CF9AE}" pid="4" name="LastSaved">
    <vt:filetime>2025-05-05T00:00:00Z</vt:filetime>
  </property>
  <property fmtid="{D5CDD505-2E9C-101B-9397-08002B2CF9AE}" pid="5" name="Producer">
    <vt:lpwstr>3-Heights(TM) PDF Security Shell 4.8.25.2 (http://www.pdf-tools.com)</vt:lpwstr>
  </property>
  <property fmtid="{D5CDD505-2E9C-101B-9397-08002B2CF9AE}" pid="6" name="ContentTypeId">
    <vt:lpwstr>0x010100478BC81975DBF246840A1B6D021B5046</vt:lpwstr>
  </property>
</Properties>
</file>