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51825"/>
                </a:solidFill>
                <a:latin typeface="Segoe UI"/>
                <a:cs typeface="Segoe UI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 hidden="0"/>
          <p:cNvSpPr>
            <a:spLocks noGrp="1"/>
          </p:cNvSpPr>
          <p:nvPr isPhoto="0" userDrawn="0">
            <p:ph type="subTitle" idx="4" hasCustomPrompt="0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 hidden="0"/>
          <p:cNvSpPr>
            <a:spLocks noGrp="1"/>
          </p:cNvSpPr>
          <p:nvPr isPhoto="0" userDrawn="0">
            <p:ph type="ftr" sz="quarter" idx="5" hasCustomPrompt="0"/>
          </p:nvPr>
        </p:nvSpPr>
        <p:spPr bwMode="auto"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defRPr/>
            </a:pPr>
            <a:r>
              <a:rPr lang="en-US"/>
              <a:t>Exercise 1 , Introduction to E-Government</a:t>
            </a:r>
            <a:endParaRPr spc="-10"/>
          </a:p>
        </p:txBody>
      </p:sp>
      <p:sp>
        <p:nvSpPr>
          <p:cNvPr id="5" name="Holder 5" hidden="0"/>
          <p:cNvSpPr>
            <a:spLocks noGrp="1"/>
          </p:cNvSpPr>
          <p:nvPr isPhoto="0" userDrawn="0">
            <p:ph type="dt" sz="half" idx="6" hasCustomPrompt="0"/>
          </p:nvPr>
        </p:nvSpPr>
        <p:spPr bwMode="auto"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defRPr/>
            </a:pPr>
            <a:r>
              <a:rPr lang="en-US"/>
              <a:t>Summer term 2025</a:t>
            </a:r>
            <a:endParaRPr spc="-20"/>
          </a:p>
        </p:txBody>
      </p:sp>
      <p:sp>
        <p:nvSpPr>
          <p:cNvPr id="6" name="Holder 6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  <a:defRPr/>
            </a:pPr>
            <a:fld id="{81D60167-4931-47E6-BA6A-407CBD079E47}" type="slidenum">
              <a:rPr spc="-50"/>
              <a:t/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lIns="0" tIns="0" rIns="0" bIns="0"/>
          <a:lstStyle>
            <a:lvl1pPr>
              <a:defRPr sz="2800" b="1" i="0">
                <a:solidFill>
                  <a:srgbClr val="C51825"/>
                </a:solidFill>
                <a:latin typeface="Segoe UI"/>
                <a:cs typeface="Segoe UI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 hidden="0"/>
          <p:cNvSpPr>
            <a:spLocks noGrp="1"/>
          </p:cNvSpPr>
          <p:nvPr isPhoto="0" userDrawn="0">
            <p:ph type="ftr" sz="quarter" idx="5" hasCustomPrompt="0"/>
          </p:nvPr>
        </p:nvSpPr>
        <p:spPr bwMode="auto"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defRPr/>
            </a:pPr>
            <a:r>
              <a:rPr lang="en-US"/>
              <a:t>Exercise 1 , Introduction to E-Government</a:t>
            </a:r>
            <a:endParaRPr spc="-10"/>
          </a:p>
        </p:txBody>
      </p:sp>
      <p:sp>
        <p:nvSpPr>
          <p:cNvPr id="5" name="Holder 5" hidden="0"/>
          <p:cNvSpPr>
            <a:spLocks noGrp="1"/>
          </p:cNvSpPr>
          <p:nvPr isPhoto="0" userDrawn="0">
            <p:ph type="dt" sz="half" idx="6" hasCustomPrompt="0"/>
          </p:nvPr>
        </p:nvSpPr>
        <p:spPr bwMode="auto"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defRPr/>
            </a:pPr>
            <a:r>
              <a:rPr lang="en-US"/>
              <a:t>Summer term 2025</a:t>
            </a:r>
            <a:endParaRPr spc="-20"/>
          </a:p>
        </p:txBody>
      </p:sp>
      <p:sp>
        <p:nvSpPr>
          <p:cNvPr id="6" name="Holder 6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  <a:defRPr/>
            </a:pPr>
            <a:fld id="{81D60167-4931-47E6-BA6A-407CBD079E47}" type="slidenum">
              <a:rPr spc="-50"/>
              <a:t/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lIns="0" tIns="0" rIns="0" bIns="0"/>
          <a:lstStyle>
            <a:lvl1pPr>
              <a:defRPr sz="2800" b="1" i="0">
                <a:solidFill>
                  <a:srgbClr val="C51825"/>
                </a:solidFill>
                <a:latin typeface="Segoe UI"/>
                <a:cs typeface="Segoe UI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 hidden="0"/>
          <p:cNvSpPr>
            <a:spLocks noGrp="1"/>
          </p:cNvSpPr>
          <p:nvPr isPhoto="0" userDrawn="0">
            <p:ph sz="half" idx="3" hasCustomPrompt="0"/>
          </p:nvPr>
        </p:nvSpPr>
        <p:spPr bwMode="auto"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 hidden="0"/>
          <p:cNvSpPr>
            <a:spLocks noGrp="1"/>
          </p:cNvSpPr>
          <p:nvPr isPhoto="0" userDrawn="0">
            <p:ph type="ftr" sz="quarter" idx="5" hasCustomPrompt="0"/>
          </p:nvPr>
        </p:nvSpPr>
        <p:spPr bwMode="auto"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defRPr/>
            </a:pPr>
            <a:r>
              <a:rPr lang="en-US"/>
              <a:t>Exercise 1 , Introduction to E-Government</a:t>
            </a:r>
            <a:endParaRPr spc="-10"/>
          </a:p>
        </p:txBody>
      </p:sp>
      <p:sp>
        <p:nvSpPr>
          <p:cNvPr id="6" name="Holder 6" hidden="0"/>
          <p:cNvSpPr>
            <a:spLocks noGrp="1"/>
          </p:cNvSpPr>
          <p:nvPr isPhoto="0" userDrawn="0">
            <p:ph type="dt" sz="half" idx="6" hasCustomPrompt="0"/>
          </p:nvPr>
        </p:nvSpPr>
        <p:spPr bwMode="auto"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defRPr/>
            </a:pPr>
            <a:r>
              <a:rPr lang="en-US"/>
              <a:t>Summer term 2025</a:t>
            </a:r>
            <a:endParaRPr spc="-20"/>
          </a:p>
        </p:txBody>
      </p:sp>
      <p:sp>
        <p:nvSpPr>
          <p:cNvPr id="7" name="Holder 7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  <a:defRPr/>
            </a:pPr>
            <a:fld id="{81D60167-4931-47E6-BA6A-407CBD079E47}" type="slidenum">
              <a:rPr spc="-50"/>
              <a:t/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lIns="0" tIns="0" rIns="0" bIns="0"/>
          <a:lstStyle>
            <a:lvl1pPr>
              <a:defRPr sz="2800" b="1" i="0">
                <a:solidFill>
                  <a:srgbClr val="C51825"/>
                </a:solidFill>
                <a:latin typeface="Segoe UI"/>
                <a:cs typeface="Segoe UI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 hidden="0"/>
          <p:cNvSpPr>
            <a:spLocks noGrp="1"/>
          </p:cNvSpPr>
          <p:nvPr isPhoto="0" userDrawn="0">
            <p:ph type="ftr" sz="quarter" idx="5" hasCustomPrompt="0"/>
          </p:nvPr>
        </p:nvSpPr>
        <p:spPr bwMode="auto"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defRPr/>
            </a:pPr>
            <a:r>
              <a:rPr lang="en-US"/>
              <a:t>Exercise 1 , Introduction to E-Government</a:t>
            </a:r>
            <a:endParaRPr spc="-10"/>
          </a:p>
        </p:txBody>
      </p:sp>
      <p:sp>
        <p:nvSpPr>
          <p:cNvPr id="4" name="Holder 4" hidden="0"/>
          <p:cNvSpPr>
            <a:spLocks noGrp="1"/>
          </p:cNvSpPr>
          <p:nvPr isPhoto="0" userDrawn="0">
            <p:ph type="dt" sz="half" idx="6" hasCustomPrompt="0"/>
          </p:nvPr>
        </p:nvSpPr>
        <p:spPr bwMode="auto"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defRPr/>
            </a:pPr>
            <a:r>
              <a:rPr lang="en-US"/>
              <a:t>Summer term 2025</a:t>
            </a:r>
            <a:endParaRPr spc="-20"/>
          </a:p>
        </p:txBody>
      </p:sp>
      <p:sp>
        <p:nvSpPr>
          <p:cNvPr id="5" name="Holder 5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  <a:defRPr/>
            </a:pPr>
            <a:fld id="{81D60167-4931-47E6-BA6A-407CBD079E47}" type="slidenum">
              <a:rPr spc="-50"/>
              <a:t/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" userDrawn="1">
  <p:cSld name="Blank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bg object 16" hidden="0"/>
          <p:cNvPicPr/>
          <p:nvPr isPhoto="0" userDrawn="0"/>
        </p:nvPicPr>
        <p:blipFill>
          <a:blip r:embed="rId2"/>
          <a:stretch/>
        </p:blipFill>
        <p:spPr bwMode="auto">
          <a:xfrm>
            <a:off x="9319259" y="592835"/>
            <a:ext cx="2161031" cy="672084"/>
          </a:xfrm>
          <a:prstGeom prst="rect">
            <a:avLst/>
          </a:prstGeom>
        </p:spPr>
      </p:pic>
      <p:pic>
        <p:nvPicPr>
          <p:cNvPr id="17" name="bg object 17" hidden="0"/>
          <p:cNvPicPr/>
          <p:nvPr isPhoto="0" userDrawn="0"/>
        </p:nvPicPr>
        <p:blipFill>
          <a:blip r:embed="rId3"/>
          <a:stretch/>
        </p:blipFill>
        <p:spPr bwMode="auto">
          <a:xfrm>
            <a:off x="10742675" y="64007"/>
            <a:ext cx="1399031" cy="772668"/>
          </a:xfrm>
          <a:prstGeom prst="rect">
            <a:avLst/>
          </a:prstGeom>
        </p:spPr>
      </p:pic>
      <p:pic>
        <p:nvPicPr>
          <p:cNvPr id="18" name="bg object 18" hidden="0"/>
          <p:cNvPicPr/>
          <p:nvPr isPhoto="0" userDrawn="0"/>
        </p:nvPicPr>
        <p:blipFill>
          <a:blip r:embed="rId4"/>
          <a:stretch/>
        </p:blipFill>
        <p:spPr bwMode="auto">
          <a:xfrm>
            <a:off x="0" y="1601724"/>
            <a:ext cx="12192000" cy="5256276"/>
          </a:xfrm>
          <a:prstGeom prst="rect">
            <a:avLst/>
          </a:prstGeom>
        </p:spPr>
      </p:pic>
      <p:sp>
        <p:nvSpPr>
          <p:cNvPr id="19" name="bg object 19" hidden="0"/>
          <p:cNvSpPr/>
          <p:nvPr isPhoto="0" userDrawn="0"/>
        </p:nvSpPr>
        <p:spPr bwMode="auto">
          <a:xfrm>
            <a:off x="0" y="3429000"/>
            <a:ext cx="9622790" cy="1617345"/>
          </a:xfrm>
          <a:custGeom>
            <a:avLst/>
            <a:gdLst/>
            <a:ahLst/>
            <a:cxnLst/>
            <a:rect l="l" t="t" r="r" b="b"/>
            <a:pathLst>
              <a:path w="9622790" h="1617345" fill="norm" stroke="1" extrusionOk="0">
                <a:moveTo>
                  <a:pt x="9622536" y="0"/>
                </a:moveTo>
                <a:lnTo>
                  <a:pt x="0" y="0"/>
                </a:lnTo>
                <a:lnTo>
                  <a:pt x="0" y="1616964"/>
                </a:lnTo>
                <a:lnTo>
                  <a:pt x="9622536" y="1616964"/>
                </a:lnTo>
                <a:lnTo>
                  <a:pt x="9622536" y="0"/>
                </a:lnTo>
                <a:close/>
              </a:path>
            </a:pathLst>
          </a:custGeom>
          <a:solidFill>
            <a:srgbClr val="C518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0" name="bg object 20" hidden="0"/>
          <p:cNvSpPr/>
          <p:nvPr isPhoto="0" userDrawn="0"/>
        </p:nvSpPr>
        <p:spPr bwMode="auto">
          <a:xfrm>
            <a:off x="312419" y="3676006"/>
            <a:ext cx="370205" cy="403860"/>
          </a:xfrm>
          <a:custGeom>
            <a:avLst/>
            <a:gdLst/>
            <a:ahLst/>
            <a:cxnLst/>
            <a:rect l="l" t="t" r="r" b="b"/>
            <a:pathLst>
              <a:path w="370205" h="403860" fill="norm" stroke="1" extrusionOk="0">
                <a:moveTo>
                  <a:pt x="188754" y="403735"/>
                </a:moveTo>
                <a:lnTo>
                  <a:pt x="10" y="403735"/>
                </a:lnTo>
                <a:lnTo>
                  <a:pt x="182125" y="201873"/>
                </a:lnTo>
                <a:lnTo>
                  <a:pt x="0" y="0"/>
                </a:lnTo>
                <a:lnTo>
                  <a:pt x="188743" y="0"/>
                </a:lnTo>
                <a:lnTo>
                  <a:pt x="369863" y="201873"/>
                </a:lnTo>
                <a:lnTo>
                  <a:pt x="188754" y="403735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" name="Holder 2" hidden="0"/>
          <p:cNvSpPr>
            <a:spLocks noGrp="1"/>
          </p:cNvSpPr>
          <p:nvPr isPhoto="0" userDrawn="0">
            <p:ph type="ftr" sz="quarter" idx="5" hasCustomPrompt="0"/>
          </p:nvPr>
        </p:nvSpPr>
        <p:spPr bwMode="auto"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defRPr/>
            </a:pPr>
            <a:r>
              <a:rPr lang="en-US"/>
              <a:t>Exercise 1 , Introduction to E-Government</a:t>
            </a:r>
            <a:endParaRPr spc="-10"/>
          </a:p>
        </p:txBody>
      </p:sp>
      <p:sp>
        <p:nvSpPr>
          <p:cNvPr id="3" name="Holder 3" hidden="0"/>
          <p:cNvSpPr>
            <a:spLocks noGrp="1"/>
          </p:cNvSpPr>
          <p:nvPr isPhoto="0" userDrawn="0">
            <p:ph type="dt" sz="half" idx="6" hasCustomPrompt="0"/>
          </p:nvPr>
        </p:nvSpPr>
        <p:spPr bwMode="auto"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defRPr/>
            </a:pPr>
            <a:r>
              <a:rPr lang="en-US"/>
              <a:t>Summer term 2025</a:t>
            </a:r>
            <a:endParaRPr spc="-20"/>
          </a:p>
        </p:txBody>
      </p:sp>
      <p:sp>
        <p:nvSpPr>
          <p:cNvPr id="4" name="Holder 4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  <a:defRPr/>
            </a:pPr>
            <a:fld id="{81D60167-4931-47E6-BA6A-407CBD079E47}" type="slidenum">
              <a:rPr spc="-50"/>
              <a:t/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bg object 16" hidden="0"/>
          <p:cNvPicPr/>
          <p:nvPr isPhoto="0" userDrawn="0"/>
        </p:nvPicPr>
        <p:blipFill>
          <a:blip r:embed="rId7"/>
          <a:stretch/>
        </p:blipFill>
        <p:spPr bwMode="auto">
          <a:xfrm>
            <a:off x="9319259" y="592836"/>
            <a:ext cx="2161031" cy="672084"/>
          </a:xfrm>
          <a:prstGeom prst="rect">
            <a:avLst/>
          </a:prstGeom>
        </p:spPr>
      </p:pic>
      <p:sp>
        <p:nvSpPr>
          <p:cNvPr id="17" name="bg object 17" hidden="0"/>
          <p:cNvSpPr/>
          <p:nvPr isPhoto="0" userDrawn="0"/>
        </p:nvSpPr>
        <p:spPr bwMode="auto">
          <a:xfrm>
            <a:off x="0" y="6172200"/>
            <a:ext cx="12192000" cy="684530"/>
          </a:xfrm>
          <a:custGeom>
            <a:avLst/>
            <a:gdLst/>
            <a:ahLst/>
            <a:cxnLst/>
            <a:rect l="l" t="t" r="r" b="b"/>
            <a:pathLst>
              <a:path w="12192000" h="684529" fill="norm" stroke="1" extrusionOk="0">
                <a:moveTo>
                  <a:pt x="12192000" y="0"/>
                </a:moveTo>
                <a:lnTo>
                  <a:pt x="0" y="0"/>
                </a:lnTo>
                <a:lnTo>
                  <a:pt x="0" y="684276"/>
                </a:lnTo>
                <a:lnTo>
                  <a:pt x="12192000" y="6842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C518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pic>
        <p:nvPicPr>
          <p:cNvPr id="18" name="bg object 18" hidden="0"/>
          <p:cNvPicPr/>
          <p:nvPr isPhoto="0" userDrawn="0"/>
        </p:nvPicPr>
        <p:blipFill>
          <a:blip r:embed="rId8"/>
          <a:stretch/>
        </p:blipFill>
        <p:spPr bwMode="auto">
          <a:xfrm>
            <a:off x="10742676" y="64007"/>
            <a:ext cx="1399031" cy="772668"/>
          </a:xfrm>
          <a:prstGeom prst="rect">
            <a:avLst/>
          </a:prstGeom>
        </p:spPr>
      </p:pic>
      <p:sp>
        <p:nvSpPr>
          <p:cNvPr id="2" name="Holder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09460" y="140855"/>
            <a:ext cx="8653170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51825"/>
                </a:solidFill>
                <a:latin typeface="Segoe UI"/>
                <a:cs typeface="Segoe UI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15862" y="1801266"/>
            <a:ext cx="10659745" cy="3926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 hidden="0"/>
          <p:cNvSpPr>
            <a:spLocks noGrp="1"/>
          </p:cNvSpPr>
          <p:nvPr isPhoto="0" userDrawn="0">
            <p:ph type="ftr" sz="quarter" idx="5" hasCustomPrompt="0"/>
          </p:nvPr>
        </p:nvSpPr>
        <p:spPr bwMode="auto">
          <a:xfrm>
            <a:off x="3625329" y="6495065"/>
            <a:ext cx="5316863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defRPr/>
            </a:pPr>
            <a:r>
              <a:rPr lang="en-US"/>
              <a:t>Exercise 1 , Introduction to E-Government</a:t>
            </a:r>
            <a:endParaRPr spc="-10"/>
          </a:p>
        </p:txBody>
      </p:sp>
      <p:sp>
        <p:nvSpPr>
          <p:cNvPr id="5" name="Holder 5" hidden="0"/>
          <p:cNvSpPr>
            <a:spLocks noGrp="1"/>
          </p:cNvSpPr>
          <p:nvPr isPhoto="0" userDrawn="0">
            <p:ph type="dt" sz="half" idx="6" hasCustomPrompt="0"/>
          </p:nvPr>
        </p:nvSpPr>
        <p:spPr bwMode="auto">
          <a:xfrm>
            <a:off x="413172" y="6495060"/>
            <a:ext cx="1217348" cy="182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defRPr/>
            </a:pPr>
            <a:r>
              <a:rPr lang="en-US"/>
              <a:t>Summer term 2025</a:t>
            </a:r>
            <a:endParaRPr spc="-20"/>
          </a:p>
        </p:txBody>
      </p:sp>
      <p:sp>
        <p:nvSpPr>
          <p:cNvPr id="6" name="Holder 6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>
          <a:xfrm>
            <a:off x="11535574" y="6499828"/>
            <a:ext cx="244728" cy="182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  <a:defRPr/>
            </a:pPr>
            <a:fld id="{81D60167-4931-47E6-BA6A-407CBD079E47}" type="slidenum">
              <a:rPr spc="-50"/>
              <a:t/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1" ftr="1" hdr="0" sldNum="1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penagarpalika.gov.in/" TargetMode="External"/><Relationship Id="rId3" Type="http://schemas.openxmlformats.org/officeDocument/2006/relationships/hyperlink" Target="https://digital-strategy.ec.europa.eu/en/policies/digital-compass" TargetMode="External"/><Relationship Id="rId4" Type="http://schemas.openxmlformats.org/officeDocument/2006/relationships/hyperlink" Target="https://ec.europa.eu/info/strategy/priorities-2019-2024/europe-fit-digital-age_en" TargetMode="External"/><Relationship Id="rId5" Type="http://schemas.openxmlformats.org/officeDocument/2006/relationships/hyperlink" Target="https://single-market-economy.ec.europa.eu/single-market/single-digital-gateway_en" TargetMode="Externa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portalverbund.de)/" TargetMode="External"/><Relationship Id="rId3" Type="http://schemas.openxmlformats.org/officeDocument/2006/relationships/image" Target="../media/image7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object 3" hidden="0"/>
          <p:cNvSpPr txBox="1"/>
          <p:nvPr isPhoto="0" userDrawn="0"/>
        </p:nvSpPr>
        <p:spPr bwMode="auto">
          <a:xfrm>
            <a:off x="0" y="5222891"/>
            <a:ext cx="3505199" cy="1158651"/>
          </a:xfrm>
          <a:prstGeom prst="rect">
            <a:avLst/>
          </a:prstGeom>
          <a:solidFill>
            <a:srgbClr val="C21A25"/>
          </a:solidFill>
        </p:spPr>
        <p:txBody>
          <a:bodyPr vert="horz" wrap="square" lIns="0" tIns="42545" rIns="0" bIns="0" rtlCol="0">
            <a:spAutoFit/>
          </a:bodyPr>
          <a:lstStyle/>
          <a:p>
            <a:pPr marL="91440" marR="1168400" algn="just">
              <a:lnSpc>
                <a:spcPts val="1510"/>
              </a:lnSpc>
              <a:spcBef>
                <a:spcPts val="335"/>
              </a:spcBef>
              <a:defRPr/>
            </a:pPr>
            <a:r>
              <a:rPr lang="en-US" sz="1400">
                <a:solidFill>
                  <a:schemeClr val="bg1"/>
                </a:solidFill>
                <a:latin typeface="Segoe UI"/>
                <a:cs typeface="Segoe UI"/>
              </a:rPr>
              <a:t>Group No. A6 </a:t>
            </a:r>
            <a:endParaRPr/>
          </a:p>
          <a:p>
            <a:pPr marL="91440" marR="1168400" algn="just">
              <a:lnSpc>
                <a:spcPts val="1510"/>
              </a:lnSpc>
              <a:spcBef>
                <a:spcPts val="335"/>
              </a:spcBef>
              <a:defRPr/>
            </a:pPr>
            <a:r>
              <a:rPr lang="en-US" sz="1400">
                <a:solidFill>
                  <a:schemeClr val="bg1"/>
                </a:solidFill>
                <a:latin typeface="Segoe UI"/>
                <a:cs typeface="Segoe UI"/>
              </a:rPr>
              <a:t>Names : </a:t>
            </a:r>
            <a:r>
              <a:rPr lang="en-IN" sz="1400">
                <a:solidFill>
                  <a:schemeClr val="bg1"/>
                </a:solidFill>
                <a:latin typeface="Segoe UI"/>
                <a:cs typeface="Segoe UI"/>
              </a:rPr>
              <a:t>Sahil Ladola</a:t>
            </a:r>
            <a:endParaRPr/>
          </a:p>
          <a:p>
            <a:pPr marL="91440" marR="1168400" algn="just">
              <a:lnSpc>
                <a:spcPts val="1510"/>
              </a:lnSpc>
              <a:spcBef>
                <a:spcPts val="335"/>
              </a:spcBef>
              <a:defRPr/>
            </a:pPr>
            <a:r>
              <a:rPr lang="en-IN" sz="1400">
                <a:solidFill>
                  <a:schemeClr val="bg1"/>
                </a:solidFill>
                <a:latin typeface="Segoe UI"/>
                <a:cs typeface="Segoe UI"/>
              </a:rPr>
              <a:t>              Ravi Ramani</a:t>
            </a:r>
            <a:endParaRPr/>
          </a:p>
          <a:p>
            <a:pPr marL="91440" marR="1168400" lvl="8" algn="just">
              <a:lnSpc>
                <a:spcPts val="1510"/>
              </a:lnSpc>
              <a:spcBef>
                <a:spcPts val="335"/>
              </a:spcBef>
              <a:defRPr/>
            </a:pPr>
            <a:r>
              <a:rPr lang="en-IN" sz="1400">
                <a:solidFill>
                  <a:schemeClr val="bg1"/>
                </a:solidFill>
                <a:latin typeface="Segoe UI"/>
                <a:cs typeface="Segoe UI"/>
              </a:rPr>
              <a:t>              Jeel </a:t>
            </a:r>
            <a:r>
              <a:rPr lang="en-IN" sz="1400">
                <a:solidFill>
                  <a:schemeClr val="bg1"/>
                </a:solidFill>
                <a:latin typeface="Segoe UI"/>
                <a:cs typeface="Segoe UI"/>
              </a:rPr>
              <a:t>Katrodiya</a:t>
            </a:r>
            <a:endParaRPr lang="en-IN" sz="1400">
              <a:solidFill>
                <a:schemeClr val="bg1"/>
              </a:solidFill>
              <a:latin typeface="Segoe UI"/>
              <a:cs typeface="Segoe UI"/>
            </a:endParaRPr>
          </a:p>
          <a:p>
            <a:pPr marL="91440" marR="1168400" lvl="8" algn="just">
              <a:lnSpc>
                <a:spcPts val="1510"/>
              </a:lnSpc>
              <a:spcBef>
                <a:spcPts val="335"/>
              </a:spcBef>
              <a:defRPr/>
            </a:pPr>
            <a:r>
              <a:rPr lang="en-IN" sz="1400">
                <a:solidFill>
                  <a:schemeClr val="bg1"/>
                </a:solidFill>
                <a:latin typeface="Segoe UI"/>
                <a:cs typeface="Segoe UI"/>
              </a:rPr>
              <a:t>              Yash </a:t>
            </a:r>
            <a:r>
              <a:rPr lang="en-IN" sz="1400">
                <a:solidFill>
                  <a:schemeClr val="bg1"/>
                </a:solidFill>
                <a:latin typeface="Segoe UI"/>
                <a:cs typeface="Segoe UI"/>
              </a:rPr>
              <a:t>Nakrani</a:t>
            </a:r>
            <a:endParaRPr lang="en-US" sz="140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15" name="TextBox 14" hidden="0"/>
          <p:cNvSpPr txBox="1"/>
          <p:nvPr isPhoto="0" userDrawn="0"/>
        </p:nvSpPr>
        <p:spPr bwMode="auto">
          <a:xfrm>
            <a:off x="685800" y="3605069"/>
            <a:ext cx="6096000" cy="966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5715" lvl="0" indent="0" algn="just" defTabSz="91440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b="1" i="0" u="none" strike="noStrike" cap="none" spc="0">
                <a:ln>
                  <a:noFill/>
                </a:ln>
                <a:solidFill>
                  <a:srgbClr val="FFFFFF"/>
                </a:solidFill>
                <a:latin typeface="Segoe UI"/>
                <a:cs typeface="Segoe UI"/>
              </a:rPr>
              <a:t>Exercise 2</a:t>
            </a:r>
            <a:endParaRPr/>
          </a:p>
          <a:p>
            <a:pPr marL="0" marR="5715" lvl="0" indent="0" algn="just" defTabSz="91440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b="1" i="0" u="none" strike="noStrike" cap="none" spc="0">
                <a:ln>
                  <a:noFill/>
                </a:ln>
                <a:solidFill>
                  <a:srgbClr val="FFFFFF"/>
                </a:solidFill>
                <a:latin typeface="Segoe UI"/>
                <a:cs typeface="Segoe UI"/>
              </a:rPr>
              <a:t>Introduction to E-Government</a:t>
            </a:r>
            <a:endParaRPr lang="en-US" sz="2800" b="0" i="0" u="none" strike="noStrike" cap="none" spc="0">
              <a:ln>
                <a:noFill/>
              </a:ln>
              <a:solidFill>
                <a:sysClr val="windowText" lastClr="000000"/>
              </a:solidFill>
              <a:latin typeface="Segoe UI"/>
              <a:cs typeface="Segoe UI"/>
            </a:endParaRPr>
          </a:p>
        </p:txBody>
      </p:sp>
      <p:sp>
        <p:nvSpPr>
          <p:cNvPr id="18" name="Slide Number Placeholder 17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/>
        <p:txBody>
          <a:bodyPr/>
          <a:lstStyle/>
          <a:p>
            <a:pPr marL="115570">
              <a:lnSpc>
                <a:spcPct val="100000"/>
              </a:lnSpc>
              <a:defRPr/>
            </a:pPr>
            <a:fld id="{81D60167-4931-47E6-BA6A-407CBD079E47}" type="slidenum">
              <a:rPr lang="en-IN" spc="-50"/>
              <a:t/>
            </a:fld>
            <a:endParaRPr lang="en-IN" spc="-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object 6" hidden="0"/>
          <p:cNvSpPr txBox="1">
            <a:spLocks noGrp="1"/>
          </p:cNvSpPr>
          <p:nvPr isPhoto="0" userDrawn="0">
            <p:ph type="dt" sz="half" idx="6" hasCustomPrompt="0"/>
          </p:nvPr>
        </p:nvSpPr>
        <p:spPr bwMode="auto">
          <a:xfrm>
            <a:off x="413172" y="6495060"/>
            <a:ext cx="121734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  <a:defRPr/>
            </a:pPr>
            <a:r>
              <a:rPr lang="en-US">
                <a:latin typeface="Segoe UI"/>
                <a:cs typeface="Segoe UI"/>
              </a:rPr>
              <a:t>Summer term 2025</a:t>
            </a:r>
            <a:endParaRPr spc="-20">
              <a:latin typeface="Segoe UI"/>
              <a:cs typeface="Segoe UI"/>
            </a:endParaRPr>
          </a:p>
        </p:txBody>
      </p:sp>
      <p:sp>
        <p:nvSpPr>
          <p:cNvPr id="7" name="object 7" hidden="0"/>
          <p:cNvSpPr txBox="1">
            <a:spLocks noGrp="1"/>
          </p:cNvSpPr>
          <p:nvPr isPhoto="0" userDrawn="0">
            <p:ph type="ftr" sz="quarter" idx="5" hasCustomPrompt="0"/>
          </p:nvPr>
        </p:nvSpPr>
        <p:spPr bwMode="auto">
          <a:xfrm>
            <a:off x="3625329" y="6495065"/>
            <a:ext cx="531686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  <a:defRPr/>
            </a:pPr>
            <a:r>
              <a:rPr lang="en-US">
                <a:latin typeface="Segoe UI"/>
                <a:cs typeface="Segoe UI"/>
              </a:rPr>
              <a:t>Exercise 1 , Introduction to E-Government</a:t>
            </a:r>
            <a:endParaRPr spc="-10">
              <a:latin typeface="Segoe UI"/>
              <a:cs typeface="Segoe UI"/>
            </a:endParaRPr>
          </a:p>
        </p:txBody>
      </p:sp>
      <p:sp>
        <p:nvSpPr>
          <p:cNvPr id="8" name="object 8" hidden="0"/>
          <p:cNvSpPr txBox="1">
            <a:spLocks noGrp="1"/>
          </p:cNvSpPr>
          <p:nvPr isPhoto="0" userDrawn="0">
            <p:ph type="sldNum" sz="quarter" idx="7" hasCustomPrompt="0"/>
          </p:nvPr>
        </p:nvSpPr>
        <p:spPr bwMode="auto">
          <a:xfrm>
            <a:off x="11535574" y="6499828"/>
            <a:ext cx="24472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just">
              <a:lnSpc>
                <a:spcPct val="100000"/>
              </a:lnSpc>
              <a:defRPr/>
            </a:pPr>
            <a:fld id="{81D60167-4931-47E6-BA6A-407CBD079E47}" type="slidenum">
              <a:rPr spc="-25">
                <a:latin typeface="Segoe UI"/>
                <a:cs typeface="Segoe UI"/>
              </a:rPr>
              <a:t/>
            </a:fld>
            <a:endParaRPr spc="-25">
              <a:latin typeface="Segoe UI"/>
              <a:cs typeface="Segoe UI"/>
            </a:endParaRPr>
          </a:p>
        </p:txBody>
      </p:sp>
      <p:sp>
        <p:nvSpPr>
          <p:cNvPr id="10" name="Title 9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13172" y="356298"/>
            <a:ext cx="8653170" cy="430887"/>
          </a:xfrm>
        </p:spPr>
        <p:txBody>
          <a:bodyPr/>
          <a:lstStyle/>
          <a:p>
            <a:pPr algn="just">
              <a:defRPr/>
            </a:pPr>
            <a:r>
              <a:rPr lang="en-US">
                <a:latin typeface="Segoe UI"/>
                <a:cs typeface="Segoe UI"/>
              </a:rPr>
              <a:t>Reference </a:t>
            </a:r>
            <a:endParaRPr lang="en-IN">
              <a:latin typeface="Segoe UI"/>
              <a:cs typeface="Segoe UI"/>
            </a:endParaRPr>
          </a:p>
        </p:txBody>
      </p:sp>
      <p:sp>
        <p:nvSpPr>
          <p:cNvPr id="11" name="TextBox 10" hidden="0"/>
          <p:cNvSpPr txBox="1"/>
          <p:nvPr isPhoto="0" userDrawn="0"/>
        </p:nvSpPr>
        <p:spPr bwMode="auto">
          <a:xfrm>
            <a:off x="762000" y="1143000"/>
            <a:ext cx="998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  <a:defRPr/>
            </a:pPr>
            <a:r>
              <a:rPr lang="en-IN">
                <a:latin typeface="Segoe UI"/>
                <a:cs typeface="Segoe UI"/>
              </a:rPr>
              <a:t>MP </a:t>
            </a:r>
            <a:r>
              <a:rPr lang="en-IN">
                <a:latin typeface="Segoe UI"/>
                <a:cs typeface="Segoe UI"/>
              </a:rPr>
              <a:t>eNagarpalika</a:t>
            </a:r>
            <a:r>
              <a:rPr lang="en-IN">
                <a:latin typeface="Segoe UI"/>
                <a:cs typeface="Segoe UI"/>
              </a:rPr>
              <a:t> (India)</a:t>
            </a:r>
            <a:endParaRPr/>
          </a:p>
          <a:p>
            <a:pPr marL="285750" indent="-285750" algn="just">
              <a:buFont typeface="Arial"/>
              <a:buChar char="•"/>
              <a:defRPr/>
            </a:pPr>
            <a:endParaRPr lang="en-IN">
              <a:latin typeface="Segoe UI"/>
              <a:cs typeface="Segoe UI"/>
            </a:endParaRPr>
          </a:p>
          <a:p>
            <a:pPr marL="285750" indent="-285750" algn="just">
              <a:buFont typeface="Arial"/>
              <a:buChar char="•"/>
              <a:defRPr/>
            </a:pPr>
            <a:r>
              <a:rPr lang="en-IN" b="0" i="0">
                <a:solidFill>
                  <a:srgbClr val="F8FAFF"/>
                </a:solidFill>
                <a:latin typeface="DeepSeek-CJK-patch"/>
              </a:rPr>
              <a:t> </a:t>
            </a:r>
            <a:r>
              <a:rPr lang="en-IN" b="0" i="0" u="sng" strike="noStrike">
                <a:solidFill>
                  <a:srgbClr val="3B82F6"/>
                </a:solidFill>
                <a:latin typeface="DeepSeek-CJK-patch"/>
                <a:hlinkClick r:id="rId2" tooltip="https://www.mpenagarpalika.gov.in/"/>
              </a:rPr>
              <a:t>https://www.mpenagarpalika.gov.in</a:t>
            </a:r>
            <a:endParaRPr lang="en-IN">
              <a:latin typeface="Segoe UI"/>
              <a:cs typeface="Segoe UI"/>
            </a:endParaRPr>
          </a:p>
          <a:p>
            <a:pPr marL="285750" indent="-285750" algn="just">
              <a:buFont typeface="Arial"/>
              <a:buChar char="•"/>
              <a:defRPr/>
            </a:pPr>
            <a:r>
              <a:rPr lang="en-IN" b="0" i="0" u="sng" strike="noStrike">
                <a:solidFill>
                  <a:srgbClr val="3B82F6"/>
                </a:solidFill>
                <a:latin typeface="DeepSeek-CJK-patch"/>
                <a:hlinkClick r:id="rId3" tooltip="https://digital-strategy.ec.europa.eu/en/policies/digital-compass"/>
              </a:rPr>
              <a:t>https://digital-strategy.ec.europa.eu/en/policies/digital-compass</a:t>
            </a:r>
            <a:endParaRPr/>
          </a:p>
          <a:p>
            <a:pPr marL="285750" indent="-285750" algn="just">
              <a:buFont typeface="Arial"/>
              <a:buChar char="•"/>
              <a:defRPr/>
            </a:pPr>
            <a:endParaRPr lang="en-IN">
              <a:solidFill>
                <a:srgbClr val="3B82F6"/>
              </a:solidFill>
              <a:latin typeface="DeepSeek-CJK-patch"/>
            </a:endParaRPr>
          </a:p>
          <a:p>
            <a:pPr marL="285750" indent="-285750" algn="just">
              <a:buFont typeface="Arial"/>
              <a:buChar char="•"/>
              <a:defRPr/>
            </a:pPr>
            <a:r>
              <a:rPr lang="en-IN" b="0" i="0" u="sng" strike="noStrike">
                <a:solidFill>
                  <a:srgbClr val="3B82F6"/>
                </a:solidFill>
                <a:latin typeface="DeepSeek-CJK-patch"/>
                <a:hlinkClick r:id="rId3" tooltip="https://digital-strategy.ec.europa.eu/en/policies/digital-compass"/>
              </a:rPr>
              <a:t> </a:t>
            </a:r>
            <a:r>
              <a:rPr lang="en-IN" b="0" i="0" u="sng" strike="noStrike">
                <a:solidFill>
                  <a:srgbClr val="3B82F6"/>
                </a:solidFill>
                <a:latin typeface="DeepSeek-CJK-patch"/>
                <a:hlinkClick r:id="rId4" tooltip="https://ec.europa.eu/info/strategy/priorities-2019-2024/europe-fit-digital-age_en"/>
              </a:rPr>
              <a:t>https://ec.europa.eu/info/strategy/priorities-2019-2024/europe-fit-digital-age_en</a:t>
            </a:r>
            <a:endParaRPr lang="en-IN" b="0" i="0" u="none" strike="noStrike">
              <a:solidFill>
                <a:srgbClr val="3B82F6"/>
              </a:solidFill>
              <a:latin typeface="DeepSeek-CJK-patch"/>
            </a:endParaRPr>
          </a:p>
          <a:p>
            <a:pPr marL="285750" indent="-285750" algn="just">
              <a:buFont typeface="Arial"/>
              <a:buChar char="•"/>
              <a:defRPr/>
            </a:pPr>
            <a:r>
              <a:rPr lang="en-IN" b="0" i="0" u="sng" strike="noStrike">
                <a:solidFill>
                  <a:srgbClr val="3B82F6"/>
                </a:solidFill>
                <a:latin typeface="DeepSeek-CJK-patch"/>
                <a:hlinkClick r:id="rId5" tooltip="https://single-market-economy.ec.europa.eu/single-market/single-digital-gateway_en"/>
              </a:rPr>
              <a:t>https://single-market-economy.ec.europa.eu/single-market/single-digital-gateway_en</a:t>
            </a:r>
            <a:endParaRPr lang="en-IN">
              <a:solidFill>
                <a:schemeClr val="tx2">
                  <a:lumMod val="60000"/>
                  <a:lumOff val="40000"/>
                </a:schemeClr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 hidden="0"/>
          <p:cNvSpPr txBox="1"/>
          <p:nvPr isPhoto="0" userDrawn="0"/>
        </p:nvSpPr>
        <p:spPr bwMode="auto">
          <a:xfrm>
            <a:off x="762000" y="3657600"/>
            <a:ext cx="873184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just">
              <a:lnSpc>
                <a:spcPct val="100000"/>
              </a:lnSpc>
              <a:spcBef>
                <a:spcPts val="95"/>
              </a:spcBef>
              <a:defRPr/>
            </a:pPr>
            <a:r>
              <a:rPr sz="2800" b="1">
                <a:solidFill>
                  <a:srgbClr val="FFFFFF"/>
                </a:solidFill>
                <a:latin typeface="Segoe UI"/>
                <a:cs typeface="Segoe UI"/>
              </a:rPr>
              <a:t>Thank</a:t>
            </a:r>
            <a:r>
              <a:rPr sz="2800" b="1" spc="-6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lang="en-IN" sz="2800" b="1" spc="-6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IN" sz="2800" b="1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lang="en-IN" sz="2800" b="1" spc="-6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IN" sz="2800" b="1">
                <a:solidFill>
                  <a:srgbClr val="FFFFFF"/>
                </a:solidFill>
                <a:latin typeface="Segoe UI"/>
                <a:cs typeface="Segoe UI"/>
              </a:rPr>
              <a:t>your</a:t>
            </a:r>
            <a:r>
              <a:rPr lang="en-IN" sz="2800" b="1" spc="-6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IN" sz="2800" b="1">
                <a:solidFill>
                  <a:srgbClr val="FFFFFF"/>
                </a:solidFill>
                <a:latin typeface="Segoe UI"/>
                <a:cs typeface="Segoe UI"/>
              </a:rPr>
              <a:t>attention !!!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4" name="object 3" hidden="0"/>
          <p:cNvSpPr txBox="1"/>
          <p:nvPr isPhoto="0" userDrawn="0"/>
        </p:nvSpPr>
        <p:spPr bwMode="auto">
          <a:xfrm>
            <a:off x="0" y="5334000"/>
            <a:ext cx="3505199" cy="1158651"/>
          </a:xfrm>
          <a:prstGeom prst="rect">
            <a:avLst/>
          </a:prstGeom>
          <a:solidFill>
            <a:srgbClr val="C21A25"/>
          </a:solidFill>
        </p:spPr>
        <p:txBody>
          <a:bodyPr vert="horz" wrap="square" lIns="0" tIns="42545" rIns="0" bIns="0" rtlCol="0">
            <a:spAutoFit/>
          </a:bodyPr>
          <a:lstStyle/>
          <a:p>
            <a:pPr marL="91440" marR="1168400" algn="just">
              <a:lnSpc>
                <a:spcPts val="1510"/>
              </a:lnSpc>
              <a:spcBef>
                <a:spcPts val="335"/>
              </a:spcBef>
              <a:defRPr/>
            </a:pPr>
            <a:r>
              <a:rPr lang="en-US" sz="1400">
                <a:solidFill>
                  <a:schemeClr val="bg1"/>
                </a:solidFill>
                <a:latin typeface="Segoe UI"/>
                <a:cs typeface="Segoe UI"/>
              </a:rPr>
              <a:t>Group No. A6 </a:t>
            </a:r>
            <a:endParaRPr/>
          </a:p>
          <a:p>
            <a:pPr marL="91440" marR="1168400" algn="just">
              <a:lnSpc>
                <a:spcPts val="1510"/>
              </a:lnSpc>
              <a:spcBef>
                <a:spcPts val="335"/>
              </a:spcBef>
              <a:defRPr/>
            </a:pPr>
            <a:r>
              <a:rPr lang="en-US" sz="1400">
                <a:solidFill>
                  <a:schemeClr val="bg1"/>
                </a:solidFill>
                <a:latin typeface="Segoe UI"/>
                <a:cs typeface="Segoe UI"/>
              </a:rPr>
              <a:t>Names : </a:t>
            </a:r>
            <a:r>
              <a:rPr lang="en-IN" sz="1400">
                <a:solidFill>
                  <a:schemeClr val="bg1"/>
                </a:solidFill>
                <a:latin typeface="Segoe UI"/>
                <a:cs typeface="Segoe UI"/>
              </a:rPr>
              <a:t>Sahil Ladola</a:t>
            </a:r>
            <a:endParaRPr/>
          </a:p>
          <a:p>
            <a:pPr marL="91440" marR="1168400" algn="just">
              <a:lnSpc>
                <a:spcPts val="1510"/>
              </a:lnSpc>
              <a:spcBef>
                <a:spcPts val="335"/>
              </a:spcBef>
              <a:defRPr/>
            </a:pPr>
            <a:r>
              <a:rPr lang="en-IN" sz="1400">
                <a:solidFill>
                  <a:schemeClr val="bg1"/>
                </a:solidFill>
                <a:latin typeface="Segoe UI"/>
                <a:cs typeface="Segoe UI"/>
              </a:rPr>
              <a:t>              Ravi Ramani</a:t>
            </a:r>
            <a:endParaRPr/>
          </a:p>
          <a:p>
            <a:pPr marL="91440" marR="1168400" lvl="8" algn="just">
              <a:lnSpc>
                <a:spcPts val="1510"/>
              </a:lnSpc>
              <a:spcBef>
                <a:spcPts val="335"/>
              </a:spcBef>
              <a:defRPr/>
            </a:pPr>
            <a:r>
              <a:rPr lang="en-IN" sz="1400">
                <a:solidFill>
                  <a:schemeClr val="bg1"/>
                </a:solidFill>
                <a:latin typeface="Segoe UI"/>
                <a:cs typeface="Segoe UI"/>
              </a:rPr>
              <a:t>              Jeel </a:t>
            </a:r>
            <a:r>
              <a:rPr lang="en-IN" sz="1400">
                <a:solidFill>
                  <a:schemeClr val="bg1"/>
                </a:solidFill>
                <a:latin typeface="Segoe UI"/>
                <a:cs typeface="Segoe UI"/>
              </a:rPr>
              <a:t>Katrodiya</a:t>
            </a:r>
            <a:endParaRPr lang="en-IN" sz="1400">
              <a:solidFill>
                <a:schemeClr val="bg1"/>
              </a:solidFill>
              <a:latin typeface="Segoe UI"/>
              <a:cs typeface="Segoe UI"/>
            </a:endParaRPr>
          </a:p>
          <a:p>
            <a:pPr marL="91440" marR="1168400" lvl="8" algn="just">
              <a:lnSpc>
                <a:spcPts val="1510"/>
              </a:lnSpc>
              <a:spcBef>
                <a:spcPts val="335"/>
              </a:spcBef>
              <a:defRPr/>
            </a:pPr>
            <a:r>
              <a:rPr lang="en-IN" sz="1400">
                <a:solidFill>
                  <a:schemeClr val="bg1"/>
                </a:solidFill>
                <a:latin typeface="Segoe UI"/>
                <a:cs typeface="Segoe UI"/>
              </a:rPr>
              <a:t>              Yash </a:t>
            </a:r>
            <a:r>
              <a:rPr lang="en-IN" sz="1400">
                <a:solidFill>
                  <a:schemeClr val="bg1"/>
                </a:solidFill>
                <a:latin typeface="Segoe UI"/>
                <a:cs typeface="Segoe UI"/>
              </a:rPr>
              <a:t>Nakrani</a:t>
            </a:r>
            <a:endParaRPr lang="en-US" sz="140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>
          <a:xfrm>
            <a:off x="11535574" y="6499825"/>
            <a:ext cx="427826" cy="182249"/>
          </a:xfrm>
        </p:spPr>
        <p:txBody>
          <a:bodyPr/>
          <a:lstStyle/>
          <a:p>
            <a:pPr marL="115570">
              <a:lnSpc>
                <a:spcPct val="100000"/>
              </a:lnSpc>
              <a:defRPr/>
            </a:pPr>
            <a:fld id="{81D60167-4931-47E6-BA6A-407CBD079E47}" type="slidenum">
              <a:rPr lang="en-IN" spc="-50"/>
              <a:t/>
            </a:fld>
            <a:endParaRPr lang="en-IN" spc="-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33400"/>
            <a:ext cx="8653170" cy="873957"/>
          </a:xfrm>
          <a:prstGeom prst="rect">
            <a:avLst/>
          </a:prstGeom>
        </p:spPr>
        <p:txBody>
          <a:bodyPr vert="horz" wrap="square" lIns="0" tIns="438785" rIns="0" bIns="0" rtlCol="0">
            <a:spAutoFit/>
          </a:bodyPr>
          <a:lstStyle/>
          <a:p>
            <a:pPr marL="219074" algn="just">
              <a:lnSpc>
                <a:spcPct val="100000"/>
              </a:lnSpc>
              <a:spcBef>
                <a:spcPts val="95"/>
              </a:spcBef>
              <a:defRPr/>
            </a:pPr>
            <a:r>
              <a:rPr spc="-10"/>
              <a:t>Agenda</a:t>
            </a:r>
            <a:endParaRPr/>
          </a:p>
        </p:txBody>
      </p:sp>
      <p:sp>
        <p:nvSpPr>
          <p:cNvPr id="4" name="object 4" hidden="0"/>
          <p:cNvSpPr txBox="1">
            <a:spLocks noGrp="1"/>
          </p:cNvSpPr>
          <p:nvPr isPhoto="0" userDrawn="0">
            <p:ph type="dt" sz="half" idx="6" hasCustomPrompt="0"/>
          </p:nvPr>
        </p:nvSpPr>
        <p:spPr bwMode="auto">
          <a:xfrm>
            <a:off x="413172" y="6495060"/>
            <a:ext cx="121734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  <a:defRPr/>
            </a:pPr>
            <a:r>
              <a:rPr lang="en-US"/>
              <a:t>Summer term 2025</a:t>
            </a:r>
            <a:endParaRPr spc="-20"/>
          </a:p>
        </p:txBody>
      </p:sp>
      <p:sp>
        <p:nvSpPr>
          <p:cNvPr id="5" name="object 5" hidden="0"/>
          <p:cNvSpPr txBox="1">
            <a:spLocks noGrp="1"/>
          </p:cNvSpPr>
          <p:nvPr isPhoto="0" userDrawn="0">
            <p:ph type="ftr" sz="quarter" idx="5" hasCustomPrompt="0"/>
          </p:nvPr>
        </p:nvSpPr>
        <p:spPr bwMode="auto">
          <a:xfrm>
            <a:off x="3437568" y="6477000"/>
            <a:ext cx="531686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  <a:defRPr/>
            </a:pPr>
            <a:r>
              <a:rPr lang="en-US"/>
              <a:t>Exercise 1 , </a:t>
            </a:r>
            <a:r>
              <a:rPr/>
              <a:t>Introduction</a:t>
            </a:r>
            <a:r>
              <a:rPr spc="-45"/>
              <a:t> </a:t>
            </a:r>
            <a:r>
              <a:rPr/>
              <a:t>to</a:t>
            </a:r>
            <a:r>
              <a:rPr spc="-30"/>
              <a:t> </a:t>
            </a:r>
            <a:r>
              <a:rPr spc="-10"/>
              <a:t>E-</a:t>
            </a:r>
            <a:r>
              <a:rPr/>
              <a:t>Government</a:t>
            </a:r>
            <a:endParaRPr spc="-10"/>
          </a:p>
        </p:txBody>
      </p:sp>
      <p:sp>
        <p:nvSpPr>
          <p:cNvPr id="6" name="object 6" hidden="0"/>
          <p:cNvSpPr txBox="1">
            <a:spLocks noGrp="1"/>
          </p:cNvSpPr>
          <p:nvPr isPhoto="0" userDrawn="0">
            <p:ph type="sldNum" sz="quarter" idx="7" hasCustomPrompt="0"/>
          </p:nvPr>
        </p:nvSpPr>
        <p:spPr bwMode="auto">
          <a:xfrm>
            <a:off x="11535574" y="6499828"/>
            <a:ext cx="24472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 algn="just">
              <a:lnSpc>
                <a:spcPct val="100000"/>
              </a:lnSpc>
              <a:defRPr/>
            </a:pPr>
            <a:fld id="{81D60167-4931-47E6-BA6A-407CBD079E47}" type="slidenum">
              <a:rPr spc="-50"/>
              <a:t/>
            </a:fld>
            <a:endParaRPr spc="-50"/>
          </a:p>
        </p:txBody>
      </p:sp>
      <p:sp>
        <p:nvSpPr>
          <p:cNvPr id="3" name="object 3" hidden="0"/>
          <p:cNvSpPr txBox="1"/>
          <p:nvPr isPhoto="0" userDrawn="0"/>
        </p:nvSpPr>
        <p:spPr bwMode="auto">
          <a:xfrm>
            <a:off x="715862" y="1798218"/>
            <a:ext cx="11171338" cy="38213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 algn="just">
              <a:lnSpc>
                <a:spcPct val="150000"/>
              </a:lnSpc>
              <a:buClr>
                <a:srgbClr val="C00000"/>
              </a:buClr>
              <a:buFont typeface="Wingdings"/>
              <a:buChar char=""/>
              <a:tabLst>
                <a:tab pos="354965" algn="l"/>
              </a:tabLst>
              <a:defRPr/>
            </a:pPr>
            <a:r>
              <a:rPr lang="en-IN" sz="2400">
                <a:latin typeface="Segoe UI"/>
                <a:cs typeface="Segoe UI"/>
              </a:rPr>
              <a:t>Project Overview - MP </a:t>
            </a:r>
            <a:r>
              <a:rPr lang="en-IN" sz="2400">
                <a:latin typeface="Segoe UI"/>
                <a:cs typeface="Segoe UI"/>
              </a:rPr>
              <a:t>eNagarpalika</a:t>
            </a:r>
            <a:r>
              <a:rPr lang="en-IN" sz="2400">
                <a:latin typeface="Segoe UI"/>
                <a:cs typeface="Segoe UI"/>
              </a:rPr>
              <a:t> (Municipal level)</a:t>
            </a:r>
            <a:endParaRPr sz="2400">
              <a:latin typeface="Segoe UI"/>
              <a:cs typeface="Segoe UI"/>
            </a:endParaRPr>
          </a:p>
          <a:p>
            <a:pPr marL="354965" indent="-342265" algn="just">
              <a:lnSpc>
                <a:spcPct val="150000"/>
              </a:lnSpc>
              <a:buClr>
                <a:srgbClr val="C00000"/>
              </a:buClr>
              <a:buFont typeface="Wingdings"/>
              <a:buChar char=""/>
              <a:tabLst>
                <a:tab pos="354965" algn="l"/>
              </a:tabLst>
              <a:defRPr/>
            </a:pPr>
            <a:r>
              <a:rPr lang="en-IN" sz="2400">
                <a:latin typeface="Segoe UI"/>
                <a:cs typeface="Segoe UI"/>
              </a:rPr>
              <a:t>Terminology </a:t>
            </a:r>
            <a:endParaRPr/>
          </a:p>
          <a:p>
            <a:pPr marL="354965" indent="-342265" algn="just">
              <a:lnSpc>
                <a:spcPct val="150000"/>
              </a:lnSpc>
              <a:buClr>
                <a:srgbClr val="C00000"/>
              </a:buClr>
              <a:buFont typeface="Wingdings"/>
              <a:buChar char=""/>
              <a:tabLst>
                <a:tab pos="354965" algn="l"/>
              </a:tabLst>
              <a:defRPr/>
            </a:pPr>
            <a:r>
              <a:rPr lang="en-US" sz="2400">
                <a:latin typeface="Segoe UI"/>
                <a:cs typeface="Segoe UI"/>
              </a:rPr>
              <a:t>Alignment with EU eGovernment Action Plan 2016-2020</a:t>
            </a:r>
            <a:endParaRPr/>
          </a:p>
          <a:p>
            <a:pPr marL="354965" indent="-342265" algn="just">
              <a:lnSpc>
                <a:spcPct val="150000"/>
              </a:lnSpc>
              <a:buClr>
                <a:srgbClr val="C00000"/>
              </a:buClr>
              <a:buFont typeface="Wingdings"/>
              <a:buChar char=""/>
              <a:tabLst>
                <a:tab pos="354965" algn="l"/>
              </a:tabLst>
              <a:defRPr/>
            </a:pPr>
            <a:r>
              <a:rPr lang="en-US" sz="2400">
                <a:latin typeface="Segoe UI"/>
                <a:cs typeface="Segoe UI"/>
              </a:rPr>
              <a:t>Single Digital Gateway Regulation (EU)</a:t>
            </a:r>
            <a:endParaRPr/>
          </a:p>
          <a:p>
            <a:pPr marL="354965" indent="-342265" algn="just">
              <a:lnSpc>
                <a:spcPct val="150000"/>
              </a:lnSpc>
              <a:buClr>
                <a:srgbClr val="C00000"/>
              </a:buClr>
              <a:buFont typeface="Wingdings"/>
              <a:buChar char=""/>
              <a:tabLst>
                <a:tab pos="354965" algn="l"/>
              </a:tabLst>
              <a:defRPr/>
            </a:pPr>
            <a:r>
              <a:rPr lang="en-US" sz="2400">
                <a:latin typeface="Segoe UI"/>
                <a:cs typeface="Segoe UI"/>
              </a:rPr>
              <a:t>German National E-Government Strategy</a:t>
            </a:r>
            <a:endParaRPr/>
          </a:p>
          <a:p>
            <a:pPr marL="354965" indent="-342265" algn="just">
              <a:lnSpc>
                <a:spcPct val="150000"/>
              </a:lnSpc>
              <a:buClr>
                <a:srgbClr val="C00000"/>
              </a:buClr>
              <a:buFont typeface="Wingdings"/>
              <a:buChar char=""/>
              <a:tabLst>
                <a:tab pos="354965" algn="l"/>
              </a:tabLst>
              <a:defRPr/>
            </a:pPr>
            <a:r>
              <a:rPr lang="en-IN" sz="2400">
                <a:latin typeface="Segoe UI"/>
                <a:cs typeface="Segoe UI"/>
              </a:rPr>
              <a:t>EU Digital Decade Targets</a:t>
            </a:r>
            <a:endParaRPr/>
          </a:p>
          <a:p>
            <a:pPr marL="354965" indent="-342265" algn="just">
              <a:lnSpc>
                <a:spcPct val="150000"/>
              </a:lnSpc>
              <a:buClr>
                <a:srgbClr val="C00000"/>
              </a:buClr>
              <a:buFont typeface="Wingdings"/>
              <a:buChar char=""/>
              <a:tabLst>
                <a:tab pos="354965" algn="l"/>
              </a:tabLst>
              <a:defRPr/>
            </a:pPr>
            <a:r>
              <a:rPr lang="en-IN" sz="2400">
                <a:latin typeface="Segoe UI"/>
                <a:cs typeface="Segoe UI"/>
              </a:rPr>
              <a:t>Conclusion &amp; Lessons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object 2" hidden="0"/>
          <p:cNvSpPr/>
          <p:nvPr isPhoto="0" userDrawn="0"/>
        </p:nvSpPr>
        <p:spPr bwMode="auto">
          <a:xfrm>
            <a:off x="0" y="6172200"/>
            <a:ext cx="12192000" cy="684530"/>
          </a:xfrm>
          <a:custGeom>
            <a:avLst/>
            <a:gdLst/>
            <a:ahLst/>
            <a:cxnLst/>
            <a:rect l="l" t="t" r="r" b="b"/>
            <a:pathLst>
              <a:path w="12192000" h="684529" fill="norm" stroke="1" extrusionOk="0">
                <a:moveTo>
                  <a:pt x="12192000" y="0"/>
                </a:moveTo>
                <a:lnTo>
                  <a:pt x="0" y="0"/>
                </a:lnTo>
                <a:lnTo>
                  <a:pt x="0" y="684276"/>
                </a:lnTo>
                <a:lnTo>
                  <a:pt x="12192000" y="6842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C51825"/>
          </a:solidFill>
        </p:spPr>
        <p:txBody>
          <a:bodyPr wrap="square" lIns="0" tIns="0" rIns="0" bIns="0" rtlCol="0"/>
          <a:lstStyle/>
          <a:p>
            <a:pPr algn="just">
              <a:defRPr/>
            </a:pPr>
            <a:endParaRPr>
              <a:latin typeface="Segoe UI"/>
              <a:cs typeface="Segoe UI"/>
            </a:endParaRPr>
          </a:p>
        </p:txBody>
      </p:sp>
      <p:sp>
        <p:nvSpPr>
          <p:cNvPr id="12" name="object 6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380338" y="66529"/>
            <a:ext cx="11149140" cy="928266"/>
          </a:xfrm>
          <a:prstGeom prst="rect">
            <a:avLst/>
          </a:prstGeom>
        </p:spPr>
        <p:txBody>
          <a:bodyPr vert="horz" wrap="square" lIns="0" tIns="438785" rIns="0" bIns="0" rtlCol="0">
            <a:spAutoFit/>
          </a:bodyPr>
          <a:lstStyle/>
          <a:p>
            <a:pPr marL="12700" algn="just">
              <a:lnSpc>
                <a:spcPct val="150000"/>
              </a:lnSpc>
              <a:buClr>
                <a:srgbClr val="C00000"/>
              </a:buClr>
              <a:tabLst>
                <a:tab pos="354965" algn="l"/>
              </a:tabLst>
              <a:defRPr/>
            </a:pPr>
            <a:r>
              <a:rPr lang="en-US" sz="2400">
                <a:latin typeface="Segoe UI"/>
                <a:cs typeface="Segoe UI"/>
              </a:rPr>
              <a:t>Project Overview - MP </a:t>
            </a:r>
            <a:r>
              <a:rPr lang="en-US" sz="2400">
                <a:latin typeface="Segoe UI"/>
                <a:cs typeface="Segoe UI"/>
              </a:rPr>
              <a:t>eNagarpalika</a:t>
            </a:r>
            <a:r>
              <a:rPr lang="en-US" sz="2400">
                <a:latin typeface="Segoe UI"/>
                <a:cs typeface="Segoe UI"/>
              </a:rPr>
              <a:t> (Municipal level)</a:t>
            </a:r>
            <a:endParaRPr/>
          </a:p>
        </p:txBody>
      </p:sp>
      <p:sp>
        <p:nvSpPr>
          <p:cNvPr id="13" name="object 17" hidden="0"/>
          <p:cNvSpPr txBox="1">
            <a:spLocks noGrp="1"/>
          </p:cNvSpPr>
          <p:nvPr isPhoto="0" userDrawn="0">
            <p:ph type="dt" sz="half" idx="6" hasCustomPrompt="0"/>
          </p:nvPr>
        </p:nvSpPr>
        <p:spPr bwMode="auto">
          <a:xfrm>
            <a:off x="413172" y="6495060"/>
            <a:ext cx="121734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  <a:defRPr/>
            </a:pPr>
            <a:r>
              <a:rPr lang="en-US">
                <a:latin typeface="Segoe UI"/>
                <a:cs typeface="Segoe UI"/>
              </a:rPr>
              <a:t>Summer term 2025</a:t>
            </a:r>
            <a:endParaRPr spc="-20">
              <a:latin typeface="Segoe UI"/>
              <a:cs typeface="Segoe UI"/>
            </a:endParaRPr>
          </a:p>
        </p:txBody>
      </p:sp>
      <p:sp>
        <p:nvSpPr>
          <p:cNvPr id="14" name="object 19" hidden="0"/>
          <p:cNvSpPr txBox="1">
            <a:spLocks noGrp="1"/>
          </p:cNvSpPr>
          <p:nvPr isPhoto="0" userDrawn="0">
            <p:ph type="sldNum" sz="quarter" idx="7" hasCustomPrompt="0"/>
          </p:nvPr>
        </p:nvSpPr>
        <p:spPr bwMode="auto">
          <a:xfrm>
            <a:off x="11535574" y="6499828"/>
            <a:ext cx="24472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just">
              <a:lnSpc>
                <a:spcPct val="100000"/>
              </a:lnSpc>
              <a:defRPr/>
            </a:pPr>
            <a:fld id="{81D60167-4931-47E6-BA6A-407CBD079E47}" type="slidenum">
              <a:rPr spc="-25">
                <a:latin typeface="Segoe UI"/>
                <a:cs typeface="Segoe UI"/>
              </a:rPr>
              <a:t/>
            </a:fld>
            <a:endParaRPr spc="-25">
              <a:latin typeface="Segoe UI"/>
              <a:cs typeface="Segoe UI"/>
            </a:endParaRPr>
          </a:p>
        </p:txBody>
      </p:sp>
      <p:pic>
        <p:nvPicPr>
          <p:cNvPr id="15" name="Picture 14" hidden="0"/>
          <p:cNvPicPr>
            <a:picLocks noChangeAspect="1"/>
          </p:cNvPicPr>
          <p:nvPr isPhoto="0" userDrawn="0"/>
        </p:nvPicPr>
        <p:blipFill>
          <a:blip r:embed="rId2"/>
          <a:srcRect l="5806" t="0" r="4585" b="0"/>
          <a:stretch/>
        </p:blipFill>
        <p:spPr bwMode="auto">
          <a:xfrm>
            <a:off x="5209309" y="1846909"/>
            <a:ext cx="6908013" cy="3325421"/>
          </a:xfrm>
          <a:prstGeom prst="rect">
            <a:avLst/>
          </a:prstGeom>
        </p:spPr>
      </p:pic>
      <p:sp>
        <p:nvSpPr>
          <p:cNvPr id="16" name="TextBox 15" hidden="0"/>
          <p:cNvSpPr txBox="1"/>
          <p:nvPr isPhoto="0" userDrawn="0"/>
        </p:nvSpPr>
        <p:spPr bwMode="auto">
          <a:xfrm>
            <a:off x="411697" y="1620359"/>
            <a:ext cx="4617503" cy="2949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/>
              <a:buChar char="v"/>
              <a:defRPr/>
            </a:pPr>
            <a:r>
              <a:rPr lang="en-US">
                <a:latin typeface="Segoe UI"/>
                <a:cs typeface="Segoe UI"/>
              </a:rPr>
              <a:t>Municipal e-governance platform in Madhya Pradesh, India.</a:t>
            </a:r>
            <a:endParaRPr/>
          </a:p>
          <a:p>
            <a:pPr marL="285750" indent="-285750" algn="just">
              <a:buFont typeface="Wingdings"/>
              <a:buChar char="v"/>
              <a:defRPr/>
            </a:pPr>
            <a:endParaRPr lang="en-US">
              <a:latin typeface="Segoe UI"/>
              <a:cs typeface="Segoe UI"/>
            </a:endParaRPr>
          </a:p>
          <a:p>
            <a:pPr marL="285750" indent="-285750" algn="just">
              <a:buFont typeface="Wingdings"/>
              <a:buChar char="v"/>
              <a:defRPr/>
            </a:pPr>
            <a:r>
              <a:rPr lang="en-US" b="1">
                <a:latin typeface="Segoe UI"/>
                <a:cs typeface="Segoe UI"/>
              </a:rPr>
              <a:t>Goal: </a:t>
            </a:r>
            <a:r>
              <a:rPr lang="en-US">
                <a:latin typeface="Segoe UI"/>
                <a:cs typeface="Segoe UI"/>
              </a:rPr>
              <a:t>Digitize local government services    (property tax, certificates, licenses).</a:t>
            </a:r>
            <a:endParaRPr/>
          </a:p>
          <a:p>
            <a:pPr marL="285750" indent="-285750" algn="just">
              <a:buFont typeface="Wingdings"/>
              <a:buChar char="v"/>
              <a:defRPr/>
            </a:pPr>
            <a:endParaRPr lang="en-US">
              <a:latin typeface="Segoe UI"/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Wingdings"/>
              <a:buChar char="v"/>
              <a:defRPr/>
            </a:pPr>
            <a:r>
              <a:rPr lang="en-US" b="1">
                <a:latin typeface="Segoe UI"/>
                <a:cs typeface="Segoe UI"/>
              </a:rPr>
              <a:t>Key Features:</a:t>
            </a:r>
            <a:endParaRPr/>
          </a:p>
          <a:p>
            <a:pPr marL="285750" lvl="3" indent="-285750" algn="l">
              <a:lnSpc>
                <a:spcPct val="150000"/>
              </a:lnSpc>
              <a:buFont typeface="Arial"/>
              <a:buChar char="•"/>
              <a:defRPr/>
            </a:pPr>
            <a:r>
              <a:rPr lang="en-US">
                <a:latin typeface="Segoe UI"/>
                <a:cs typeface="Segoe UI"/>
              </a:rPr>
              <a:t>Single-window citizen services (taxes, certificates, licenses).</a:t>
            </a:r>
            <a:endParaRPr/>
          </a:p>
        </p:txBody>
      </p:sp>
      <p:sp>
        <p:nvSpPr>
          <p:cNvPr id="17" name="object 5" hidden="0"/>
          <p:cNvSpPr txBox="1">
            <a:spLocks noGrp="1"/>
          </p:cNvSpPr>
          <p:nvPr isPhoto="0" userDrawn="0">
            <p:ph type="ftr" sz="quarter" idx="5" hasCustomPrompt="0"/>
          </p:nvPr>
        </p:nvSpPr>
        <p:spPr bwMode="auto">
          <a:xfrm>
            <a:off x="3733800" y="6446841"/>
            <a:ext cx="531686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  <a:defRPr/>
            </a:pPr>
            <a:r>
              <a:rPr lang="en-US">
                <a:latin typeface="Segoe UI"/>
                <a:cs typeface="Segoe UI"/>
              </a:rPr>
              <a:t>Exercise 1 , </a:t>
            </a:r>
            <a:r>
              <a:rPr>
                <a:latin typeface="Segoe UI"/>
                <a:cs typeface="Segoe UI"/>
              </a:rPr>
              <a:t>Introduction</a:t>
            </a:r>
            <a:r>
              <a:rPr spc="-45">
                <a:latin typeface="Segoe UI"/>
                <a:cs typeface="Segoe UI"/>
              </a:rPr>
              <a:t> </a:t>
            </a:r>
            <a:r>
              <a:rPr>
                <a:latin typeface="Segoe UI"/>
                <a:cs typeface="Segoe UI"/>
              </a:rPr>
              <a:t>to</a:t>
            </a:r>
            <a:r>
              <a:rPr spc="-30">
                <a:latin typeface="Segoe UI"/>
                <a:cs typeface="Segoe UI"/>
              </a:rPr>
              <a:t> </a:t>
            </a:r>
            <a:r>
              <a:rPr spc="-10">
                <a:latin typeface="Segoe UI"/>
                <a:cs typeface="Segoe UI"/>
              </a:rPr>
              <a:t>E-</a:t>
            </a:r>
            <a:r>
              <a:rPr>
                <a:latin typeface="Segoe UI"/>
                <a:cs typeface="Segoe UI"/>
              </a:rPr>
              <a:t>Government</a:t>
            </a:r>
            <a:endParaRPr spc="-10">
              <a:latin typeface="Segoe UI"/>
              <a:cs typeface="Segoe UI"/>
            </a:endParaRPr>
          </a:p>
        </p:txBody>
      </p:sp>
      <p:sp>
        <p:nvSpPr>
          <p:cNvPr id="18" name="TextBox 17" hidden="0"/>
          <p:cNvSpPr txBox="1"/>
          <p:nvPr isPhoto="0" userDrawn="0"/>
        </p:nvSpPr>
        <p:spPr bwMode="auto">
          <a:xfrm>
            <a:off x="6097572" y="5253738"/>
            <a:ext cx="60944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1000">
                <a:latin typeface="Segoe UI"/>
                <a:cs typeface="Segoe UI"/>
              </a:rPr>
              <a:t>https://www.mpenagarpalika.gov.in/irj/portal/anonymous/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33400" y="448985"/>
            <a:ext cx="8653170" cy="369332"/>
          </a:xfrm>
        </p:spPr>
        <p:txBody>
          <a:bodyPr/>
          <a:lstStyle/>
          <a:p>
            <a:pPr algn="just">
              <a:defRPr/>
            </a:pPr>
            <a:r>
              <a:rPr lang="en-US" sz="2400">
                <a:latin typeface="Segoe UI"/>
                <a:cs typeface="Segoe UI"/>
              </a:rPr>
              <a:t>Terminology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533400" y="1524000"/>
            <a:ext cx="10659745" cy="1908215"/>
          </a:xfrm>
        </p:spPr>
        <p:txBody>
          <a:bodyPr/>
          <a:lstStyle/>
          <a:p>
            <a:pPr algn="just">
              <a:defRPr/>
            </a:pPr>
            <a:r>
              <a:rPr lang="en-US" sz="2000" b="1">
                <a:latin typeface="Segoe UI"/>
                <a:cs typeface="Segoe UI"/>
              </a:rPr>
              <a:t>Overview : </a:t>
            </a:r>
            <a:endParaRPr/>
          </a:p>
          <a:p>
            <a:pPr algn="just">
              <a:defRPr/>
            </a:pPr>
            <a:endParaRPr lang="en-US">
              <a:latin typeface="Segoe UI"/>
              <a:cs typeface="Segoe UI"/>
            </a:endParaRPr>
          </a:p>
          <a:p>
            <a:pPr marL="285750" indent="-285750" algn="just">
              <a:lnSpc>
                <a:spcPct val="150000"/>
              </a:lnSpc>
              <a:buFont typeface="Wingdings"/>
              <a:buChar char="q"/>
              <a:defRPr/>
            </a:pPr>
            <a:r>
              <a:rPr lang="en-IN" b="1">
                <a:latin typeface="Segoe UI"/>
                <a:cs typeface="Segoe UI"/>
              </a:rPr>
              <a:t>Strategy:</a:t>
            </a:r>
            <a:r>
              <a:rPr lang="en-IN">
                <a:latin typeface="Segoe UI"/>
                <a:cs typeface="Segoe UI"/>
              </a:rPr>
              <a:t>  Digital India Initiative</a:t>
            </a:r>
            <a:endParaRPr/>
          </a:p>
          <a:p>
            <a:pPr marL="285750" indent="-285750" algn="just">
              <a:lnSpc>
                <a:spcPct val="150000"/>
              </a:lnSpc>
              <a:buFont typeface="Wingdings"/>
              <a:buChar char="q"/>
              <a:defRPr/>
            </a:pPr>
            <a:r>
              <a:rPr lang="en-IN" b="1">
                <a:latin typeface="Segoe UI"/>
                <a:cs typeface="Segoe UI"/>
              </a:rPr>
              <a:t>Program:  </a:t>
            </a:r>
            <a:r>
              <a:rPr lang="en-IN">
                <a:latin typeface="Segoe UI"/>
                <a:cs typeface="Segoe UI"/>
              </a:rPr>
              <a:t>National e-Governance Plan (</a:t>
            </a:r>
            <a:r>
              <a:rPr lang="en-IN">
                <a:latin typeface="Segoe UI"/>
                <a:cs typeface="Segoe UI"/>
              </a:rPr>
              <a:t>NeGP</a:t>
            </a:r>
            <a:r>
              <a:rPr lang="en-IN">
                <a:latin typeface="Segoe UI"/>
                <a:cs typeface="Segoe UI"/>
              </a:rPr>
              <a:t>)</a:t>
            </a:r>
            <a:endParaRPr/>
          </a:p>
          <a:p>
            <a:pPr marL="285750" indent="-285750" algn="just">
              <a:lnSpc>
                <a:spcPct val="150000"/>
              </a:lnSpc>
              <a:buFont typeface="Wingdings"/>
              <a:buChar char="q"/>
              <a:defRPr/>
            </a:pPr>
            <a:r>
              <a:rPr lang="en-IN" b="1">
                <a:latin typeface="Segoe UI"/>
                <a:cs typeface="Segoe UI"/>
              </a:rPr>
              <a:t>Project Type:  </a:t>
            </a:r>
            <a:r>
              <a:rPr lang="en-IN"/>
              <a:t>Local Implementation Project (Municipal Service Digitization)</a:t>
            </a:r>
            <a:endParaRPr lang="en-US">
              <a:latin typeface="Segoe UI"/>
              <a:cs typeface="Segoe UI"/>
            </a:endParaRPr>
          </a:p>
          <a:p>
            <a:pPr algn="just">
              <a:defRPr/>
            </a:pPr>
            <a:endParaRPr lang="en-IN">
              <a:latin typeface="Segoe UI"/>
              <a:cs typeface="Segoe UI"/>
            </a:endParaRPr>
          </a:p>
        </p:txBody>
      </p:sp>
      <p:sp>
        <p:nvSpPr>
          <p:cNvPr id="4" name="object 5" hidden="0"/>
          <p:cNvSpPr txBox="1">
            <a:spLocks noGrp="1"/>
          </p:cNvSpPr>
          <p:nvPr isPhoto="0" userDrawn="0">
            <p:ph type="ftr" sz="quarter" idx="5" hasCustomPrompt="0"/>
          </p:nvPr>
        </p:nvSpPr>
        <p:spPr bwMode="auto">
          <a:xfrm>
            <a:off x="3437568" y="6477000"/>
            <a:ext cx="531686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  <a:defRPr/>
            </a:pPr>
            <a:r>
              <a:rPr lang="en-US">
                <a:latin typeface="Segoe UI"/>
                <a:cs typeface="Segoe UI"/>
              </a:rPr>
              <a:t>Exercise 1 , </a:t>
            </a:r>
            <a:r>
              <a:rPr>
                <a:latin typeface="Segoe UI"/>
                <a:cs typeface="Segoe UI"/>
              </a:rPr>
              <a:t>Introduction</a:t>
            </a:r>
            <a:r>
              <a:rPr spc="-45">
                <a:latin typeface="Segoe UI"/>
                <a:cs typeface="Segoe UI"/>
              </a:rPr>
              <a:t> </a:t>
            </a:r>
            <a:r>
              <a:rPr>
                <a:latin typeface="Segoe UI"/>
                <a:cs typeface="Segoe UI"/>
              </a:rPr>
              <a:t>to</a:t>
            </a:r>
            <a:r>
              <a:rPr spc="-30">
                <a:latin typeface="Segoe UI"/>
                <a:cs typeface="Segoe UI"/>
              </a:rPr>
              <a:t> </a:t>
            </a:r>
            <a:r>
              <a:rPr spc="-10">
                <a:latin typeface="Segoe UI"/>
                <a:cs typeface="Segoe UI"/>
              </a:rPr>
              <a:t>E-</a:t>
            </a:r>
            <a:r>
              <a:rPr>
                <a:latin typeface="Segoe UI"/>
                <a:cs typeface="Segoe UI"/>
              </a:rPr>
              <a:t>Government</a:t>
            </a:r>
            <a:endParaRPr spc="-10">
              <a:latin typeface="Segoe UI"/>
              <a:cs typeface="Segoe UI"/>
            </a:endParaRPr>
          </a:p>
        </p:txBody>
      </p:sp>
      <p:sp>
        <p:nvSpPr>
          <p:cNvPr id="5" name="object 17" hidden="0"/>
          <p:cNvSpPr txBox="1">
            <a:spLocks noGrp="1"/>
          </p:cNvSpPr>
          <p:nvPr isPhoto="0" userDrawn="0">
            <p:ph type="dt" sz="half" idx="6" hasCustomPrompt="0"/>
          </p:nvPr>
        </p:nvSpPr>
        <p:spPr bwMode="auto">
          <a:xfrm>
            <a:off x="413172" y="6495060"/>
            <a:ext cx="121734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  <a:defRPr/>
            </a:pPr>
            <a:r>
              <a:rPr lang="en-US">
                <a:latin typeface="Segoe UI"/>
                <a:cs typeface="Segoe UI"/>
              </a:rPr>
              <a:t>Summer term 2025</a:t>
            </a:r>
            <a:endParaRPr spc="-20">
              <a:latin typeface="Segoe UI"/>
              <a:cs typeface="Segoe UI"/>
            </a:endParaRPr>
          </a:p>
        </p:txBody>
      </p:sp>
      <p:sp>
        <p:nvSpPr>
          <p:cNvPr id="8" name="Slide Number Placeholder 7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/>
        <p:txBody>
          <a:bodyPr/>
          <a:lstStyle/>
          <a:p>
            <a:pPr marL="115570">
              <a:lnSpc>
                <a:spcPct val="100000"/>
              </a:lnSpc>
              <a:defRPr/>
            </a:pPr>
            <a:fld id="{81D60167-4931-47E6-BA6A-407CBD079E47}" type="slidenum">
              <a:rPr lang="en-IN" spc="-50"/>
              <a:t/>
            </a:fld>
            <a:endParaRPr lang="en-IN" spc="-50"/>
          </a:p>
        </p:txBody>
      </p:sp>
      <p:pic>
        <p:nvPicPr>
          <p:cNvPr id="3074" name="Picture 2" descr="Role of e-governance and digital India ...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7696200" y="1402497"/>
            <a:ext cx="4004021" cy="4236303"/>
          </a:xfrm>
          <a:prstGeom prst="rect">
            <a:avLst/>
          </a:prstGeom>
          <a:noFill/>
        </p:spPr>
      </p:pic>
      <p:sp>
        <p:nvSpPr>
          <p:cNvPr id="9" name="TextBox 8" hidden="0"/>
          <p:cNvSpPr txBox="1"/>
          <p:nvPr isPhoto="0" userDrawn="0"/>
        </p:nvSpPr>
        <p:spPr bwMode="auto">
          <a:xfrm>
            <a:off x="6858000" y="56999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>
                <a:solidFill>
                  <a:srgbClr val="0070C0"/>
                </a:solidFill>
              </a:rPr>
              <a:t>https://images.app.goo.gl/sNq27iXd9BE8WYRY9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33400" y="448985"/>
            <a:ext cx="8653170" cy="369332"/>
          </a:xfrm>
        </p:spPr>
        <p:txBody>
          <a:bodyPr/>
          <a:lstStyle/>
          <a:p>
            <a:pPr algn="just">
              <a:defRPr/>
            </a:pPr>
            <a:r>
              <a:rPr lang="en-US" sz="2400">
                <a:latin typeface="Segoe UI"/>
                <a:cs typeface="Segoe UI"/>
              </a:rPr>
              <a:t>Alignment with EU eGovernment Action Plan 2016-2020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533400" y="1524000"/>
            <a:ext cx="10659745" cy="3093476"/>
          </a:xfrm>
        </p:spPr>
        <p:txBody>
          <a:bodyPr/>
          <a:lstStyle/>
          <a:p>
            <a:pPr algn="just">
              <a:defRPr/>
            </a:pPr>
            <a:r>
              <a:rPr lang="en-US" sz="2000" b="1">
                <a:latin typeface="Segoe UI"/>
                <a:cs typeface="Segoe UI"/>
              </a:rPr>
              <a:t>Seven Principles Alignment: </a:t>
            </a:r>
            <a:endParaRPr/>
          </a:p>
          <a:p>
            <a:pPr algn="just">
              <a:defRPr/>
            </a:pPr>
            <a:endParaRPr lang="en-US">
              <a:latin typeface="Segoe UI"/>
              <a:cs typeface="Segoe UI"/>
            </a:endParaRPr>
          </a:p>
          <a:p>
            <a:pPr marL="285750" indent="-285750" algn="just">
              <a:lnSpc>
                <a:spcPct val="150000"/>
              </a:lnSpc>
              <a:buFont typeface="Wingdings"/>
              <a:buChar char="ü"/>
              <a:defRPr/>
            </a:pPr>
            <a:r>
              <a:rPr lang="en-US" b="1">
                <a:latin typeface="Segoe UI"/>
                <a:cs typeface="Segoe UI"/>
              </a:rPr>
              <a:t>Digital by Default: </a:t>
            </a:r>
            <a:r>
              <a:rPr lang="en-US">
                <a:latin typeface="Segoe UI"/>
                <a:cs typeface="Segoe UI"/>
              </a:rPr>
              <a:t>All services online.</a:t>
            </a:r>
            <a:endParaRPr/>
          </a:p>
          <a:p>
            <a:pPr marL="285750" indent="-285750" algn="just">
              <a:lnSpc>
                <a:spcPct val="150000"/>
              </a:lnSpc>
              <a:buFont typeface="Wingdings"/>
              <a:buChar char="ü"/>
              <a:defRPr/>
            </a:pPr>
            <a:r>
              <a:rPr lang="en-US" b="1">
                <a:latin typeface="Segoe UI"/>
                <a:cs typeface="Segoe UI"/>
              </a:rPr>
              <a:t>Once-Only Principle: </a:t>
            </a:r>
            <a:r>
              <a:rPr lang="en-US">
                <a:latin typeface="Segoe UI"/>
                <a:cs typeface="Segoe UI"/>
              </a:rPr>
              <a:t>Single data submission for multiple certificates.</a:t>
            </a:r>
            <a:endParaRPr/>
          </a:p>
          <a:p>
            <a:pPr marL="285750" indent="-285750" algn="just">
              <a:lnSpc>
                <a:spcPct val="150000"/>
              </a:lnSpc>
              <a:buFont typeface="Wingdings"/>
              <a:buChar char="ü"/>
              <a:defRPr/>
            </a:pPr>
            <a:r>
              <a:rPr lang="en-US" b="1">
                <a:latin typeface="Segoe UI"/>
                <a:cs typeface="Segoe UI"/>
              </a:rPr>
              <a:t>Inclusiveness and Accessibility: </a:t>
            </a:r>
            <a:r>
              <a:rPr lang="en-US">
                <a:latin typeface="Segoe UI"/>
                <a:cs typeface="Segoe UI"/>
              </a:rPr>
              <a:t>Mobile apps + multilingual support.</a:t>
            </a:r>
            <a:endParaRPr/>
          </a:p>
          <a:p>
            <a:pPr marL="285750" indent="-285750" algn="just">
              <a:lnSpc>
                <a:spcPct val="150000"/>
              </a:lnSpc>
              <a:buFont typeface="Wingdings"/>
              <a:buChar char="ü"/>
              <a:defRPr/>
            </a:pPr>
            <a:r>
              <a:rPr lang="en-US" b="1">
                <a:latin typeface="Segoe UI"/>
                <a:cs typeface="Segoe UI"/>
              </a:rPr>
              <a:t>Openness &amp; Transparency:  </a:t>
            </a:r>
            <a:r>
              <a:rPr lang="en-US">
                <a:latin typeface="Segoe UI"/>
                <a:cs typeface="Segoe UI"/>
              </a:rPr>
              <a:t>Users can track applications and </a:t>
            </a:r>
            <a:r>
              <a:rPr lang="en-IN"/>
              <a:t>support transparency</a:t>
            </a:r>
            <a:endParaRPr lang="en-US">
              <a:latin typeface="Segoe UI"/>
              <a:cs typeface="Segoe UI"/>
            </a:endParaRPr>
          </a:p>
          <a:p>
            <a:pPr marL="285750" indent="-285750" algn="just">
              <a:lnSpc>
                <a:spcPct val="150000"/>
              </a:lnSpc>
              <a:buFont typeface="Wingdings"/>
              <a:buChar char="ü"/>
              <a:defRPr/>
            </a:pPr>
            <a:r>
              <a:rPr lang="en-US" b="1">
                <a:latin typeface="Segoe UI"/>
                <a:cs typeface="Segoe UI"/>
              </a:rPr>
              <a:t>Interoperability by Default: </a:t>
            </a:r>
            <a:r>
              <a:rPr lang="en-US">
                <a:latin typeface="Segoe UI"/>
                <a:cs typeface="Segoe UI"/>
              </a:rPr>
              <a:t>Cloud/APIs enable integration.</a:t>
            </a:r>
            <a:endParaRPr/>
          </a:p>
          <a:p>
            <a:pPr marL="285750" indent="-285750" algn="just">
              <a:lnSpc>
                <a:spcPct val="150000"/>
              </a:lnSpc>
              <a:buFont typeface="Wingdings"/>
              <a:buChar char="ü"/>
              <a:defRPr/>
            </a:pPr>
            <a:r>
              <a:rPr lang="en-IN" b="1">
                <a:latin typeface="Segoe UI"/>
                <a:cs typeface="Segoe UI"/>
              </a:rPr>
              <a:t>Trustworthiness &amp; Security:  </a:t>
            </a:r>
            <a:r>
              <a:rPr lang="en-US">
                <a:latin typeface="Segoe UI"/>
                <a:cs typeface="Segoe UI"/>
              </a:rPr>
              <a:t>Biometric authentication (Aadhaar integration) secures user data.</a:t>
            </a:r>
            <a:endParaRPr/>
          </a:p>
          <a:p>
            <a:pPr marL="285750" indent="-285750" algn="just">
              <a:lnSpc>
                <a:spcPct val="150000"/>
              </a:lnSpc>
              <a:buFont typeface="Segoe UI Symbol"/>
              <a:buChar char="✖"/>
              <a:defRPr/>
            </a:pPr>
            <a:r>
              <a:rPr lang="en-US" b="1">
                <a:latin typeface="Segoe UI"/>
                <a:cs typeface="Segoe UI"/>
              </a:rPr>
              <a:t>Cross-border by Default: </a:t>
            </a:r>
            <a:r>
              <a:rPr lang="en-US">
                <a:latin typeface="Segoe UI"/>
                <a:cs typeface="Segoe UI"/>
              </a:rPr>
              <a:t>MP </a:t>
            </a:r>
            <a:r>
              <a:rPr lang="en-US">
                <a:latin typeface="Segoe UI"/>
                <a:cs typeface="Segoe UI"/>
              </a:rPr>
              <a:t>eNagarpalika</a:t>
            </a:r>
            <a:r>
              <a:rPr lang="en-US">
                <a:latin typeface="Segoe UI"/>
                <a:cs typeface="Segoe UI"/>
              </a:rPr>
              <a:t> is a municipal platform (not designed for cross-border services).</a:t>
            </a:r>
            <a:endParaRPr/>
          </a:p>
        </p:txBody>
      </p:sp>
      <p:sp>
        <p:nvSpPr>
          <p:cNvPr id="4" name="object 5" hidden="0"/>
          <p:cNvSpPr txBox="1">
            <a:spLocks noGrp="1"/>
          </p:cNvSpPr>
          <p:nvPr isPhoto="0" userDrawn="0">
            <p:ph type="ftr" sz="quarter" idx="5" hasCustomPrompt="0"/>
          </p:nvPr>
        </p:nvSpPr>
        <p:spPr bwMode="auto">
          <a:xfrm>
            <a:off x="3437568" y="6477000"/>
            <a:ext cx="531686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  <a:defRPr/>
            </a:pPr>
            <a:r>
              <a:rPr lang="en-US">
                <a:latin typeface="Segoe UI"/>
                <a:cs typeface="Segoe UI"/>
              </a:rPr>
              <a:t>Exercise 1 , </a:t>
            </a:r>
            <a:r>
              <a:rPr>
                <a:latin typeface="Segoe UI"/>
                <a:cs typeface="Segoe UI"/>
              </a:rPr>
              <a:t>Introduction</a:t>
            </a:r>
            <a:r>
              <a:rPr spc="-45">
                <a:latin typeface="Segoe UI"/>
                <a:cs typeface="Segoe UI"/>
              </a:rPr>
              <a:t> </a:t>
            </a:r>
            <a:r>
              <a:rPr>
                <a:latin typeface="Segoe UI"/>
                <a:cs typeface="Segoe UI"/>
              </a:rPr>
              <a:t>to</a:t>
            </a:r>
            <a:r>
              <a:rPr spc="-30">
                <a:latin typeface="Segoe UI"/>
                <a:cs typeface="Segoe UI"/>
              </a:rPr>
              <a:t> </a:t>
            </a:r>
            <a:r>
              <a:rPr spc="-10">
                <a:latin typeface="Segoe UI"/>
                <a:cs typeface="Segoe UI"/>
              </a:rPr>
              <a:t>E-</a:t>
            </a:r>
            <a:r>
              <a:rPr>
                <a:latin typeface="Segoe UI"/>
                <a:cs typeface="Segoe UI"/>
              </a:rPr>
              <a:t>Government</a:t>
            </a:r>
            <a:endParaRPr spc="-10">
              <a:latin typeface="Segoe UI"/>
              <a:cs typeface="Segoe UI"/>
            </a:endParaRPr>
          </a:p>
        </p:txBody>
      </p:sp>
      <p:sp>
        <p:nvSpPr>
          <p:cNvPr id="5" name="object 17" hidden="0"/>
          <p:cNvSpPr txBox="1">
            <a:spLocks noGrp="1"/>
          </p:cNvSpPr>
          <p:nvPr isPhoto="0" userDrawn="0">
            <p:ph type="dt" sz="half" idx="6" hasCustomPrompt="0"/>
          </p:nvPr>
        </p:nvSpPr>
        <p:spPr bwMode="auto">
          <a:xfrm>
            <a:off x="413172" y="6495060"/>
            <a:ext cx="121734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  <a:defRPr/>
            </a:pPr>
            <a:r>
              <a:rPr lang="en-US">
                <a:latin typeface="Segoe UI"/>
                <a:cs typeface="Segoe UI"/>
              </a:rPr>
              <a:t>Summer term 2025</a:t>
            </a:r>
            <a:endParaRPr spc="-20">
              <a:latin typeface="Segoe UI"/>
              <a:cs typeface="Segoe UI"/>
            </a:endParaRPr>
          </a:p>
        </p:txBody>
      </p:sp>
      <p:sp>
        <p:nvSpPr>
          <p:cNvPr id="8" name="Slide Number Placeholder 7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/>
        <p:txBody>
          <a:bodyPr/>
          <a:lstStyle/>
          <a:p>
            <a:pPr marL="115570">
              <a:lnSpc>
                <a:spcPct val="100000"/>
              </a:lnSpc>
              <a:defRPr/>
            </a:pPr>
            <a:fld id="{81D60167-4931-47E6-BA6A-407CBD079E47}" type="slidenum">
              <a:rPr lang="en-IN" spc="-50"/>
              <a:t/>
            </a:fld>
            <a:endParaRPr lang="en-IN" spc="-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13171" y="317220"/>
            <a:ext cx="8653170" cy="717230"/>
          </a:xfrm>
        </p:spPr>
        <p:txBody>
          <a:bodyPr wrap="square">
            <a:normAutofit/>
          </a:bodyPr>
          <a:lstStyle/>
          <a:p>
            <a:pPr>
              <a:defRPr/>
            </a:pPr>
            <a:r>
              <a:rPr lang="en-US"/>
              <a:t>Single Digital Gateway Regulation (EU)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600" y="1577340"/>
            <a:ext cx="5303520" cy="4526280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b="1"/>
              <a:t>How MP </a:t>
            </a:r>
            <a:r>
              <a:rPr lang="en-US" b="1"/>
              <a:t>eNagarpalika</a:t>
            </a:r>
            <a:r>
              <a:rPr lang="en-US" b="1"/>
              <a:t> Aligns (If Implemented in the EU/Germany)</a:t>
            </a:r>
            <a:endParaRPr/>
          </a:p>
          <a:p>
            <a:pPr>
              <a:spcAft>
                <a:spcPts val="600"/>
              </a:spcAft>
              <a:defRPr/>
            </a:pPr>
            <a:endParaRPr lang="en-US"/>
          </a:p>
          <a:p>
            <a:pPr marL="285750" indent="-285750">
              <a:spcAft>
                <a:spcPts val="600"/>
              </a:spcAft>
              <a:buFont typeface="Wingdings"/>
              <a:buChar char="q"/>
              <a:defRPr/>
            </a:pPr>
            <a:r>
              <a:rPr lang="en-US"/>
              <a:t>Online procedures (21/21 EU gateway categories covered, e.g., "Birth Certificates")   </a:t>
            </a:r>
            <a:endParaRPr/>
          </a:p>
          <a:p>
            <a:pPr marL="285750" indent="-285750">
              <a:spcAft>
                <a:spcPts val="600"/>
              </a:spcAft>
              <a:buFont typeface="Wingdings"/>
              <a:buChar char="q"/>
              <a:defRPr/>
            </a:pPr>
            <a:r>
              <a:rPr lang="en-US"/>
              <a:t>eID</a:t>
            </a:r>
            <a:r>
              <a:rPr lang="en-US"/>
              <a:t> integration (biometric auth ≈ EU Digital Identity Wallet)   </a:t>
            </a:r>
            <a:endParaRPr/>
          </a:p>
          <a:p>
            <a:pPr marL="285750" indent="-285750">
              <a:spcAft>
                <a:spcPts val="600"/>
              </a:spcAft>
              <a:buFont typeface="Wingdings"/>
              <a:buChar char="q"/>
              <a:defRPr/>
            </a:pPr>
            <a:r>
              <a:rPr lang="en-US"/>
              <a:t>ePayment</a:t>
            </a:r>
            <a:r>
              <a:rPr lang="en-US"/>
              <a:t> compliance [PCI-DSS  : (Payment Card Industry Data Security Standard)]</a:t>
            </a:r>
            <a:endParaRPr/>
          </a:p>
        </p:txBody>
      </p:sp>
      <p:pic>
        <p:nvPicPr>
          <p:cNvPr id="7" name="Picture 6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234009" y="1371601"/>
            <a:ext cx="4348391" cy="4038600"/>
          </a:xfrm>
          <a:prstGeom prst="rect">
            <a:avLst/>
          </a:prstGeom>
          <a:noFill/>
        </p:spPr>
      </p:pic>
      <p:sp>
        <p:nvSpPr>
          <p:cNvPr id="4" name="object 5" hidden="0"/>
          <p:cNvSpPr txBox="1">
            <a:spLocks noGrp="1"/>
          </p:cNvSpPr>
          <p:nvPr isPhoto="0" userDrawn="0">
            <p:ph type="ftr" sz="quarter" idx="5" hasCustomPrompt="0"/>
          </p:nvPr>
        </p:nvSpPr>
        <p:spPr bwMode="auto">
          <a:xfrm>
            <a:off x="3625329" y="6495065"/>
            <a:ext cx="5316863" cy="18224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  <a:defRPr/>
            </a:pPr>
            <a:r>
              <a:rPr lang="en-US"/>
              <a:t>Exercise 1 , 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30"/>
              <a:t> </a:t>
            </a:r>
            <a:r>
              <a:rPr lang="en-US" spc="-10"/>
              <a:t>E-</a:t>
            </a:r>
            <a:r>
              <a:rPr lang="en-US"/>
              <a:t>Government</a:t>
            </a:r>
            <a:endParaRPr lang="en-US" spc="-10"/>
          </a:p>
        </p:txBody>
      </p:sp>
      <p:sp>
        <p:nvSpPr>
          <p:cNvPr id="5" name="object 17" hidden="0"/>
          <p:cNvSpPr txBox="1">
            <a:spLocks noGrp="1"/>
          </p:cNvSpPr>
          <p:nvPr isPhoto="0" userDrawn="0">
            <p:ph type="dt" sz="half" idx="6" hasCustomPrompt="0"/>
          </p:nvPr>
        </p:nvSpPr>
        <p:spPr bwMode="auto">
          <a:xfrm>
            <a:off x="413172" y="6495060"/>
            <a:ext cx="1217348" cy="182249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  <a:defRPr/>
            </a:pPr>
            <a:r>
              <a:rPr lang="en-US"/>
              <a:t>Summer term 2025</a:t>
            </a:r>
            <a:endParaRPr lang="en-US" spc="-20"/>
          </a:p>
        </p:txBody>
      </p:sp>
      <p:sp>
        <p:nvSpPr>
          <p:cNvPr id="8" name="Slide Number Placeholder 7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>
          <a:xfrm>
            <a:off x="11535574" y="6499828"/>
            <a:ext cx="244728" cy="182246"/>
          </a:xfrm>
        </p:spPr>
        <p:txBody>
          <a:bodyPr wrap="square">
            <a:normAutofit/>
          </a:bodyPr>
          <a:lstStyle/>
          <a:p>
            <a:pPr marL="115570">
              <a:spcAft>
                <a:spcPts val="600"/>
              </a:spcAft>
              <a:defRPr/>
            </a:pPr>
            <a:fld id="{81D60167-4931-47E6-BA6A-407CBD079E47}" type="slidenum">
              <a:rPr lang="en-IN" spc="-50"/>
              <a:t/>
            </a:fld>
            <a:endParaRPr lang="en-IN" spc="-50"/>
          </a:p>
        </p:txBody>
      </p:sp>
      <p:sp>
        <p:nvSpPr>
          <p:cNvPr id="10" name="TextBox 9" hidden="0"/>
          <p:cNvSpPr txBox="1"/>
          <p:nvPr isPhoto="0" userDrawn="0"/>
        </p:nvSpPr>
        <p:spPr bwMode="auto">
          <a:xfrm>
            <a:off x="7162800" y="5616980"/>
            <a:ext cx="487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>
                <a:solidFill>
                  <a:srgbClr val="0070C0"/>
                </a:solidFill>
              </a:rPr>
              <a:t>https://www.mdpi.com/1999-5903/16/7/228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33400" y="312095"/>
            <a:ext cx="8653170" cy="706979"/>
          </a:xfrm>
        </p:spPr>
        <p:txBody>
          <a:bodyPr wrap="square">
            <a:normAutofit/>
          </a:bodyPr>
          <a:lstStyle/>
          <a:p>
            <a:pPr>
              <a:defRPr/>
            </a:pPr>
            <a:r>
              <a:rPr lang="en-US"/>
              <a:t>German National E-Government Strategy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533400" y="1165860"/>
            <a:ext cx="5791200" cy="4526280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b="1"/>
              <a:t>Goal Alignment:</a:t>
            </a:r>
            <a:endParaRPr/>
          </a:p>
          <a:p>
            <a:pPr>
              <a:spcAft>
                <a:spcPts val="600"/>
              </a:spcAft>
              <a:defRPr/>
            </a:pPr>
            <a:endParaRPr lang="en-US"/>
          </a:p>
          <a:p>
            <a:pPr marL="285750" indent="-285750">
              <a:spcAft>
                <a:spcPts val="600"/>
              </a:spcAft>
              <a:buFont typeface="Wingdings"/>
              <a:buChar char="q"/>
              <a:defRPr/>
            </a:pPr>
            <a:r>
              <a:rPr lang="en-US" b="1"/>
              <a:t>OZG Compliance:  </a:t>
            </a:r>
            <a:r>
              <a:rPr lang="en-US"/>
              <a:t>"Digital First" for municipal services</a:t>
            </a:r>
            <a:endParaRPr/>
          </a:p>
          <a:p>
            <a:pPr marL="285750" indent="-285750">
              <a:spcAft>
                <a:spcPts val="600"/>
              </a:spcAft>
              <a:buFont typeface="Wingdings"/>
              <a:buChar char="q"/>
              <a:defRPr/>
            </a:pPr>
            <a:r>
              <a:rPr lang="en-US" b="1"/>
              <a:t>User-Centricity:  </a:t>
            </a:r>
            <a:r>
              <a:rPr lang="en-US"/>
              <a:t>Unified portal [cf. Germany’s [portalverbund.de](</a:t>
            </a:r>
            <a:r>
              <a:rPr lang="en-US" u="sng">
                <a:hlinkClick r:id="rId2" tooltip="https://www.portalverbund.de)/"/>
              </a:rPr>
              <a:t>https://www.portalverbund.de)</a:t>
            </a:r>
            <a:r>
              <a:rPr lang="en-US"/>
              <a:t>]</a:t>
            </a:r>
            <a:endParaRPr/>
          </a:p>
          <a:p>
            <a:pPr marL="285750" indent="-285750">
              <a:spcAft>
                <a:spcPts val="600"/>
              </a:spcAft>
              <a:buFont typeface="Wingdings"/>
              <a:buChar char="q"/>
              <a:defRPr/>
            </a:pPr>
            <a:r>
              <a:rPr lang="en-US" b="1"/>
              <a:t>Innovation:  </a:t>
            </a:r>
            <a:r>
              <a:rPr lang="en-US"/>
              <a:t>Cloud/DBMS stack matches German "GovCloud"  </a:t>
            </a:r>
            <a:endParaRPr/>
          </a:p>
          <a:p>
            <a:pPr>
              <a:spcAft>
                <a:spcPts val="600"/>
              </a:spcAft>
              <a:defRPr/>
            </a:pPr>
            <a:endParaRPr lang="en-US"/>
          </a:p>
          <a:p>
            <a:pPr>
              <a:spcAft>
                <a:spcPts val="600"/>
              </a:spcAft>
              <a:defRPr/>
            </a:pPr>
            <a:r>
              <a:rPr lang="nn-NO" b="1"/>
              <a:t>URL:  </a:t>
            </a:r>
            <a:r>
              <a:rPr lang="nn-NO"/>
              <a:t>[BMI Digital Strategy](https://www.bmi.bund.de/digital) </a:t>
            </a:r>
            <a:endParaRPr lang="en-US"/>
          </a:p>
        </p:txBody>
      </p:sp>
      <p:pic>
        <p:nvPicPr>
          <p:cNvPr id="1030" name="Picture 6" descr="Shaping Germany's Digital Future ..." hidden="0"/>
          <p:cNvPicPr>
            <a:picLocks noChangeAspect="1" noChangeArrowheads="1"/>
          </p:cNvPicPr>
          <p:nvPr isPhoto="0" userDrawn="0"/>
        </p:nvPicPr>
        <p:blipFill>
          <a:blip r:embed="rId3"/>
          <a:srcRect l="17346" t="0" r="16817" b="-1"/>
          <a:stretch/>
        </p:blipFill>
        <p:spPr bwMode="auto">
          <a:xfrm>
            <a:off x="6999622" y="1446415"/>
            <a:ext cx="4758557" cy="4061199"/>
          </a:xfrm>
          <a:prstGeom prst="rect">
            <a:avLst/>
          </a:prstGeom>
          <a:noFill/>
        </p:spPr>
      </p:pic>
      <p:sp>
        <p:nvSpPr>
          <p:cNvPr id="4" name="object 5" hidden="0"/>
          <p:cNvSpPr txBox="1">
            <a:spLocks noGrp="1"/>
          </p:cNvSpPr>
          <p:nvPr isPhoto="0" userDrawn="0">
            <p:ph type="ftr" sz="quarter" idx="5" hasCustomPrompt="0"/>
          </p:nvPr>
        </p:nvSpPr>
        <p:spPr bwMode="auto">
          <a:xfrm>
            <a:off x="3625329" y="6495065"/>
            <a:ext cx="5316863" cy="18224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  <a:defRPr/>
            </a:pPr>
            <a:r>
              <a:rPr lang="en-US"/>
              <a:t>Exercise 1 , 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30"/>
              <a:t> </a:t>
            </a:r>
            <a:r>
              <a:rPr lang="en-US" spc="-10"/>
              <a:t>E-</a:t>
            </a:r>
            <a:r>
              <a:rPr lang="en-US"/>
              <a:t>Government</a:t>
            </a:r>
            <a:endParaRPr lang="en-US" spc="-10"/>
          </a:p>
        </p:txBody>
      </p:sp>
      <p:sp>
        <p:nvSpPr>
          <p:cNvPr id="5" name="object 17" hidden="0"/>
          <p:cNvSpPr txBox="1">
            <a:spLocks noGrp="1"/>
          </p:cNvSpPr>
          <p:nvPr isPhoto="0" userDrawn="0">
            <p:ph type="dt" sz="half" idx="6" hasCustomPrompt="0"/>
          </p:nvPr>
        </p:nvSpPr>
        <p:spPr bwMode="auto">
          <a:xfrm>
            <a:off x="413172" y="6495060"/>
            <a:ext cx="1217348" cy="182249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  <a:defRPr/>
            </a:pPr>
            <a:r>
              <a:rPr lang="en-US"/>
              <a:t>Summer term 2025</a:t>
            </a:r>
            <a:endParaRPr lang="en-US" spc="-20"/>
          </a:p>
        </p:txBody>
      </p:sp>
      <p:sp>
        <p:nvSpPr>
          <p:cNvPr id="8" name="Slide Number Placeholder 7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>
          <a:xfrm>
            <a:off x="11535574" y="6499828"/>
            <a:ext cx="244728" cy="182246"/>
          </a:xfrm>
        </p:spPr>
        <p:txBody>
          <a:bodyPr wrap="square">
            <a:normAutofit/>
          </a:bodyPr>
          <a:lstStyle/>
          <a:p>
            <a:pPr marL="115570">
              <a:spcAft>
                <a:spcPts val="600"/>
              </a:spcAft>
              <a:defRPr/>
            </a:pPr>
            <a:fld id="{81D60167-4931-47E6-BA6A-407CBD079E47}" type="slidenum">
              <a:rPr lang="en-IN" spc="-50"/>
              <a:t/>
            </a:fld>
            <a:endParaRPr lang="en-IN" spc="-50"/>
          </a:p>
        </p:txBody>
      </p:sp>
      <p:sp>
        <p:nvSpPr>
          <p:cNvPr id="10" name="TextBox 9" hidden="0"/>
          <p:cNvSpPr txBox="1"/>
          <p:nvPr isPhoto="0" userDrawn="0"/>
        </p:nvSpPr>
        <p:spPr bwMode="auto">
          <a:xfrm>
            <a:off x="6781800" y="55319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>
                <a:solidFill>
                  <a:srgbClr val="0070C0"/>
                </a:solidFill>
              </a:rPr>
              <a:t>https://images.app.goo.gl/EFdif3tK92dmWgwq9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77645" y="353915"/>
            <a:ext cx="8653170" cy="800929"/>
          </a:xfrm>
        </p:spPr>
        <p:txBody>
          <a:bodyPr wrap="square">
            <a:normAutofit/>
          </a:bodyPr>
          <a:lstStyle/>
          <a:p>
            <a:pPr>
              <a:defRPr/>
            </a:pPr>
            <a:r>
              <a:rPr lang="en-US"/>
              <a:t>EU Digital Decade Targets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600" y="1577340"/>
            <a:ext cx="5303520" cy="4526280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b="1"/>
              <a:t>2030 Targets Supported: </a:t>
            </a:r>
            <a:endParaRPr/>
          </a:p>
          <a:p>
            <a:pPr>
              <a:spcAft>
                <a:spcPts val="600"/>
              </a:spcAft>
              <a:defRPr/>
            </a:pPr>
            <a:endParaRPr lang="en-US" b="1"/>
          </a:p>
          <a:p>
            <a:pPr marL="342900" indent="-342900">
              <a:spcAft>
                <a:spcPts val="600"/>
              </a:spcAft>
              <a:buFont typeface="Wingdings"/>
              <a:buChar char="q"/>
              <a:defRPr/>
            </a:pPr>
            <a:r>
              <a:rPr lang="en-US"/>
              <a:t>100% online public services (MP </a:t>
            </a:r>
            <a:r>
              <a:rPr lang="en-US"/>
              <a:t>eNagarpalika</a:t>
            </a:r>
            <a:r>
              <a:rPr lang="en-US"/>
              <a:t> already achieves 90%)    </a:t>
            </a:r>
            <a:endParaRPr/>
          </a:p>
          <a:p>
            <a:pPr marL="285750" indent="-285750">
              <a:spcAft>
                <a:spcPts val="600"/>
              </a:spcAft>
              <a:buFont typeface="Wingdings"/>
              <a:buChar char="q"/>
              <a:defRPr/>
            </a:pPr>
            <a:r>
              <a:rPr lang="en-US"/>
              <a:t>Digital identity (Aadhaar integration ≈ EUDIW)    </a:t>
            </a:r>
            <a:endParaRPr/>
          </a:p>
          <a:p>
            <a:pPr marL="285750" indent="-285750">
              <a:spcAft>
                <a:spcPts val="600"/>
              </a:spcAft>
              <a:buFont typeface="Wingdings"/>
              <a:buChar char="q"/>
              <a:defRPr/>
            </a:pPr>
            <a:r>
              <a:rPr lang="en-US"/>
              <a:t>SME support (automated trade license approvals)  </a:t>
            </a:r>
            <a:endParaRPr/>
          </a:p>
        </p:txBody>
      </p:sp>
      <p:pic>
        <p:nvPicPr>
          <p:cNvPr id="4098" name="Picture 2" descr="Europe's Digital Decade target at stake ..." hidden="0"/>
          <p:cNvPicPr>
            <a:picLocks noChangeAspect="1" noChangeArrowheads="1"/>
          </p:cNvPicPr>
          <p:nvPr isPhoto="0" userDrawn="0"/>
        </p:nvPicPr>
        <p:blipFill>
          <a:blip r:embed="rId2"/>
          <a:srcRect l="21198" t="0" r="13186" b="-1"/>
          <a:stretch/>
        </p:blipFill>
        <p:spPr bwMode="auto">
          <a:xfrm>
            <a:off x="6442587" y="1864749"/>
            <a:ext cx="5608288" cy="3342782"/>
          </a:xfrm>
          <a:prstGeom prst="rect">
            <a:avLst/>
          </a:prstGeom>
          <a:noFill/>
        </p:spPr>
      </p:pic>
      <p:sp>
        <p:nvSpPr>
          <p:cNvPr id="4" name="object 5" hidden="0"/>
          <p:cNvSpPr txBox="1">
            <a:spLocks noGrp="1"/>
          </p:cNvSpPr>
          <p:nvPr isPhoto="0" userDrawn="0">
            <p:ph type="ftr" sz="quarter" idx="5" hasCustomPrompt="0"/>
          </p:nvPr>
        </p:nvSpPr>
        <p:spPr bwMode="auto">
          <a:xfrm>
            <a:off x="3625329" y="6495065"/>
            <a:ext cx="5316863" cy="18224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  <a:defRPr/>
            </a:pPr>
            <a:r>
              <a:rPr lang="en-US"/>
              <a:t>Exercise 1 , 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30"/>
              <a:t> </a:t>
            </a:r>
            <a:r>
              <a:rPr lang="en-US" spc="-10"/>
              <a:t>E-</a:t>
            </a:r>
            <a:r>
              <a:rPr lang="en-US"/>
              <a:t>Government</a:t>
            </a:r>
            <a:endParaRPr lang="en-US" spc="-10"/>
          </a:p>
        </p:txBody>
      </p:sp>
      <p:sp>
        <p:nvSpPr>
          <p:cNvPr id="5" name="object 17" hidden="0"/>
          <p:cNvSpPr txBox="1">
            <a:spLocks noGrp="1"/>
          </p:cNvSpPr>
          <p:nvPr isPhoto="0" userDrawn="0">
            <p:ph type="dt" sz="half" idx="6" hasCustomPrompt="0"/>
          </p:nvPr>
        </p:nvSpPr>
        <p:spPr bwMode="auto">
          <a:xfrm>
            <a:off x="413172" y="6495060"/>
            <a:ext cx="1217348" cy="182249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  <a:defRPr/>
            </a:pPr>
            <a:r>
              <a:rPr lang="en-US"/>
              <a:t>Summer term 2025</a:t>
            </a:r>
            <a:endParaRPr lang="en-US" spc="-20"/>
          </a:p>
        </p:txBody>
      </p:sp>
      <p:sp>
        <p:nvSpPr>
          <p:cNvPr id="8" name="Slide Number Placeholder 7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>
          <a:xfrm>
            <a:off x="11535574" y="6499828"/>
            <a:ext cx="244728" cy="182246"/>
          </a:xfrm>
        </p:spPr>
        <p:txBody>
          <a:bodyPr wrap="square">
            <a:normAutofit/>
          </a:bodyPr>
          <a:lstStyle/>
          <a:p>
            <a:pPr marL="115570">
              <a:spcAft>
                <a:spcPts val="600"/>
              </a:spcAft>
              <a:defRPr/>
            </a:pPr>
            <a:fld id="{81D60167-4931-47E6-BA6A-407CBD079E47}" type="slidenum">
              <a:rPr lang="en-IN" spc="-50"/>
              <a:t/>
            </a:fld>
            <a:endParaRPr lang="en-IN" spc="-50"/>
          </a:p>
        </p:txBody>
      </p:sp>
      <p:sp>
        <p:nvSpPr>
          <p:cNvPr id="10" name="TextBox 9" hidden="0"/>
          <p:cNvSpPr txBox="1"/>
          <p:nvPr isPhoto="0" userDrawn="0"/>
        </p:nvSpPr>
        <p:spPr bwMode="auto">
          <a:xfrm>
            <a:off x="6477000" y="52075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>
                <a:solidFill>
                  <a:srgbClr val="0070C0"/>
                </a:solidFill>
              </a:rPr>
              <a:t>https://images.app.goo.gl/zVnDQ7tQ7evN5jsaA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99408" y="421697"/>
            <a:ext cx="8653170" cy="1305560"/>
          </a:xfrm>
        </p:spPr>
        <p:txBody>
          <a:bodyPr wrap="square">
            <a:normAutofit/>
          </a:bodyPr>
          <a:lstStyle/>
          <a:p>
            <a:pPr>
              <a:defRPr/>
            </a:pPr>
            <a:r>
              <a:rPr lang="en-US"/>
              <a:t>Conclusion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600" y="1577340"/>
            <a:ext cx="5303520" cy="4526280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b="1"/>
              <a:t>MP </a:t>
            </a:r>
            <a:r>
              <a:rPr lang="en-US" b="1"/>
              <a:t>eNagarpalika</a:t>
            </a:r>
            <a:r>
              <a:rPr lang="en-US" b="1"/>
              <a:t> is a successful municipal e-governance initiative that:</a:t>
            </a:r>
            <a:endParaRPr/>
          </a:p>
          <a:p>
            <a:pPr>
              <a:spcAft>
                <a:spcPts val="600"/>
              </a:spcAft>
              <a:defRPr/>
            </a:pPr>
            <a:endParaRPr lang="en-US" b="1"/>
          </a:p>
          <a:p>
            <a:pPr>
              <a:spcAft>
                <a:spcPts val="600"/>
              </a:spcAft>
              <a:defRPr/>
            </a:pPr>
            <a:r>
              <a:rPr lang="en-US" b="1"/>
              <a:t>✔ </a:t>
            </a:r>
            <a:r>
              <a:rPr lang="en-US"/>
              <a:t>Digitizes citizen services (taxes, licenses, certificates)</a:t>
            </a:r>
            <a:endParaRPr/>
          </a:p>
          <a:p>
            <a:pPr>
              <a:spcAft>
                <a:spcPts val="600"/>
              </a:spcAft>
              <a:defRPr/>
            </a:pPr>
            <a:r>
              <a:rPr lang="en-US"/>
              <a:t>✔ Aligns with EU standards (Digital by Default, Once-Only Principle)</a:t>
            </a:r>
            <a:endParaRPr/>
          </a:p>
          <a:p>
            <a:pPr>
              <a:spcAft>
                <a:spcPts val="600"/>
              </a:spcAft>
              <a:defRPr/>
            </a:pPr>
            <a:r>
              <a:rPr lang="en-US"/>
              <a:t>✔ Ensures security via PCI-DSS &amp; Aadhaar authentication</a:t>
            </a:r>
            <a:endParaRPr/>
          </a:p>
          <a:p>
            <a:pPr>
              <a:spcAft>
                <a:spcPts val="600"/>
              </a:spcAft>
              <a:defRPr/>
            </a:pPr>
            <a:r>
              <a:rPr lang="en-US"/>
              <a:t>✔ Supports EU 2030 Digital Decade goals</a:t>
            </a:r>
            <a:endParaRPr/>
          </a:p>
          <a:p>
            <a:pPr>
              <a:spcAft>
                <a:spcPts val="600"/>
              </a:spcAft>
              <a:defRPr/>
            </a:pPr>
            <a:endParaRPr lang="en-US"/>
          </a:p>
          <a:p>
            <a:pPr>
              <a:spcAft>
                <a:spcPts val="600"/>
              </a:spcAft>
              <a:defRPr/>
            </a:pPr>
            <a:r>
              <a:rPr lang="en-US"/>
              <a:t>replicable model for efficient, transparent, and citizen-centric governance.</a:t>
            </a:r>
            <a:endParaRPr/>
          </a:p>
        </p:txBody>
      </p:sp>
      <p:pic>
        <p:nvPicPr>
          <p:cNvPr id="5126" name="Picture 6" descr="Aadhaar Data Vault - CSM Tech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6290432" y="1577340"/>
            <a:ext cx="5489870" cy="373750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object 5" hidden="0"/>
          <p:cNvSpPr txBox="1">
            <a:spLocks noGrp="1"/>
          </p:cNvSpPr>
          <p:nvPr isPhoto="0" userDrawn="0">
            <p:ph type="ftr" sz="quarter" idx="5" hasCustomPrompt="0"/>
          </p:nvPr>
        </p:nvSpPr>
        <p:spPr bwMode="auto">
          <a:xfrm>
            <a:off x="3625329" y="6495065"/>
            <a:ext cx="5316863" cy="18224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  <a:defRPr/>
            </a:pPr>
            <a:r>
              <a:rPr lang="en-US"/>
              <a:t>Exercise 1 , 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30"/>
              <a:t> </a:t>
            </a:r>
            <a:r>
              <a:rPr lang="en-US" spc="-10"/>
              <a:t>E-</a:t>
            </a:r>
            <a:r>
              <a:rPr lang="en-US"/>
              <a:t>Government</a:t>
            </a:r>
            <a:endParaRPr lang="en-US" spc="-10"/>
          </a:p>
        </p:txBody>
      </p:sp>
      <p:sp>
        <p:nvSpPr>
          <p:cNvPr id="5" name="object 17" hidden="0"/>
          <p:cNvSpPr txBox="1">
            <a:spLocks noGrp="1"/>
          </p:cNvSpPr>
          <p:nvPr isPhoto="0" userDrawn="0">
            <p:ph type="dt" sz="half" idx="6" hasCustomPrompt="0"/>
          </p:nvPr>
        </p:nvSpPr>
        <p:spPr bwMode="auto">
          <a:xfrm>
            <a:off x="413172" y="6495060"/>
            <a:ext cx="1217348" cy="182249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  <a:defRPr/>
            </a:pPr>
            <a:r>
              <a:rPr lang="en-US"/>
              <a:t>Summer term 2025</a:t>
            </a:r>
            <a:endParaRPr lang="en-US" spc="-20"/>
          </a:p>
        </p:txBody>
      </p:sp>
      <p:sp>
        <p:nvSpPr>
          <p:cNvPr id="8" name="Slide Number Placeholder 7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>
          <a:xfrm>
            <a:off x="11535574" y="6499828"/>
            <a:ext cx="244728" cy="182246"/>
          </a:xfrm>
        </p:spPr>
        <p:txBody>
          <a:bodyPr wrap="square">
            <a:normAutofit/>
          </a:bodyPr>
          <a:lstStyle/>
          <a:p>
            <a:pPr marL="115570">
              <a:spcAft>
                <a:spcPts val="600"/>
              </a:spcAft>
              <a:defRPr/>
            </a:pPr>
            <a:fld id="{81D60167-4931-47E6-BA6A-407CBD079E47}" type="slidenum">
              <a:rPr lang="en-IN" spc="-50"/>
              <a:t/>
            </a:fld>
            <a:endParaRPr lang="en-IN" spc="-50"/>
          </a:p>
        </p:txBody>
      </p:sp>
      <p:sp>
        <p:nvSpPr>
          <p:cNvPr id="10" name="TextBox 9" hidden="0"/>
          <p:cNvSpPr txBox="1"/>
          <p:nvPr isPhoto="0" userDrawn="0"/>
        </p:nvSpPr>
        <p:spPr bwMode="auto">
          <a:xfrm>
            <a:off x="6400800" y="54285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>
                <a:solidFill>
                  <a:srgbClr val="0070C0"/>
                </a:solidFill>
              </a:rPr>
              <a:t>https://images.app.goo.gl/s58Kqn285b3m4EVF9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ONLYOFFICE/7.1.1.23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 Systemanalyse</dc:title>
  <dc:subject>Einführung</dc:subject>
  <dc:creator>Maria A. Wimmer</dc:creator>
  <cp:keywords>Systemanalyse</cp:keywords>
  <dc:description/>
  <dc:identifier/>
  <dc:language/>
  <cp:lastModifiedBy>Jeel Katrodiya</cp:lastModifiedBy>
  <cp:revision>7</cp:revision>
  <dcterms:created xsi:type="dcterms:W3CDTF">2025-05-05T18:40:55Z</dcterms:created>
  <dcterms:modified xsi:type="dcterms:W3CDTF">2025-05-12T07:56:39Z</dcterms:modified>
  <cp:category>Lehre</cp:category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2025-04-15T00:00:00Z</vt:filetime>
  </property>
  <property fmtid="{D5CDD505-2E9C-101B-9397-08002B2CF9AE}" pid="3" name="Creator">
    <vt:lpwstr>Acrobat PDFMaker 25 für PowerPoint</vt:lpwstr>
  </property>
  <property fmtid="{D5CDD505-2E9C-101B-9397-08002B2CF9AE}" pid="4" name="LastSaved">
    <vt:filetime>2025-05-05T00:00:00Z</vt:filetime>
  </property>
  <property fmtid="{D5CDD505-2E9C-101B-9397-08002B2CF9AE}" pid="5" name="Producer">
    <vt:lpwstr>3-Heights(TM) PDF Security Shell 4.8.25.2 (http://www.pdf-tools.com)</vt:lpwstr>
  </property>
  <property fmtid="{D5CDD505-2E9C-101B-9397-08002B2CF9AE}" pid="6" name="ContentTypeId">
    <vt:lpwstr>0x010100478BC81975DBF246840A1B6D021B5046</vt:lpwstr>
  </property>
</Properties>
</file>