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262" r:id="rId14"/>
    <p:sldId id="294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E8DB-41C5-4A2A-997B-B19663C4559F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F91B-47CF-4D38-9C00-398B7FDCB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axation-customs.ec.europa.eu/news/adoption-vat-digital-age-package-2025-03-11_en" TargetMode="External"/><Relationship Id="rId2" Type="http://schemas.openxmlformats.org/officeDocument/2006/relationships/hyperlink" Target="https://taxation-customs.ec.europa.eu/taxation/vat/vat-digital-age-vida_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commission/presscorner/detail/en/ip_24_5666" TargetMode="External"/><Relationship Id="rId5" Type="http://schemas.openxmlformats.org/officeDocument/2006/relationships/hyperlink" Target="https://taxation-customs.ec.europa.eu/system/files/2022-12/vida-factsheet-2022.pdf" TargetMode="External"/><Relationship Id="rId4" Type="http://schemas.openxmlformats.org/officeDocument/2006/relationships/hyperlink" Target="https://taxation-customs.ec.europa.eu/system/files/2022-12/VAT%20in%20the%20Digital%20Age_Final%20Report%20Volume%201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xation-customs.ec.europa.eu/taxation/vat/vat-digital-age-vida_en#:~:text=On%208%20December%202022%2C%20the,development%20of%20the%20platform%20econom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stockphoto.com/de/foto/scannen-von-fingerabdr%C3%BCcken-zur-sicherheitsauthentifizierung-mit-digitalen-symbolen-gm2196571988-614589522?utm_campaign=srp_photos_top&amp;utm_content=https%3A%2F%2Funsplash.com%2Fs%2Fphotos%2FFunctionalities&amp;utm_medium=affiliate&amp;utm_source=unsplash&amp;utm_term=Functionalities%3A%3A%3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institute.aljazeera.net%2Fen%2Fajr%2Farticle%2Fwhat-open-source-investigation&amp;psig=AOvVaw3eSYl2qDSomdS-kL5-lbhA&amp;ust=1747586129092000&amp;source=images&amp;cd=vfe&amp;opi=89978449&amp;ved=0CBQQjRxqFwoTCLi79tP4qo0DFQAAAAAdAAAAABA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gfm-nachrichten.de%2Fnews%2Fone-stop-shop-co-ohne-umsatzsteuersorgen-eu-weit-verkaufen%2F&amp;psig=AOvVaw0i99S6k0Sqx59geJ5Mg7Up&amp;ust=1747586637376000&amp;source=images&amp;cd=vfe&amp;opi=89978449&amp;ved=0CBQQjRxqFwoTCPDC-oL8qo0DFQAAAAAdAAAAABA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0" y="5222891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E2B4A-37EF-4EB5-84A4-0A523330297E}"/>
              </a:ext>
            </a:extLst>
          </p:cNvPr>
          <p:cNvSpPr txBox="1"/>
          <p:nvPr/>
        </p:nvSpPr>
        <p:spPr>
          <a:xfrm>
            <a:off x="685800" y="3605069"/>
            <a:ext cx="6096000" cy="966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Exercise 3</a:t>
            </a: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Introduction to E-Government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AFDE53B-2160-4E37-93ED-36E2B0C00B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</a:t>
            </a:fld>
            <a:endParaRPr lang="en-IN"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3 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10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BABDE9-A376-4312-959A-CE412BD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72" y="356298"/>
            <a:ext cx="8653170" cy="430887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7E90E-02E3-458C-BA7A-5003BACC6423}"/>
              </a:ext>
            </a:extLst>
          </p:cNvPr>
          <p:cNvSpPr txBox="1"/>
          <p:nvPr/>
        </p:nvSpPr>
        <p:spPr>
          <a:xfrm>
            <a:off x="762000" y="1066800"/>
            <a:ext cx="998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European Commission – VAT in the Digital Age (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Overview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https://taxation-customs.ec.europa.eu/taxation/vat/vat-digital-age-vida_en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Adoption of the VAT in the Digital Age Package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https://taxation-customs.ec.europa.eu/news/adoption-vat-digital-age-package-2025-03-11_en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VAT in the Digital Age – Final Report Volume 1 (PDF)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https://taxation-customs.ec.europa.eu/system/files/2022-12/VAT%20in%20the%20Digital%20Age_Final%20Report%20Volume%201.pdf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Factsheet (PDF)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https://taxation-customs.ec.europa.eu/system/files/2022-12/vida-factsheet-2022.pdf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European Commission Press Release 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https://ec.europa.eu/commission/presscorner/detail/en/ip_24_5666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attention !!!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345BFF7-8F10-4F64-B496-D264BFEADE97}"/>
              </a:ext>
            </a:extLst>
          </p:cNvPr>
          <p:cNvSpPr txBox="1"/>
          <p:nvPr/>
        </p:nvSpPr>
        <p:spPr>
          <a:xfrm>
            <a:off x="0" y="5334000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78B1-B98E-479E-A6DF-3227655DF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11</a:t>
            </a:fld>
            <a:endParaRPr lang="en-IN"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5" algn="just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/>
              <a:t>Exercise 3 , </a:t>
            </a:r>
            <a:r>
              <a:rPr dirty="0"/>
              <a:t>Introduction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Government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</a:pPr>
            <a:fld id="{81D60167-4931-47E6-BA6A-407CBD079E47}" type="slidenum">
              <a:rPr spc="-50" dirty="0"/>
              <a:pPr marL="115570" algn="just">
                <a:lnSpc>
                  <a:spcPct val="100000"/>
                </a:lnSpc>
              </a:pPr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15862" y="1798218"/>
            <a:ext cx="11171338" cy="38213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</a:t>
            </a:r>
            <a:r>
              <a:rPr lang="en-IN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(Cross-Border public service)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Main Functionalities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Media Breaks Analysis</a:t>
            </a: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One-Stop Government Concept</a:t>
            </a: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Life Events Concept</a:t>
            </a: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Back-End Integration</a:t>
            </a:r>
          </a:p>
          <a:p>
            <a:pPr marL="354965" indent="-342265" algn="just">
              <a:lnSpc>
                <a:spcPct val="150000"/>
              </a:lnSpc>
              <a:buClr>
                <a:srgbClr val="C00000"/>
              </a:buClr>
              <a:buFont typeface="Wingdings"/>
              <a:buChar char=""/>
              <a:tabLst>
                <a:tab pos="354965" algn="l"/>
              </a:tabLst>
            </a:pPr>
            <a:r>
              <a:rPr lang="en-IN" sz="2400" dirty="0"/>
              <a:t>Conclusion &amp; Recommendations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79C111B-F2FD-988D-4610-B303395E5F39}"/>
              </a:ext>
            </a:extLst>
          </p:cNvPr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8AF0FB1-5E1C-7918-01FC-77CA0D638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338" y="66529"/>
            <a:ext cx="11149140" cy="1009122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b="1" i="0" dirty="0">
                <a:solidFill>
                  <a:srgbClr val="C51825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Cross-Border public service)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6DA3BC50-E1E9-BD31-D19C-104550D8602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893A90C-5C90-5B3E-EC7A-DF87E08840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3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F8ABC0A-0F0A-019C-F643-E6C9B59EF0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3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43BC93-016A-44CD-92B1-15883D3237D6}"/>
              </a:ext>
            </a:extLst>
          </p:cNvPr>
          <p:cNvSpPr txBox="1"/>
          <p:nvPr/>
        </p:nvSpPr>
        <p:spPr>
          <a:xfrm>
            <a:off x="287703" y="1415373"/>
            <a:ext cx="52748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Modernizing the VAT system in the EU to accommodate new technologies, diminish fraud, and ease business regulatory burdens, especially in cross-border trade and the platform economy, is Europe's Commission’s initiative referred to as VAT in the Digital Age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Focus on real-time reporting, platform economy, and single EU VAT registration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IN" sz="20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nline services provided :</a:t>
            </a:r>
          </a:p>
          <a:p>
            <a:pPr algn="just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Digital Reporting Requirements (DRR) and E-Invoicing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 Economy Reforms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Single VAT Registration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1EC8F-9AE1-4FB6-8DDE-9E583443A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/>
          <a:stretch/>
        </p:blipFill>
        <p:spPr>
          <a:xfrm>
            <a:off x="5732098" y="1410755"/>
            <a:ext cx="6172200" cy="2657475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AA798419-26BD-4437-9FFC-48452FCBCF71}"/>
              </a:ext>
            </a:extLst>
          </p:cNvPr>
          <p:cNvSpPr txBox="1"/>
          <p:nvPr/>
        </p:nvSpPr>
        <p:spPr>
          <a:xfrm>
            <a:off x="5667206" y="4177492"/>
            <a:ext cx="62370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algn="just"/>
            <a:r>
              <a:rPr lang="en-IN" sz="9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https://taxation-customs.ec.europa.eu/taxation/vat/vat-digital-age-vida_en#:~:text=On%208%20December%202022%2C%20the,development%20of%20the%20platform%20economy</a:t>
            </a:r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CEAA-136B-8A6C-266B-3B4AA223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C3-D399-C416-5AC0-4C16FB5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8986"/>
            <a:ext cx="8686800" cy="430887"/>
          </a:xfrm>
        </p:spPr>
        <p:txBody>
          <a:bodyPr/>
          <a:lstStyle/>
          <a:p>
            <a:pPr algn="just"/>
            <a:r>
              <a:rPr lang="en-US" dirty="0"/>
              <a:t>Main Functionalities of the Proposal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343C-DE8E-5633-EFF2-3657BFA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524000"/>
            <a:ext cx="6781799" cy="21475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Digital Reporting Requirements (DRR) for intra-EU B2B transactions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Platform economy rules for VAT liability (e.g., transport, accommodation)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Single EU VAT registration via OSS/IOSS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Standardized e-invoicing for cross-border trade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A0D0494-43D3-EBBD-69C8-23FE7D1759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3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B2A44598-ACE5-605B-E2E2-EC1BA348848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A9C90-9B6A-7358-EC8C-F2A12CB2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4</a:t>
            </a:fld>
            <a:endParaRPr lang="en-IN" spc="-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36C4A-6847-483C-8A3D-93E1ACD375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00200"/>
            <a:ext cx="3915574" cy="26116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36215-C48C-415A-BE5C-042FF7CA773A}"/>
              </a:ext>
            </a:extLst>
          </p:cNvPr>
          <p:cNvSpPr txBox="1"/>
          <p:nvPr/>
        </p:nvSpPr>
        <p:spPr>
          <a:xfrm>
            <a:off x="7467600" y="4235655"/>
            <a:ext cx="44651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dirty="0">
                <a:hlinkClick r:id="rId4"/>
              </a:rPr>
              <a:t>https://www.istockphoto.com/de/foto/scannen-von-fingerabdr%C3%BCcken-zur-sicherheitsauthentifizierung-mit-digitalen-symbolen-gm2196571988-614589522?utm_campaign=srp_photos_top&amp;utm_content=https%3A%2F%2Funsplash.com%2Fs%2Fphotos%2FFunctionalities&amp;utm_medium=affiliate&amp;utm_source=unsplash&amp;utm_term=Functionalities%3A%3A%3A</a:t>
            </a:r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1532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71DA-59D5-749B-2380-0F6449011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A3B-4111-5B12-7CF5-9564A26D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8985"/>
            <a:ext cx="8653170" cy="615553"/>
          </a:xfrm>
        </p:spPr>
        <p:txBody>
          <a:bodyPr/>
          <a:lstStyle/>
          <a:p>
            <a:pPr algn="just"/>
            <a:r>
              <a:rPr lang="en-IN" sz="4000" dirty="0"/>
              <a:t>Media Breaks – Investigation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5E70-7B59-1372-059F-4EDD6F77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1" y="1524000"/>
            <a:ext cx="6324600" cy="214751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Current manual VAT processes and fragmented rules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Disconnected systems between tax bodies and digital platforms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ViDA</a:t>
            </a:r>
            <a:r>
              <a:rPr lang="en-US" sz="2400" dirty="0"/>
              <a:t> aims for end-to-end digitalization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Reduces human dependency and enhances automation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37E7A8E-A289-7F1F-5BC9-9E6819BA31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3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72D039C4-6F86-A3A2-3E93-43F25D5079F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40105-88C1-C5E9-9906-455066F4F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5</a:t>
            </a:fld>
            <a:endParaRPr lang="en-IN" spc="-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3145C-D4D2-4CF8-8ED0-75FA508C1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38" y="1676400"/>
            <a:ext cx="4572000" cy="2676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FDA6CC-D8B9-44C4-8791-EBF0D570E6D6}"/>
              </a:ext>
            </a:extLst>
          </p:cNvPr>
          <p:cNvSpPr txBox="1"/>
          <p:nvPr/>
        </p:nvSpPr>
        <p:spPr>
          <a:xfrm>
            <a:off x="7010400" y="4456689"/>
            <a:ext cx="4525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https://www.google.com/url?sa=i&amp;url=https%3A%2F%2Finstitute.aljazeera.net%2Fen%2Fajr%2Farticle%2Fwhat-open-source-investigation&amp;psig=AOvVaw3eSYl2qDSomdS-kL5-lbhA&amp;ust=1747586129092000&amp;source=images&amp;cd=vfe&amp;opi=89978449&amp;ved=0CBQQjRxqFwoTCLi79tP4qo0DFQAAAAAdAAAAABAE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372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43D7A-7B69-A872-EA0B-CABEFC16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6002-F531-90B6-3AFE-565C404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" y="317221"/>
            <a:ext cx="8653170" cy="717230"/>
          </a:xfrm>
        </p:spPr>
        <p:txBody>
          <a:bodyPr wrap="square">
            <a:normAutofit/>
          </a:bodyPr>
          <a:lstStyle/>
          <a:p>
            <a:r>
              <a:rPr lang="en-IN" sz="3600" dirty="0"/>
              <a:t>One-Stop Government Concept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B9F7-DDC9-09A2-03F6-C9120210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7010400" cy="4526280"/>
          </a:xfrm>
        </p:spPr>
        <p:txBody>
          <a:bodyPr wrap="square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Single digital access point for EU VAT compliance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OSS/IOSS expands to cover more goods/services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Eliminates need for multi-country VAT registrations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Strong alignment with One-Stop Government model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CD105E8-56C8-4985-BDBA-76CC36B858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3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964B38C6-E34E-6910-85CB-0A61C011A6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3BC5A3-03A5-13D9-5834-E1F77950C4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6</a:t>
            </a:fld>
            <a:endParaRPr lang="en-IN" spc="-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09888-50B4-407A-99ED-18FA2DD9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31" y="2312670"/>
            <a:ext cx="4588116" cy="2232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D56C05-8582-4DC9-A817-C742A8C64919}"/>
              </a:ext>
            </a:extLst>
          </p:cNvPr>
          <p:cNvSpPr txBox="1"/>
          <p:nvPr/>
        </p:nvSpPr>
        <p:spPr>
          <a:xfrm>
            <a:off x="7620000" y="4672720"/>
            <a:ext cx="350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3"/>
              </a:rPr>
              <a:t>https://www.google.com/url?sa=i&amp;url=https%3A%2F%2Fwww.gfm-nachrichten.de%2Fnews%2Fone-stop-shop-co-ohne-umsatzsteuersorgen-eu-weit-verkaufen%2F&amp;psig=AOvVaw0i99S6k0Sqx59geJ5Mg7Up&amp;ust=1747586637376000&amp;source=images&amp;cd=vfe&amp;opi=89978449&amp;ved=0CBQQjRxqFwoTCPDC-oL8qo0DFQAAAAAdAAAAABAE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686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8E10-DA9B-F3C3-5700-E8FEB001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922-B93A-49CD-0D86-4401954E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2095"/>
            <a:ext cx="8653170" cy="706979"/>
          </a:xfrm>
        </p:spPr>
        <p:txBody>
          <a:bodyPr wrap="square">
            <a:normAutofit/>
          </a:bodyPr>
          <a:lstStyle/>
          <a:p>
            <a:r>
              <a:rPr lang="en-IN" sz="3600" dirty="0"/>
              <a:t>Life Events Concept Implementation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1FC0-3FBD-F3C3-6C19-F2833E08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374967"/>
            <a:ext cx="9144000" cy="4526280"/>
          </a:xfrm>
        </p:spPr>
        <p:txBody>
          <a:bodyPr wrap="square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 Indirectly relevant to business life-cycle events: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 Starting cross-border sales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 Expanding digital platform use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 Importing goods into EU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 Supports business evolution in the digital economy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0B891E3-A089-7CEA-6C8B-F0665D10B8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3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8CB16F1F-C79E-FA4B-066E-5F31D86C7C4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F41800-357E-28C7-E482-DFE2F2F23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7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2534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DD21-BE6E-37D5-A02D-599003C0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A0CB-9A7D-C87B-FB48-60EFF3F3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353915"/>
            <a:ext cx="8653170" cy="800929"/>
          </a:xfrm>
        </p:spPr>
        <p:txBody>
          <a:bodyPr wrap="square">
            <a:normAutofit fontScale="90000"/>
          </a:bodyPr>
          <a:lstStyle/>
          <a:p>
            <a:r>
              <a:rPr lang="en-IN" sz="3200" dirty="0"/>
              <a:t>Back-End Integration &amp; Networked Government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25C2-B7E3-2890-E9CE-2FAFAF41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9677400" cy="4526280"/>
          </a:xfrm>
        </p:spPr>
        <p:txBody>
          <a:bodyPr wrap="square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Real-time data sharing across EU tax authorities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Standardized e-invoice format for consistency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API integration with customs and platforms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Enables a networked VAT system across the EU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18A537-08AF-D247-6168-E0F2F796A4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3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0A3015F-DD25-03A7-A1D5-4CD1DA80895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71D7E3-20E2-9008-5522-79B35A90B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8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20862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0BEC-53B0-FA6A-A381-0AD2741C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7F9-E0BD-3FE2-5C5F-5235126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653170" cy="890205"/>
          </a:xfrm>
        </p:spPr>
        <p:txBody>
          <a:bodyPr wrap="square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F971-AD30-7C5C-5103-25E9E877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11506200" cy="4526280"/>
          </a:xfrm>
        </p:spPr>
        <p:txBody>
          <a:bodyPr wrap="square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ViDA</a:t>
            </a:r>
            <a:r>
              <a:rPr lang="en-US" sz="2800" dirty="0"/>
              <a:t> is a forward-thinking reform aligning VAT with digital practices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 to real-time, borderless tax compliance in the EU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05ABB1E-E78A-510D-C969-BA6DE023A7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3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EE138B4E-3B93-C3D0-D6F5-3E733E9D9C2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F9A7B-27FF-3864-7F61-0D47CD5434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9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36155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BC81975DBF246840A1B6D021B5046" ma:contentTypeVersion="4" ma:contentTypeDescription="Create a new document." ma:contentTypeScope="" ma:versionID="2325d00db42b6f8725843714a26d66d2">
  <xsd:schema xmlns:xsd="http://www.w3.org/2001/XMLSchema" xmlns:xs="http://www.w3.org/2001/XMLSchema" xmlns:p="http://schemas.microsoft.com/office/2006/metadata/properties" xmlns:ns3="f37cc04a-89e8-438d-a3b2-198423c753fa" targetNamespace="http://schemas.microsoft.com/office/2006/metadata/properties" ma:root="true" ma:fieldsID="0e327cb3843ccc9fc62ce5f2fbf7d0db" ns3:_="">
    <xsd:import namespace="f37cc04a-89e8-438d-a3b2-198423c753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cc04a-89e8-438d-a3b2-198423c753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86D3E-9582-4415-8358-1E50E6F8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cc04a-89e8-438d-a3b2-198423c75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B3237C-4BA8-4A7C-92D5-D6CB8C8CA1E3}">
  <ds:schemaRefs>
    <ds:schemaRef ds:uri="http://schemas.microsoft.com/office/2006/metadata/properties"/>
    <ds:schemaRef ds:uri="f37cc04a-89e8-438d-a3b2-198423c753f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3DBCA2-14B0-46A5-8F1F-244B6D069F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817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PowerPoint Presentation</vt:lpstr>
      <vt:lpstr>Agenda</vt:lpstr>
      <vt:lpstr>Project Overview – ViDA (Cross-Border public service)</vt:lpstr>
      <vt:lpstr>Main Functionalities of the Proposal</vt:lpstr>
      <vt:lpstr>Media Breaks – Investigation</vt:lpstr>
      <vt:lpstr>One-Stop Government Concept</vt:lpstr>
      <vt:lpstr>Life Events Concept Implementation</vt:lpstr>
      <vt:lpstr>Back-End Integration &amp; Networked Government</vt:lpstr>
      <vt:lpstr>Conclusion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cp:lastModifiedBy>Sahil Ladola</cp:lastModifiedBy>
  <cp:revision>16</cp:revision>
  <dcterms:created xsi:type="dcterms:W3CDTF">2025-05-05T18:40:55Z</dcterms:created>
  <dcterms:modified xsi:type="dcterms:W3CDTF">2025-05-17T16:55:19Z</dcterms:modified>
  <cp:category>Lehre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