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306" r:id="rId5"/>
    <p:sldId id="257" r:id="rId6"/>
    <p:sldId id="295" r:id="rId7"/>
    <p:sldId id="300" r:id="rId8"/>
    <p:sldId id="301" r:id="rId9"/>
    <p:sldId id="302" r:id="rId10"/>
    <p:sldId id="303" r:id="rId11"/>
    <p:sldId id="304" r:id="rId12"/>
    <p:sldId id="305" r:id="rId13"/>
    <p:sldId id="262" r:id="rId14"/>
    <p:sldId id="294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1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2" autoAdjust="0"/>
    <p:restoredTop sz="94660"/>
  </p:normalViewPr>
  <p:slideViewPr>
    <p:cSldViewPr>
      <p:cViewPr varScale="1">
        <p:scale>
          <a:sx n="81" d="100"/>
          <a:sy n="81" d="100"/>
        </p:scale>
        <p:origin x="56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E8DB-41C5-4A2A-997B-B19663C4559F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BF91B-47CF-4D38-9C00-398B7FDCB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4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9259" y="592835"/>
            <a:ext cx="2161031" cy="6720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2675" y="64007"/>
            <a:ext cx="1399031" cy="77266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601724"/>
            <a:ext cx="12192000" cy="525627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3429000"/>
            <a:ext cx="9622790" cy="1617345"/>
          </a:xfrm>
          <a:custGeom>
            <a:avLst/>
            <a:gdLst/>
            <a:ahLst/>
            <a:cxnLst/>
            <a:rect l="l" t="t" r="r" b="b"/>
            <a:pathLst>
              <a:path w="9622790" h="1617345">
                <a:moveTo>
                  <a:pt x="9622536" y="0"/>
                </a:moveTo>
                <a:lnTo>
                  <a:pt x="0" y="0"/>
                </a:lnTo>
                <a:lnTo>
                  <a:pt x="0" y="1616964"/>
                </a:lnTo>
                <a:lnTo>
                  <a:pt x="9622536" y="1616964"/>
                </a:lnTo>
                <a:lnTo>
                  <a:pt x="9622536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12419" y="3676006"/>
            <a:ext cx="370205" cy="403860"/>
          </a:xfrm>
          <a:custGeom>
            <a:avLst/>
            <a:gdLst/>
            <a:ahLst/>
            <a:cxnLst/>
            <a:rect l="l" t="t" r="r" b="b"/>
            <a:pathLst>
              <a:path w="370205" h="403860">
                <a:moveTo>
                  <a:pt x="188754" y="403735"/>
                </a:moveTo>
                <a:lnTo>
                  <a:pt x="10" y="403735"/>
                </a:lnTo>
                <a:lnTo>
                  <a:pt x="182125" y="201873"/>
                </a:lnTo>
                <a:lnTo>
                  <a:pt x="0" y="0"/>
                </a:lnTo>
                <a:lnTo>
                  <a:pt x="188743" y="0"/>
                </a:lnTo>
                <a:lnTo>
                  <a:pt x="369863" y="201873"/>
                </a:lnTo>
                <a:lnTo>
                  <a:pt x="188754" y="40373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19259" y="592836"/>
            <a:ext cx="2161031" cy="6720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42676" y="64007"/>
            <a:ext cx="1399031" cy="772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460" y="140855"/>
            <a:ext cx="865317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862" y="1801266"/>
            <a:ext cx="10659745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1 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eli/reg/2024/903/oj" TargetMode="External"/><Relationship Id="rId2" Type="http://schemas.openxmlformats.org/officeDocument/2006/relationships/hyperlink" Target="https://eur-lex.europa.eu/legal-content/EN/TXT/?uri=CELEX%253A52017SC013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encenelec.eu/" TargetMode="External"/><Relationship Id="rId4" Type="http://schemas.openxmlformats.org/officeDocument/2006/relationships/hyperlink" Target="https://interoperable-europe.ec.europa.eu/collection/nifo-national-interoperability-framework-observatory/eif-monitorin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xation-customs.ec.europa.eu/taxation/vat/vat-digital-age-vida_en#:~:text=On%208%20December%202022%2C%20the,development%20of%20the%20platform%20econom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ntinia.com/blog/vat-in-the-digital-age-vida-a-guide-for-business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mages.app.goo.gl/SR8t6tMh75p4iouE6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70D6B-2C74-C120-A3D3-B73AAB4B80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dirty="0"/>
              <a:t>Exercise 4 , Introduction to E-Government</a:t>
            </a:r>
            <a:endParaRPr lang="en-US" spc="-1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4278-EEC9-2207-141F-73C23B32D96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Summer term 2025</a:t>
            </a:r>
            <a:endParaRPr lang="en-US" spc="-2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65C6-93AE-6BAC-BF43-998FA49627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1</a:t>
            </a:fld>
            <a:endParaRPr lang="en-IN" spc="-5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0F9E373-61B8-3356-E78C-C6936641A759}"/>
              </a:ext>
            </a:extLst>
          </p:cNvPr>
          <p:cNvSpPr txBox="1"/>
          <p:nvPr/>
        </p:nvSpPr>
        <p:spPr>
          <a:xfrm>
            <a:off x="7051" y="4799315"/>
            <a:ext cx="3505200" cy="11586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Ravi Ramani</a:t>
            </a: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D63B10C-31A0-26DF-9E12-A5EBF6AB858A}"/>
              </a:ext>
            </a:extLst>
          </p:cNvPr>
          <p:cNvSpPr/>
          <p:nvPr/>
        </p:nvSpPr>
        <p:spPr>
          <a:xfrm>
            <a:off x="7051" y="1447800"/>
            <a:ext cx="9517949" cy="2594494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5715" algn="just">
              <a:spcBef>
                <a:spcPts val="95"/>
              </a:spcBef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Introduction to E-Government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Exercise: 4</a:t>
            </a:r>
          </a:p>
          <a:p>
            <a:pPr marR="5715" algn="l">
              <a:spcBef>
                <a:spcPts val="95"/>
              </a:spcBef>
              <a:defRPr/>
            </a:pP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Subject : ANALYSING PROJECTS REGARDING INTEROPERABILITY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algn="l"/>
            <a:endParaRPr lang="en-IN" dirty="0"/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935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Summer term 2025</a:t>
            </a:r>
            <a:endParaRPr spc="-2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4 , Introduction to E-Government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10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2BABDE9-A376-4312-959A-CE412BD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72" y="356298"/>
            <a:ext cx="8653170" cy="430887"/>
          </a:xfrm>
        </p:spPr>
        <p:txBody>
          <a:bodyPr/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Reference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7E90E-02E3-458C-BA7A-5003BACC6423}"/>
              </a:ext>
            </a:extLst>
          </p:cNvPr>
          <p:cNvSpPr txBox="1"/>
          <p:nvPr/>
        </p:nvSpPr>
        <p:spPr>
          <a:xfrm>
            <a:off x="762000" y="1066800"/>
            <a:ext cx="10515600" cy="377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European Interoperability Framework (EIF) 2.0</a:t>
            </a:r>
          </a:p>
          <a:p>
            <a:pPr lvl="1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https://eur-lex.europa.eu/legal-content/EN/TXT/?uri=CELEX%253A52017SC0134</a:t>
            </a:r>
            <a:endParaRPr lang="en-IN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Interoperable Europe Act (2024/903)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https://eur-lex.europa.eu/eli/reg/2024/903/oj</a:t>
            </a:r>
            <a:endParaRPr lang="en-IN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  <a:hlinkClick r:id="rId4"/>
              </a:rPr>
              <a:t>https://interoperable-europe.ec.europa.eu/collection/nifo-national-interoperability-framework-observatory/eif-monitoring</a:t>
            </a:r>
            <a:endParaRPr lang="en-IN" sz="2000" dirty="0">
              <a:solidFill>
                <a:srgbClr val="404040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CEN/BII standards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  <a:hlinkClick r:id="rId5"/>
              </a:rPr>
              <a:t>https://www.cencenelec.eu/</a:t>
            </a:r>
            <a:endParaRPr lang="en-IN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3657600"/>
            <a:ext cx="87318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attention !!!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345BFF7-8F10-4F64-B496-D264BFEADE97}"/>
              </a:ext>
            </a:extLst>
          </p:cNvPr>
          <p:cNvSpPr txBox="1"/>
          <p:nvPr/>
        </p:nvSpPr>
        <p:spPr>
          <a:xfrm>
            <a:off x="0" y="5334000"/>
            <a:ext cx="3505200" cy="1158651"/>
          </a:xfrm>
          <a:prstGeom prst="rect">
            <a:avLst/>
          </a:prstGeom>
          <a:solidFill>
            <a:srgbClr val="C21A2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Ravi Ramani</a:t>
            </a: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678B1-B98E-479E-A6DF-3227655DFE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5"/>
            <a:ext cx="427826" cy="182249"/>
          </a:xfrm>
        </p:spPr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11</a:t>
            </a:fld>
            <a:endParaRPr lang="en-IN"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653170" cy="873957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219075" algn="just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/>
              <a:t>Summer term 2025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/>
              <a:t>Exercise 4 , </a:t>
            </a:r>
            <a:r>
              <a:rPr dirty="0"/>
              <a:t>Introduction</a:t>
            </a:r>
            <a:r>
              <a:rPr spc="-4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Government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 algn="just">
              <a:lnSpc>
                <a:spcPct val="100000"/>
              </a:lnSpc>
            </a:pPr>
            <a:fld id="{81D60167-4931-47E6-BA6A-407CBD079E47}" type="slidenum">
              <a:rPr spc="-50" dirty="0"/>
              <a:pPr marL="115570" algn="just">
                <a:lnSpc>
                  <a:spcPct val="100000"/>
                </a:lnSpc>
              </a:pPr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15862" y="1798218"/>
            <a:ext cx="11171338" cy="4095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DeepSeek-CJK-patch"/>
              </a:rPr>
              <a:t>Project Overview</a:t>
            </a:r>
            <a:endParaRPr lang="en-IN" sz="24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DeepSeek-CJK-patch"/>
              </a:rPr>
              <a:t>Why Interoperability Matters for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DeepSeek-CJK-patch"/>
              </a:rPr>
              <a:t>ViDA</a:t>
            </a:r>
            <a:endParaRPr lang="en-IN" sz="24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DeepSeek-CJK-patch"/>
              </a:rPr>
              <a:t>Interoperability Needs (EIF 2.0 Framework)</a:t>
            </a:r>
            <a:endParaRPr lang="en-IN" sz="24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DeepSeek-CJK-patch"/>
              </a:rPr>
              <a:t>Building Blocks &amp; Standards</a:t>
            </a:r>
            <a:endParaRPr lang="en-IN" sz="24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DeepSeek-CJK-patch"/>
              </a:rPr>
              <a:t>Governance &amp; Maintenance</a:t>
            </a:r>
            <a:endParaRPr lang="en-IN" sz="24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DeepSeek-CJK-patch"/>
              </a:rPr>
              <a:t>GEA Alignment Evaluation</a:t>
            </a:r>
            <a:endParaRPr lang="en-IN" sz="24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DeepSeek-CJK-patch"/>
              </a:rPr>
              <a:t>Conclusion &amp; Recommendations</a:t>
            </a:r>
            <a:endParaRPr lang="en-IN" sz="24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>
              <a:buNone/>
            </a:pPr>
            <a:endParaRPr lang="en-IN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B79C111B-F2FD-988D-4610-B303395E5F39}"/>
              </a:ext>
            </a:extLst>
          </p:cNvPr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pPr algn="just"/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8AF0FB1-5E1C-7918-01FC-77CA0D6384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74154"/>
            <a:ext cx="11149140" cy="1009122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12700" algn="just">
              <a:lnSpc>
                <a:spcPct val="150000"/>
              </a:lnSpc>
              <a:buClr>
                <a:srgbClr val="C00000"/>
              </a:buClr>
              <a:tabLst>
                <a:tab pos="354965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Project Overview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IN" b="1" i="0" dirty="0">
                <a:solidFill>
                  <a:srgbClr val="C51825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Cross-Border public service)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6DA3BC50-E1E9-BD31-D19C-104550D8602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Summer term 2025</a:t>
            </a:r>
            <a:endParaRPr spc="-2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5893A90C-5C90-5B3E-EC7A-DF87E088400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3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5F8ABC0A-0F0A-019C-F643-E6C9B59EF0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33800" y="6446841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4 ,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r>
              <a:rPr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E-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3843BC93-016A-44CD-92B1-15883D3237D6}"/>
              </a:ext>
            </a:extLst>
          </p:cNvPr>
          <p:cNvSpPr txBox="1"/>
          <p:nvPr/>
        </p:nvSpPr>
        <p:spPr>
          <a:xfrm>
            <a:off x="287703" y="1415373"/>
            <a:ext cx="527489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algn="just" fontAlgn="base"/>
            <a:r>
              <a:rPr lang="en-IN" sz="2500" b="1" i="0" dirty="0">
                <a:solidFill>
                  <a:srgbClr val="404040"/>
                </a:solidFill>
                <a:effectLst/>
                <a:latin typeface="DeepSeek-CJK-patch"/>
              </a:rPr>
              <a:t>Description</a:t>
            </a:r>
            <a:r>
              <a:rPr lang="en-IN" sz="25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en-US" sz="25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Modernizing the VAT system in the EU to accommodate new technologies, diminish fraud, and ease business regulatory burdens, especially in cross-border trade and the platform economy, is Europe's Commission’s initiative referred to as VAT in the Digital Age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ViDA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dirty="0"/>
              <a:t>Focus on real-time reporting, platform economy, and single EU VAT registration</a:t>
            </a: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IN" sz="2500" b="1" i="0" dirty="0">
                <a:solidFill>
                  <a:srgbClr val="404040"/>
                </a:solidFill>
                <a:effectLst/>
                <a:latin typeface="DeepSeek-CJK-patch"/>
              </a:rPr>
              <a:t>Key Features</a:t>
            </a:r>
            <a:r>
              <a:rPr lang="en-IN" sz="2500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IN" sz="25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Digital reporting requirements</a:t>
            </a: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Real-time transaction reporting</a:t>
            </a: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Standardized e-invoicing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1EC8F-9AE1-4FB6-8DDE-9E583443A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02"/>
          <a:stretch/>
        </p:blipFill>
        <p:spPr>
          <a:xfrm>
            <a:off x="6400799" y="1415373"/>
            <a:ext cx="5503497" cy="2657475"/>
          </a:xfrm>
          <a:prstGeom prst="rect">
            <a:avLst/>
          </a:prstGeom>
        </p:spPr>
      </p:pic>
      <p:sp>
        <p:nvSpPr>
          <p:cNvPr id="4" name="TextBox 19">
            <a:extLst>
              <a:ext uri="{FF2B5EF4-FFF2-40B4-BE49-F238E27FC236}">
                <a16:creationId xmlns:a16="http://schemas.microsoft.com/office/drawing/2014/main" id="{AA798419-26BD-4437-9FFC-48452FCBCF71}"/>
              </a:ext>
            </a:extLst>
          </p:cNvPr>
          <p:cNvSpPr txBox="1"/>
          <p:nvPr/>
        </p:nvSpPr>
        <p:spPr>
          <a:xfrm>
            <a:off x="6477000" y="4191000"/>
            <a:ext cx="5427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</a:lstStyle>
          <a:p>
            <a:pPr algn="just"/>
            <a:r>
              <a:rPr lang="en-IN" sz="9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https://taxation-customs.ec.europa.eu/taxation/vat/vat-digital-age-vida_en#:~:text=On%208%20December%202022%2C%20the,development%20of%20the%20platform%20economy</a:t>
            </a:r>
            <a:endParaRPr lang="en-IN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IN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CEAA-136B-8A6C-266B-3B4AA2239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42C3-D399-C416-5AC0-4C16FB50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8986"/>
            <a:ext cx="8686800" cy="461665"/>
          </a:xfrm>
        </p:spPr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000" i="0" dirty="0">
                <a:solidFill>
                  <a:srgbClr val="C21A25"/>
                </a:solidFill>
                <a:effectLst/>
                <a:latin typeface="DeepSeek-CJK-patch"/>
              </a:rPr>
              <a:t> Relevance of Interoperability in </a:t>
            </a:r>
            <a:r>
              <a:rPr lang="en-US" sz="3000" i="0" dirty="0" err="1">
                <a:solidFill>
                  <a:srgbClr val="C21A25"/>
                </a:solidFill>
                <a:effectLst/>
                <a:latin typeface="DeepSeek-CJK-patch"/>
              </a:rPr>
              <a:t>ViDA</a:t>
            </a:r>
            <a:endParaRPr lang="en-US" sz="3000" i="0" dirty="0">
              <a:solidFill>
                <a:srgbClr val="C21A25"/>
              </a:solidFill>
              <a:effectLst/>
              <a:latin typeface="DeepSeek-CJK-patch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343C-DE8E-5633-EFF2-3657BFA9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6093" y="1484008"/>
            <a:ext cx="6781799" cy="4460965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N" sz="2500" b="1" i="0" dirty="0">
                <a:solidFill>
                  <a:srgbClr val="404040"/>
                </a:solidFill>
                <a:effectLst/>
                <a:latin typeface="DeepSeek-CJK-patch"/>
              </a:rPr>
              <a:t>Why Interoperability Matters</a:t>
            </a:r>
            <a:r>
              <a:rPr lang="en-IN" sz="25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Enables seamless VAT reporting across 27 EU member states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Reduces administrative burden for multinational businesses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Ensures consistent data exchange between national tax authorities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Supports Digital Single Market objectives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200" b="1" i="0" dirty="0">
                <a:solidFill>
                  <a:srgbClr val="404040"/>
                </a:solidFill>
                <a:effectLst/>
                <a:latin typeface="DeepSeek-CJK-patch"/>
              </a:rPr>
              <a:t>Consequences Without </a:t>
            </a:r>
            <a:r>
              <a:rPr lang="en-IN" sz="2200" b="1" i="0" dirty="0">
                <a:solidFill>
                  <a:schemeClr val="tx1"/>
                </a:solidFill>
                <a:effectLst/>
                <a:latin typeface="DeepSeek-CJK-patch"/>
              </a:rPr>
              <a:t>Interoperability</a:t>
            </a:r>
            <a:r>
              <a:rPr lang="en-IN" sz="2200" b="1" dirty="0">
                <a:solidFill>
                  <a:srgbClr val="404040"/>
                </a:solidFill>
                <a:latin typeface="DeepSeek-CJK-patch"/>
              </a:rPr>
              <a:t>:</a:t>
            </a:r>
            <a:endParaRPr lang="en-IN" sz="22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Fragmented reporting systems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Increased compliance costs for businesses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Inefficient fraud detection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A0D0494-43D3-EBBD-69C8-23FE7D1759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4 ,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r>
              <a:rPr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E-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B2A44598-ACE5-605B-E2E2-EC1BA348848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Summer term 2025</a:t>
            </a:r>
            <a:endParaRPr spc="-2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8A9C90-9B6A-7358-EC8C-F2A12CB2C7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4</a:t>
            </a:fld>
            <a:endParaRPr lang="en-IN" spc="-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36C4A-6847-483C-8A3D-93E1ACD37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7600" y="1371600"/>
            <a:ext cx="4571999" cy="3515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C36215-C48C-415A-BE5C-042FF7CA773A}"/>
              </a:ext>
            </a:extLst>
          </p:cNvPr>
          <p:cNvSpPr txBox="1"/>
          <p:nvPr/>
        </p:nvSpPr>
        <p:spPr>
          <a:xfrm>
            <a:off x="7467600" y="5117142"/>
            <a:ext cx="44651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" dirty="0">
                <a:hlinkClick r:id="rId4"/>
              </a:rPr>
              <a:t>https://www.continia.com/blog/vat-in-the-digital-age-vida-a-guide-for-businesses/</a:t>
            </a:r>
            <a:endParaRPr lang="en-IN" sz="600" dirty="0"/>
          </a:p>
          <a:p>
            <a:endParaRPr lang="en-IN" sz="600" dirty="0"/>
          </a:p>
        </p:txBody>
      </p:sp>
    </p:spTree>
    <p:extLst>
      <p:ext uri="{BB962C8B-B14F-4D97-AF65-F5344CB8AC3E}">
        <p14:creationId xmlns:p14="http://schemas.microsoft.com/office/powerpoint/2010/main" val="215328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71DA-59D5-749B-2380-0F6449011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4A3B-4111-5B12-7CF5-9564A26D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48985"/>
            <a:ext cx="8653170" cy="538609"/>
          </a:xfrm>
        </p:spPr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500" i="0" dirty="0">
                <a:solidFill>
                  <a:srgbClr val="C21A25"/>
                </a:solidFill>
                <a:effectLst/>
                <a:latin typeface="DeepSeek-CJK-patch"/>
              </a:rPr>
              <a:t>Interoperability Needs (EIF 2.0 Levels)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B5E70-7B59-1372-059F-4EDD6F77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9677400" cy="5320174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Legal Interoperability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Harmonization of VAT rules across borders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Compliance with EU VAT Directive and new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DeepSeek-CJK-patch"/>
              </a:rPr>
              <a:t>ViDA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 regulations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Organizational Interoperability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Coordination between national tax administrations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Standardized business processes for VAT reporting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Semantic Interoperability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Common data models for e-invoices and transaction reports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Shared understanding of VAT-related concepts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Technical Interoperability</a:t>
            </a: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Secure data exchange protocols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  <a:t>API standards for system integration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37E7A8E-A289-7F1F-5BC9-9E6819BA312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4 ,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r>
              <a:rPr spc="-45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spc="-3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pc="-10" dirty="0">
                <a:latin typeface="Segoe UI" panose="020B0502040204020203" pitchFamily="34" charset="0"/>
                <a:cs typeface="Segoe UI" panose="020B0502040204020203" pitchFamily="34" charset="0"/>
              </a:rPr>
              <a:t>E-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72D039C4-6F86-A3A2-3E93-43F25D5079F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Summer term 2025</a:t>
            </a:r>
            <a:endParaRPr spc="-2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40105-88C1-C5E9-9906-455066F4F6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5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372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43D7A-7B69-A872-EA0B-CABEFC16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6002-F531-90B6-3AFE-565C4041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66" y="317221"/>
            <a:ext cx="8653170" cy="717230"/>
          </a:xfrm>
        </p:spPr>
        <p:txBody>
          <a:bodyPr wrap="square"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500" i="0" dirty="0">
                <a:solidFill>
                  <a:srgbClr val="C21A25"/>
                </a:solidFill>
                <a:effectLst/>
                <a:latin typeface="DeepSeek-CJK-patch"/>
              </a:rPr>
              <a:t>Building Blocks Used in </a:t>
            </a:r>
            <a:r>
              <a:rPr lang="en-US" sz="3500" i="0" dirty="0" err="1">
                <a:solidFill>
                  <a:srgbClr val="C21A25"/>
                </a:solidFill>
                <a:effectLst/>
                <a:latin typeface="DeepSeek-CJK-patch"/>
              </a:rPr>
              <a:t>ViDA</a:t>
            </a:r>
            <a:endParaRPr lang="en-US" sz="3500" i="0" dirty="0">
              <a:solidFill>
                <a:srgbClr val="C21A25"/>
              </a:solidFill>
              <a:effectLst/>
              <a:latin typeface="DeepSeek-CJK-patch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FB9F7-DDC9-09A2-03F6-C9120210A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6553200" cy="4526280"/>
          </a:xfrm>
        </p:spPr>
        <p:txBody>
          <a:bodyPr wrap="square">
            <a:noAutofit/>
          </a:bodyPr>
          <a:lstStyle/>
          <a:p>
            <a:pPr marL="457200" indent="-45720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Technical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PEPPOL network for e-invoicing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E-Delivery building blocks for secure data transfer</a:t>
            </a: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Semantic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EN 16931 standard for e-invoicing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CEN/BII profiles for business documents</a:t>
            </a: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Organizational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European Single Electronic Format (ESEF) for reporting</a:t>
            </a: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Legal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EU VAT Directive as foundation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404040"/>
                </a:solidFill>
                <a:effectLst/>
                <a:latin typeface="DeepSeek-CJK-patch"/>
              </a:rPr>
              <a:t>ViDA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 implementing regulations</a:t>
            </a:r>
            <a:br>
              <a:rPr lang="en-IN" sz="2000" dirty="0"/>
            </a:br>
            <a:endParaRPr lang="en-US" sz="20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CD105E8-56C8-4985-BDBA-76CC36B858A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 dirty="0"/>
              <a:t>Exercise 4 , Introduction</a:t>
            </a:r>
            <a:r>
              <a:rPr lang="en-US" spc="-45" dirty="0"/>
              <a:t> </a:t>
            </a:r>
            <a:r>
              <a:rPr lang="en-US" dirty="0"/>
              <a:t>to</a:t>
            </a:r>
            <a:r>
              <a:rPr lang="en-US" spc="-30" dirty="0"/>
              <a:t> </a:t>
            </a:r>
            <a:r>
              <a:rPr lang="en-US" spc="-10" dirty="0"/>
              <a:t>E-</a:t>
            </a:r>
            <a:r>
              <a:rPr lang="en-US" dirty="0"/>
              <a:t>Government</a:t>
            </a:r>
            <a:endParaRPr lang="en-US" spc="-10" dirty="0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964B38C6-E34E-6910-85CB-0A61C011A6C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3BC5A3-03A5-13D9-5834-E1F77950C4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6</a:t>
            </a:fld>
            <a:endParaRPr lang="en-IN" spc="-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56C05-8582-4DC9-A817-C742A8C64919}"/>
              </a:ext>
            </a:extLst>
          </p:cNvPr>
          <p:cNvSpPr txBox="1"/>
          <p:nvPr/>
        </p:nvSpPr>
        <p:spPr>
          <a:xfrm>
            <a:off x="7431836" y="5009869"/>
            <a:ext cx="3505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dirty="0">
                <a:hlinkClick r:id="rId2"/>
              </a:rPr>
              <a:t>https://images.app.goo.gl/SR8t6tMh75p4iouE6</a:t>
            </a:r>
            <a:endParaRPr lang="en-IN" sz="800" dirty="0"/>
          </a:p>
          <a:p>
            <a:endParaRPr lang="en-IN" sz="800" dirty="0"/>
          </a:p>
        </p:txBody>
      </p:sp>
      <p:pic>
        <p:nvPicPr>
          <p:cNvPr id="9" name="Picture 8" descr="A diagram of a business agreement">
            <a:extLst>
              <a:ext uri="{FF2B5EF4-FFF2-40B4-BE49-F238E27FC236}">
                <a16:creationId xmlns:a16="http://schemas.microsoft.com/office/drawing/2014/main" id="{BA8984F5-14E3-96EF-BC3B-FEA89BC4D9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670649"/>
            <a:ext cx="4730114" cy="330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88E10-DA9B-F3C3-5700-E8FEB001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922-B93A-49CD-0D86-4401954E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12095"/>
            <a:ext cx="9144000" cy="706979"/>
          </a:xfrm>
        </p:spPr>
        <p:txBody>
          <a:bodyPr wrap="square">
            <a:no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500" i="0" dirty="0">
                <a:solidFill>
                  <a:srgbClr val="C21A25"/>
                </a:solidFill>
                <a:effectLst/>
                <a:latin typeface="DeepSeek-CJK-patch"/>
              </a:rPr>
              <a:t>Development and Maintenance of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61FC0-3FBD-F3C3-6C19-F2833E089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1676399"/>
            <a:ext cx="9144000" cy="4224847"/>
          </a:xfrm>
        </p:spPr>
        <p:txBody>
          <a:bodyPr wrap="square">
            <a:noAutofit/>
          </a:bodyPr>
          <a:lstStyle/>
          <a:p>
            <a:pPr marL="342900" indent="-34290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EU Institutions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DG TAXUD (Taxation and Customs Union) leads </a:t>
            </a:r>
            <a:r>
              <a:rPr lang="en-IN" sz="2000" b="0" i="0" dirty="0" err="1">
                <a:solidFill>
                  <a:srgbClr val="404040"/>
                </a:solidFill>
                <a:effectLst/>
                <a:latin typeface="DeepSeek-CJK-patch"/>
              </a:rPr>
              <a:t>ViDA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 implementation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European Commission oversees standards development</a:t>
            </a: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Standardization Bodies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CEN (European Committee for Standardization)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PEPPOL authority maintains e-invoicing specifications</a:t>
            </a: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National Authorities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Each member state's tax authority implements local systems</a:t>
            </a: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Private Sector</a:t>
            </a: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IN" sz="2000" b="0" i="0" dirty="0">
                <a:solidFill>
                  <a:srgbClr val="404040"/>
                </a:solidFill>
                <a:effectLst/>
                <a:latin typeface="DeepSeek-CJK-patch"/>
              </a:rPr>
              <a:t>Software providers develop compliant solutions</a:t>
            </a:r>
          </a:p>
          <a:p>
            <a:pPr>
              <a:buNone/>
            </a:pPr>
            <a:br>
              <a:rPr lang="en-IN" sz="2000" dirty="0"/>
            </a:br>
            <a:endParaRPr lang="en-US" sz="20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0B891E3-A089-7CEA-6C8B-F0665D10B85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 dirty="0"/>
              <a:t>Exercise 4 , Introduction</a:t>
            </a:r>
            <a:r>
              <a:rPr lang="en-US" spc="-45" dirty="0"/>
              <a:t> </a:t>
            </a:r>
            <a:r>
              <a:rPr lang="en-US" dirty="0"/>
              <a:t>to</a:t>
            </a:r>
            <a:r>
              <a:rPr lang="en-US" spc="-30" dirty="0"/>
              <a:t> </a:t>
            </a:r>
            <a:r>
              <a:rPr lang="en-US" spc="-10" dirty="0"/>
              <a:t>E-</a:t>
            </a:r>
            <a:r>
              <a:rPr lang="en-US" dirty="0"/>
              <a:t>Government</a:t>
            </a:r>
            <a:endParaRPr lang="en-US" spc="-10" dirty="0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8CB16F1F-C79E-FA4B-066E-5F31D86C7C4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F41800-357E-28C7-E482-DFE2F2F23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7</a:t>
            </a:fld>
            <a:endParaRPr lang="en-IN" spc="-50"/>
          </a:p>
        </p:txBody>
      </p:sp>
    </p:spTree>
    <p:extLst>
      <p:ext uri="{BB962C8B-B14F-4D97-AF65-F5344CB8AC3E}">
        <p14:creationId xmlns:p14="http://schemas.microsoft.com/office/powerpoint/2010/main" val="25344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DD21-BE6E-37D5-A02D-599003C04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A0CB-9A7D-C87B-FB48-60EFF3F3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45" y="353915"/>
            <a:ext cx="8653170" cy="1017685"/>
          </a:xfrm>
        </p:spPr>
        <p:txBody>
          <a:bodyPr wrap="square">
            <a:no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500" i="0" dirty="0">
                <a:solidFill>
                  <a:srgbClr val="C21A25"/>
                </a:solidFill>
                <a:effectLst/>
                <a:latin typeface="DeepSeek-CJK-patch"/>
              </a:rPr>
              <a:t>Government Enterprise Architecture (GEA)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625C2-B7E3-2890-E9CE-2FAFAF41E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645" y="1752600"/>
            <a:ext cx="9677400" cy="4526280"/>
          </a:xfrm>
        </p:spPr>
        <p:txBody>
          <a:bodyPr wrap="square">
            <a:normAutofit/>
          </a:bodyPr>
          <a:lstStyle/>
          <a:p>
            <a:pPr marL="342900" indent="-34290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Alignment with GEA Principles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Service-oriented architecture approach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Reuse of existing EU digital building blocks (e.g., </a:t>
            </a:r>
            <a:r>
              <a:rPr lang="en-US" sz="2000" b="0" i="0" dirty="0" err="1">
                <a:solidFill>
                  <a:srgbClr val="404040"/>
                </a:solidFill>
                <a:effectLst/>
                <a:latin typeface="DeepSeek-CJK-patch"/>
              </a:rPr>
              <a:t>eID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, eSignature)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Compliance with European Interoperability Reference Architecture (EIRA)</a:t>
            </a:r>
          </a:p>
          <a:p>
            <a:pPr marL="342900" indent="-3429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Evidence of GEA Application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Clear separation of concerns (policy, business, technical layers)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Use of reference architectures for tax systems</a:t>
            </a:r>
          </a:p>
          <a:p>
            <a:pPr marL="800100" lvl="1" indent="-3429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Governance structure involving multiple stakeholders</a:t>
            </a:r>
          </a:p>
          <a:p>
            <a:pPr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118A537-08AF-D247-6168-E0F2F796A4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 dirty="0"/>
              <a:t>Exercise 4 , Introduction</a:t>
            </a:r>
            <a:r>
              <a:rPr lang="en-US" spc="-45" dirty="0"/>
              <a:t> </a:t>
            </a:r>
            <a:r>
              <a:rPr lang="en-US" dirty="0"/>
              <a:t>to</a:t>
            </a:r>
            <a:r>
              <a:rPr lang="en-US" spc="-30" dirty="0"/>
              <a:t> </a:t>
            </a:r>
            <a:r>
              <a:rPr lang="en-US" spc="-10" dirty="0"/>
              <a:t>E-</a:t>
            </a:r>
            <a:r>
              <a:rPr lang="en-US" dirty="0"/>
              <a:t>Government</a:t>
            </a:r>
            <a:endParaRPr lang="en-US" spc="-10" dirty="0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F0A3015F-DD25-03A7-A1D5-4CD1DA80895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71D7E3-20E2-9008-5522-79B35A90B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8</a:t>
            </a:fld>
            <a:endParaRPr lang="en-IN" spc="-50"/>
          </a:p>
        </p:txBody>
      </p:sp>
    </p:spTree>
    <p:extLst>
      <p:ext uri="{BB962C8B-B14F-4D97-AF65-F5344CB8AC3E}">
        <p14:creationId xmlns:p14="http://schemas.microsoft.com/office/powerpoint/2010/main" val="20862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80BEC-53B0-FA6A-A381-0AD2741C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C7F9-E0BD-3FE2-5C5F-52351265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8653170" cy="890205"/>
          </a:xfrm>
        </p:spPr>
        <p:txBody>
          <a:bodyPr wrap="square"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sz="3500" i="0" dirty="0">
                <a:solidFill>
                  <a:srgbClr val="C21A25"/>
                </a:solidFill>
                <a:effectLst/>
                <a:latin typeface="DeepSeek-CJK-patch"/>
              </a:rPr>
              <a:t>Conclusion and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0F971-AD30-7C5C-5103-25E9E8777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11506200" cy="4526280"/>
          </a:xfrm>
        </p:spPr>
        <p:txBody>
          <a:bodyPr wrap="square">
            <a:normAutofit/>
          </a:bodyPr>
          <a:lstStyle/>
          <a:p>
            <a:pPr marL="457200" indent="-45720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Strengths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Comprehensive approach covering all EIF levels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Building on proven EU digital infrastructure</a:t>
            </a: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Challenges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Differing national implementations may create fragmentation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Need for ongoing coordination among member states</a:t>
            </a: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Recommendations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Strengthen governance through Interoperable Europe Board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Expand use of interoperability regulatory sandboxes</a:t>
            </a:r>
          </a:p>
          <a:p>
            <a:pPr marL="914400" lvl="1" indent="-4572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Enhance monitoring through NIFO framework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05ABB1E-E78A-510D-C969-BA6DE023A74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 dirty="0"/>
              <a:t>Exercise 4 , Introduction</a:t>
            </a:r>
            <a:r>
              <a:rPr lang="en-US" spc="-45" dirty="0"/>
              <a:t> </a:t>
            </a:r>
            <a:r>
              <a:rPr lang="en-US" dirty="0"/>
              <a:t>to</a:t>
            </a:r>
            <a:r>
              <a:rPr lang="en-US" spc="-30" dirty="0"/>
              <a:t> </a:t>
            </a:r>
            <a:r>
              <a:rPr lang="en-US" spc="-10" dirty="0"/>
              <a:t>E-</a:t>
            </a:r>
            <a:r>
              <a:rPr lang="en-US" dirty="0"/>
              <a:t>Government</a:t>
            </a:r>
            <a:endParaRPr lang="en-US" spc="-10" dirty="0"/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EE138B4E-3B93-C3D0-D6F5-3E733E9D9C2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Summer term 2025</a:t>
            </a:r>
            <a:endParaRPr lang="en-US" spc="-2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F9A7B-27FF-3864-7F61-0D47CD5434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9</a:t>
            </a:fld>
            <a:endParaRPr lang="en-IN" spc="-50"/>
          </a:p>
        </p:txBody>
      </p:sp>
    </p:spTree>
    <p:extLst>
      <p:ext uri="{BB962C8B-B14F-4D97-AF65-F5344CB8AC3E}">
        <p14:creationId xmlns:p14="http://schemas.microsoft.com/office/powerpoint/2010/main" val="361550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BC81975DBF246840A1B6D021B5046" ma:contentTypeVersion="4" ma:contentTypeDescription="Create a new document." ma:contentTypeScope="" ma:versionID="2325d00db42b6f8725843714a26d66d2">
  <xsd:schema xmlns:xsd="http://www.w3.org/2001/XMLSchema" xmlns:xs="http://www.w3.org/2001/XMLSchema" xmlns:p="http://schemas.microsoft.com/office/2006/metadata/properties" xmlns:ns3="f37cc04a-89e8-438d-a3b2-198423c753fa" targetNamespace="http://schemas.microsoft.com/office/2006/metadata/properties" ma:root="true" ma:fieldsID="0e327cb3843ccc9fc62ce5f2fbf7d0db" ns3:_="">
    <xsd:import namespace="f37cc04a-89e8-438d-a3b2-198423c753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7cc04a-89e8-438d-a3b2-198423c753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886D3E-9582-4415-8358-1E50E6F83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7cc04a-89e8-438d-a3b2-198423c75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3DBCA2-14B0-46A5-8F1F-244B6D069F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B3237C-4BA8-4A7C-92D5-D6CB8C8CA1E3}">
  <ds:schemaRefs>
    <ds:schemaRef ds:uri="http://schemas.microsoft.com/office/2006/metadata/properties"/>
    <ds:schemaRef ds:uri="f37cc04a-89e8-438d-a3b2-198423c753fa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752</Words>
  <Application>Microsoft Office PowerPoint</Application>
  <PresentationFormat>Widescreen</PresentationFormat>
  <Paragraphs>143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DeepSeek-CJK-patch</vt:lpstr>
      <vt:lpstr>Segoe UI</vt:lpstr>
      <vt:lpstr>Wingdings</vt:lpstr>
      <vt:lpstr>Office Theme</vt:lpstr>
      <vt:lpstr>PowerPoint Presentation</vt:lpstr>
      <vt:lpstr>Agenda</vt:lpstr>
      <vt:lpstr>Project Overview – ViDA (Cross-Border public service)</vt:lpstr>
      <vt:lpstr> Relevance of Interoperability in ViDA</vt:lpstr>
      <vt:lpstr>Interoperability Needs (EIF 2.0 Levels)</vt:lpstr>
      <vt:lpstr>Building Blocks Used in ViDA</vt:lpstr>
      <vt:lpstr>Development and Maintenance of Building Blocks</vt:lpstr>
      <vt:lpstr>Government Enterprise Architecture (GEA) Evaluation</vt:lpstr>
      <vt:lpstr>Conclusion and Recommendations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 Systemanalyse</dc:title>
  <dc:subject>Einführung</dc:subject>
  <dc:creator>Maria A. Wimmer</dc:creator>
  <cp:keywords>Systemanalyse</cp:keywords>
  <cp:lastModifiedBy>zeel katrodiya</cp:lastModifiedBy>
  <cp:revision>32</cp:revision>
  <dcterms:created xsi:type="dcterms:W3CDTF">2025-05-05T18:40:55Z</dcterms:created>
  <dcterms:modified xsi:type="dcterms:W3CDTF">2025-05-25T20:21:37Z</dcterms:modified>
  <cp:category>Lehre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Acrobat PDFMaker 25 für PowerPoint</vt:lpwstr>
  </property>
  <property fmtid="{D5CDD505-2E9C-101B-9397-08002B2CF9AE}" pid="4" name="LastSaved">
    <vt:filetime>2025-05-05T00:00:00Z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0x010100478BC81975DBF246840A1B6D021B5046</vt:lpwstr>
  </property>
</Properties>
</file>