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306" r:id="rId5"/>
    <p:sldId id="257" r:id="rId6"/>
    <p:sldId id="295" r:id="rId7"/>
    <p:sldId id="300" r:id="rId8"/>
    <p:sldId id="301" r:id="rId9"/>
    <p:sldId id="302" r:id="rId10"/>
    <p:sldId id="303" r:id="rId11"/>
    <p:sldId id="304" r:id="rId12"/>
    <p:sldId id="308" r:id="rId13"/>
    <p:sldId id="309" r:id="rId14"/>
    <p:sldId id="262" r:id="rId15"/>
    <p:sldId id="294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1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E8DB-41C5-4A2A-997B-B19663C4559F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BF91B-47CF-4D38-9C00-398B7FDCB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4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5 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5 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5 , Introduction to E-Government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5 , Introduction to E-Government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9259" y="592835"/>
            <a:ext cx="2161031" cy="6720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2675" y="64007"/>
            <a:ext cx="1399031" cy="77266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601724"/>
            <a:ext cx="12192000" cy="525627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3429000"/>
            <a:ext cx="9622790" cy="1617345"/>
          </a:xfrm>
          <a:custGeom>
            <a:avLst/>
            <a:gdLst/>
            <a:ahLst/>
            <a:cxnLst/>
            <a:rect l="l" t="t" r="r" b="b"/>
            <a:pathLst>
              <a:path w="9622790" h="1617345">
                <a:moveTo>
                  <a:pt x="9622536" y="0"/>
                </a:moveTo>
                <a:lnTo>
                  <a:pt x="0" y="0"/>
                </a:lnTo>
                <a:lnTo>
                  <a:pt x="0" y="1616964"/>
                </a:lnTo>
                <a:lnTo>
                  <a:pt x="9622536" y="1616964"/>
                </a:lnTo>
                <a:lnTo>
                  <a:pt x="9622536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12419" y="3676006"/>
            <a:ext cx="370205" cy="403860"/>
          </a:xfrm>
          <a:custGeom>
            <a:avLst/>
            <a:gdLst/>
            <a:ahLst/>
            <a:cxnLst/>
            <a:rect l="l" t="t" r="r" b="b"/>
            <a:pathLst>
              <a:path w="370205" h="403860">
                <a:moveTo>
                  <a:pt x="188754" y="403735"/>
                </a:moveTo>
                <a:lnTo>
                  <a:pt x="10" y="403735"/>
                </a:lnTo>
                <a:lnTo>
                  <a:pt x="182125" y="201873"/>
                </a:lnTo>
                <a:lnTo>
                  <a:pt x="0" y="0"/>
                </a:lnTo>
                <a:lnTo>
                  <a:pt x="188743" y="0"/>
                </a:lnTo>
                <a:lnTo>
                  <a:pt x="369863" y="201873"/>
                </a:lnTo>
                <a:lnTo>
                  <a:pt x="188754" y="40373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5 , Introduction to E-Government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19259" y="592836"/>
            <a:ext cx="2161031" cy="6720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42676" y="64007"/>
            <a:ext cx="1399031" cy="772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460" y="140855"/>
            <a:ext cx="865317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862" y="1801266"/>
            <a:ext cx="10659745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5 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umang.gov.in/landing/department/skill-india.html" TargetMode="External"/><Relationship Id="rId7" Type="http://schemas.openxmlformats.org/officeDocument/2006/relationships/hyperlink" Target="https://journals.sagepub.com/doi/10.1177/20438869251334257" TargetMode="External"/><Relationship Id="rId2" Type="http://schemas.openxmlformats.org/officeDocument/2006/relationships/hyperlink" Target="https://web.umang.gov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b.gov.in/PressReleseDetail.aspx?PRID=1887384" TargetMode="External"/><Relationship Id="rId5" Type="http://schemas.openxmlformats.org/officeDocument/2006/relationships/hyperlink" Target="https://web.umang.gov.in/landing/department/epfo.html" TargetMode="External"/><Relationship Id="rId4" Type="http://schemas.openxmlformats.org/officeDocument/2006/relationships/hyperlink" Target="https://dge.gov.in/dge/nc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umang.gov.in/land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70D6B-2C74-C120-A3D3-B73AAB4B80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Exercise 5 , Introduction to E-Government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65C6-93AE-6BAC-BF43-998FA49627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1</a:t>
            </a:fld>
            <a:endParaRPr lang="en-IN" spc="-5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0F9E373-61B8-3356-E78C-C6936641A759}"/>
              </a:ext>
            </a:extLst>
          </p:cNvPr>
          <p:cNvSpPr txBox="1"/>
          <p:nvPr/>
        </p:nvSpPr>
        <p:spPr>
          <a:xfrm>
            <a:off x="7051" y="4799315"/>
            <a:ext cx="3505200" cy="11586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No. A6 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: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Ladola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Ravi Ramani</a:t>
            </a: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Jeel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Katrodiya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Yash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Nakrani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D63B10C-31A0-26DF-9E12-A5EBF6AB858A}"/>
              </a:ext>
            </a:extLst>
          </p:cNvPr>
          <p:cNvSpPr/>
          <p:nvPr/>
        </p:nvSpPr>
        <p:spPr>
          <a:xfrm>
            <a:off x="7051" y="1447800"/>
            <a:ext cx="9517949" cy="2594494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5715" algn="just">
              <a:spcBef>
                <a:spcPts val="95"/>
              </a:spcBef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/>
              </a:rPr>
              <a:t>Introduction to E-Government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0" marR="5715" lvl="0" indent="0" algn="just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0" marR="5715" lvl="0" indent="0" algn="just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/>
              </a:rPr>
              <a:t>Exercise: 5</a:t>
            </a:r>
          </a:p>
          <a:p>
            <a:pPr marR="5715" algn="l">
              <a:spcBef>
                <a:spcPts val="95"/>
              </a:spcBef>
              <a:defRPr/>
            </a:pP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Subject: </a:t>
            </a:r>
            <a:r>
              <a:rPr lang="en-US" sz="2800" b="1" dirty="0"/>
              <a:t>ANALYISING PROJECTS REGARDING ONCE-ONLY PRINCIPLE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algn="l"/>
            <a:endParaRPr lang="en-IN" dirty="0"/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9356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5B48B-EAFF-4CD7-1F6F-D2051A7D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46D4-8425-9AC5-DD59-9FB6D902B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9252155" cy="1017685"/>
          </a:xfrm>
        </p:spPr>
        <p:txBody>
          <a:bodyPr wrap="square">
            <a:no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500" i="0" dirty="0">
                <a:solidFill>
                  <a:srgbClr val="C21A25"/>
                </a:solidFill>
                <a:effectLst/>
                <a:latin typeface="DeepSeek-CJK-patch"/>
              </a:rPr>
              <a:t>Conclusion &amp; Recommendations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7F5F6622-7291-8111-C95B-D073CF624E0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5 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510302-AE50-B81D-75D8-CCCD15AE9E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 fontScale="92500"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10</a:t>
            </a:fld>
            <a:endParaRPr lang="en-IN" spc="-5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C3008EE-FE65-592E-84D1-9EF7D6572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22355"/>
            <a:ext cx="9829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UMANG aligns with OOP through: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Unified access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Cross-agency integration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Aadhaar-backed identity &amp; data reuse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Recommendations: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Extend OOP to sectors like employment, education loans, transport permits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Strengthen data protection laws and user control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Incentivize backend digitization in lagging ministries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Improve UI/UX and language accessibility for wider adoption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49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Exercise 5 , Introduction to E-Government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</a:pPr>
            <a:fld id="{81D60167-4931-47E6-BA6A-407CBD079E47}" type="slidenum">
              <a:rPr spc="-25" dirty="0">
                <a:latin typeface="Segoe UI" panose="020B0502040204020203" pitchFamily="34" charset="0"/>
                <a:cs typeface="Segoe UI" panose="020B0502040204020203" pitchFamily="34" charset="0"/>
              </a:rPr>
              <a:pPr marL="38100" algn="just">
                <a:lnSpc>
                  <a:spcPct val="100000"/>
                </a:lnSpc>
              </a:pPr>
              <a:t>11</a:t>
            </a:fld>
            <a:endParaRPr spc="-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2BABDE9-A376-4312-959A-CE412BDA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8171"/>
            <a:ext cx="8653170" cy="430887"/>
          </a:xfrm>
        </p:spPr>
        <p:txBody>
          <a:bodyPr/>
          <a:lstStyle/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Reference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7E90E-02E3-458C-BA7A-5003BACC6423}"/>
              </a:ext>
            </a:extLst>
          </p:cNvPr>
          <p:cNvSpPr txBox="1"/>
          <p:nvPr/>
        </p:nvSpPr>
        <p:spPr>
          <a:xfrm>
            <a:off x="263960" y="1044308"/>
            <a:ext cx="12039600" cy="476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UMANG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https://web.umang.gov.in/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Skill India on UMANG -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Details about the Skill India initiative accessible through the UMANG platform.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https://web.umang.gov.in/landing/department/skill-india.html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National Career Service (NCS) – Directorate General of Employment</a:t>
            </a:r>
            <a:r>
              <a:rPr lang="en-US" altLang="en-US" sz="1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https://dge.gov.in/dge/ncs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EPFO Services on UMANG</a:t>
            </a:r>
            <a:r>
              <a:rPr lang="en-US" altLang="en-US" sz="1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Access to EPFO services such as checking PF balance, raising claims, and more via UMANG.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https://web.umang.gov.in/landing/department/epfo.html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eShram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Portal Integration with UMANG and NCS</a:t>
            </a:r>
            <a:r>
              <a:rPr lang="en-US" altLang="en-US" sz="15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Press release detailing the integration of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eShram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with UMANG and NCS to provide job opportunities to unorganized workers.</a:t>
            </a:r>
            <a:b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https://pib.gov.in/PressReleseDetail.aspx?PRID=1887384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5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500" b="1" dirty="0">
                <a:latin typeface="Segoe UI" panose="020B0502040204020203" pitchFamily="34" charset="0"/>
                <a:cs typeface="Segoe UI" panose="020B0502040204020203" pitchFamily="34" charset="0"/>
              </a:rPr>
              <a:t>Research Article: E-governance evolution: India's digital leap from files to cloud - </a:t>
            </a:r>
            <a:b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  <a:hlinkClick r:id="rId7"/>
              </a:rPr>
              <a:t>https://journals.sagepub.com/doi/10.1177/20438869251334257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IN" sz="1500" b="0" i="0" dirty="0">
              <a:solidFill>
                <a:srgbClr val="40404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3657600"/>
            <a:ext cx="87318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attention !!!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345BFF7-8F10-4F64-B496-D264BFEADE97}"/>
              </a:ext>
            </a:extLst>
          </p:cNvPr>
          <p:cNvSpPr txBox="1"/>
          <p:nvPr/>
        </p:nvSpPr>
        <p:spPr>
          <a:xfrm>
            <a:off x="0" y="5334000"/>
            <a:ext cx="3505200" cy="1158651"/>
          </a:xfrm>
          <a:prstGeom prst="rect">
            <a:avLst/>
          </a:prstGeom>
          <a:solidFill>
            <a:srgbClr val="C21A25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No. A6 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: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Ladola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Ravi Ramani</a:t>
            </a: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Jeel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Katrodiya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Yash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Nakrani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678B1-B98E-479E-A6DF-3227655DFE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5"/>
            <a:ext cx="427826" cy="182249"/>
          </a:xfrm>
        </p:spPr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12</a:t>
            </a:fld>
            <a:endParaRPr lang="en-IN" spc="-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1B64-F293-8189-B74A-2187933174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Exercise 5 , Introduction to E-Government</a:t>
            </a:r>
            <a:endParaRPr lang="en-US"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653170" cy="873957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219075" algn="just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/>
              <a:t>Exercise 5 , Introduction to E-Government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 algn="just">
              <a:lnSpc>
                <a:spcPct val="100000"/>
              </a:lnSpc>
            </a:pPr>
            <a:fld id="{81D60167-4931-47E6-BA6A-407CBD079E47}" type="slidenum">
              <a:rPr spc="-50" dirty="0"/>
              <a:pPr marL="115570" algn="just">
                <a:lnSpc>
                  <a:spcPct val="100000"/>
                </a:lnSpc>
              </a:pPr>
              <a:t>2</a:t>
            </a:fld>
            <a:endParaRPr spc="-5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B6B6E12-89A1-0092-40E1-F1B39C6B56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1524000"/>
            <a:ext cx="7010400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UMANG Project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Once-Only Principle Implementation In UMANG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Enablers of OOP in UMANG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Achieved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 &amp; Challenges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Expansion: UMANG for Employment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 &amp;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B79C111B-F2FD-988D-4610-B303395E5F39}"/>
              </a:ext>
            </a:extLst>
          </p:cNvPr>
          <p:cNvSpPr/>
          <p:nvPr/>
        </p:nvSpPr>
        <p:spPr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pPr algn="just"/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8AF0FB1-5E1C-7918-01FC-77CA0D6384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093" y="28379"/>
            <a:ext cx="11149140" cy="1009122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12700" algn="just">
              <a:lnSpc>
                <a:spcPct val="150000"/>
              </a:lnSpc>
              <a:buClr>
                <a:srgbClr val="C00000"/>
              </a:buClr>
              <a:tabLst>
                <a:tab pos="354965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Project Overview – UMANG (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Federal level</a:t>
            </a:r>
            <a:r>
              <a:rPr lang="en-IN" b="1" i="0" dirty="0">
                <a:solidFill>
                  <a:srgbClr val="C5182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5893A90C-5C90-5B3E-EC7A-DF87E088400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</a:pPr>
            <a:fld id="{81D60167-4931-47E6-BA6A-407CBD079E47}" type="slidenum">
              <a:rPr spc="-25" dirty="0">
                <a:latin typeface="Segoe UI" panose="020B0502040204020203" pitchFamily="34" charset="0"/>
                <a:cs typeface="Segoe UI" panose="020B0502040204020203" pitchFamily="34" charset="0"/>
              </a:rPr>
              <a:pPr marL="38100" algn="just">
                <a:lnSpc>
                  <a:spcPct val="100000"/>
                </a:lnSpc>
              </a:pPr>
              <a:t>3</a:t>
            </a:fld>
            <a:endParaRPr spc="-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5F8ABC0A-0F0A-019C-F643-E6C9B59EF0F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33800" y="6446841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Exercise 5 , Introduction to E-Government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3843BC93-016A-44CD-92B1-15883D3237D6}"/>
              </a:ext>
            </a:extLst>
          </p:cNvPr>
          <p:cNvSpPr txBox="1"/>
          <p:nvPr/>
        </p:nvSpPr>
        <p:spPr>
          <a:xfrm>
            <a:off x="287703" y="1415373"/>
            <a:ext cx="5274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UMANG (Unified Mobile Application for New-age Governance) was launched by the Ministry of Electronics and IT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Offers access to 1,700+ services from 210+ departments on a single platform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Targets simplification and digitization of citizen-government interaction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1600" dirty="0"/>
              <a:t>Supports regional languages and rural access via mobile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None/>
            </a:pPr>
            <a:r>
              <a:rPr lang="en-US" sz="1600" b="1" dirty="0"/>
              <a:t>Services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Filing income tax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Booking gas cylinders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Paying utility bills and traffic fines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Accessing health records and pension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B4623-1C19-4BA2-AA46-0FCDDD6D8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r="4375"/>
          <a:stretch/>
        </p:blipFill>
        <p:spPr>
          <a:xfrm>
            <a:off x="6096000" y="1537465"/>
            <a:ext cx="4950112" cy="3304689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9B0398A0-89BA-42B5-BEB3-4D9E7848CB8D}"/>
              </a:ext>
            </a:extLst>
          </p:cNvPr>
          <p:cNvSpPr txBox="1"/>
          <p:nvPr/>
        </p:nvSpPr>
        <p:spPr>
          <a:xfrm>
            <a:off x="6096000" y="496972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</a:lstStyle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https://web.umang.gov.in/landing/</a:t>
            </a:r>
            <a:endParaRPr lang="en-I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I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3CEAA-136B-8A6C-266B-3B4AA2239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42C3-D399-C416-5AC0-4C16FB50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306"/>
            <a:ext cx="8653170" cy="1305560"/>
          </a:xfrm>
        </p:spPr>
        <p:txBody>
          <a:bodyPr wrap="square" anchor="ctr"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i="0" dirty="0">
                <a:effectLst/>
              </a:rPr>
              <a:t> Once-Only Principle Implementation In UMANG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A0D0494-43D3-EBBD-69C8-23FE7D1759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5 , Introduction to E-Government</a:t>
            </a:r>
            <a:endParaRPr lang="en-US" spc="-1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8A9C90-9B6A-7358-EC8C-F2A12CB2C7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4</a:t>
            </a:fld>
            <a:endParaRPr lang="en-IN" spc="-5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913FF-629C-DEE4-873A-F10D830D69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1400145"/>
            <a:ext cx="9372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Centralized Data Hub: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Aadhaar-based authentication ensures a unique identity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Pre-filled Forms: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Reuses existing data from previous submissions across services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Interlinked Services: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 Taxpayer PAN details used in passport applications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Health insurance applications pull income records from tax data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Sharing via APIs: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APIs allow secure, controlled data flow across ministries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Reduces manual verification steps</a:t>
            </a:r>
          </a:p>
        </p:txBody>
      </p:sp>
    </p:spTree>
    <p:extLst>
      <p:ext uri="{BB962C8B-B14F-4D97-AF65-F5344CB8AC3E}">
        <p14:creationId xmlns:p14="http://schemas.microsoft.com/office/powerpoint/2010/main" val="215328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71DA-59D5-749B-2380-0F6449011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4A3B-4111-5B12-7CF5-9564A26D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12350"/>
            <a:ext cx="8653170" cy="773545"/>
          </a:xfrm>
        </p:spPr>
        <p:txBody>
          <a:bodyPr wrap="square"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Enablers of OOP in UMANG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37E7A8E-A289-7F1F-5BC9-9E6819BA312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Exercise 5 , Introduction to E-Government</a:t>
            </a:r>
            <a:endParaRPr lang="en-US" spc="-1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40105-88C1-C5E9-9906-455066F4F6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>
                <a:latin typeface="Segoe UI" panose="020B0502040204020203" pitchFamily="34" charset="0"/>
                <a:cs typeface="Segoe UI" panose="020B0502040204020203" pitchFamily="34" charset="0"/>
              </a:rPr>
              <a:pPr marL="115570">
                <a:spcAft>
                  <a:spcPts val="600"/>
                </a:spcAft>
              </a:pPr>
              <a:t>5</a:t>
            </a:fld>
            <a:endParaRPr lang="en-IN" spc="-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75129C-BB46-46BE-0110-05442ABA67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7200" y="1166842"/>
            <a:ext cx="9525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Aadhaar Infrastructure: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Verifiable digital identity with minimal error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API Gateway: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Real-time communication between UMANG and government services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Cloud &amp; Hosting Backbone: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Maintained by NIC (National Informatics Centre)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Ensures high availability, scalability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Unified Login System: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SSO for all departments – once logged in, access is seamless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DigiLocker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eKYC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Citizens can store, retrieve, and authorize official documents securely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43D7A-7B69-A872-EA0B-CABEFC16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6002-F531-90B6-3AFE-565C4041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266" y="317221"/>
            <a:ext cx="8653170" cy="717230"/>
          </a:xfrm>
        </p:spPr>
        <p:txBody>
          <a:bodyPr wrap="square"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500" i="0" dirty="0">
                <a:solidFill>
                  <a:srgbClr val="C21A2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Benefits Achieved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CD105E8-56C8-4985-BDBA-76CC36B858A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Exercise 5 , Introduction to E-Government</a:t>
            </a: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3BC5A3-03A5-13D9-5834-E1F77950C4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>
                <a:latin typeface="Segoe UI" panose="020B0502040204020203" pitchFamily="34" charset="0"/>
                <a:cs typeface="Segoe UI" panose="020B0502040204020203" pitchFamily="34" charset="0"/>
              </a:rPr>
              <a:pPr marL="115570">
                <a:spcAft>
                  <a:spcPts val="600"/>
                </a:spcAft>
              </a:pPr>
              <a:t>6</a:t>
            </a:fld>
            <a:endParaRPr lang="en-IN" spc="-5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8054EA-F749-47E1-E3F5-4A48D80F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97536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Reduced Redundancy: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Fewer repetitive form submissions and fewer in-person visits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Faster Turnaround Time: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Real-time form submission and approvals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Cost Efficiency: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Saves administrative time and resource cost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Increased Trust and Transparency: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Clear consent mechanisms and data visibility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Inclusivity: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Rural reach through mobile access; supports multiple Indian languages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88E10-DA9B-F3C3-5700-E8FEB001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F922-B93A-49CD-0D86-4401954ED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12095"/>
            <a:ext cx="9144000" cy="706979"/>
          </a:xfrm>
        </p:spPr>
        <p:txBody>
          <a:bodyPr wrap="square">
            <a:no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500" i="0" dirty="0">
                <a:solidFill>
                  <a:srgbClr val="C21A25"/>
                </a:solidFill>
                <a:effectLst/>
                <a:latin typeface="DeepSeek-CJK-patch"/>
              </a:rPr>
              <a:t>Limitations &amp; Challenges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60B891E3-A089-7CEA-6C8B-F0665D10B85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5 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F41800-357E-28C7-E482-DFE2F2F236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7</a:t>
            </a:fld>
            <a:endParaRPr lang="en-IN" spc="-5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DE909B1-FA1D-D69F-87AB-C6365DF10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0"/>
            <a:ext cx="943267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Departmental Silos: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 all ministries have exposed APIs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digitlized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backend systems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Consent Management: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Currently lacks granular user control over which department accesses what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Privacy Concerns: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Public awareness of data policies and opt-in transparency is low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Infrastructure Limitations: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Rural areas with poor mobile or internet connectivity face issues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Interoperability Gaps: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Legacy systems and newer platforms often misalign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DD21-BE6E-37D5-A02D-599003C04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A0CB-9A7D-C87B-FB48-60EFF3F3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9252155" cy="1017685"/>
          </a:xfrm>
        </p:spPr>
        <p:txBody>
          <a:bodyPr wrap="square">
            <a:no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500" i="0" dirty="0">
                <a:solidFill>
                  <a:srgbClr val="C21A25"/>
                </a:solidFill>
                <a:effectLst/>
                <a:latin typeface="DeepSeek-CJK-patch"/>
              </a:rPr>
              <a:t>Expansion Scenario – “UMANG for Employment”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118A537-08AF-D247-6168-E0F2F796A40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5 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71D7E3-20E2-9008-5522-79B35A90B9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8</a:t>
            </a:fld>
            <a:endParaRPr lang="en-IN" spc="-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49A5B-1474-2DC0-49E1-DB6535ADE28D}"/>
              </a:ext>
            </a:extLst>
          </p:cNvPr>
          <p:cNvSpPr txBox="1"/>
          <p:nvPr/>
        </p:nvSpPr>
        <p:spPr>
          <a:xfrm>
            <a:off x="457200" y="1288957"/>
            <a:ext cx="8229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New Initiative: UMANG Integration with Employment Services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Objective: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Create an OOP-centric job and employment ecosystem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Integrated Platforms:</a:t>
            </a:r>
          </a:p>
          <a:p>
            <a:pPr marL="285750" lvl="7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Skill India (training &amp; certification)</a:t>
            </a:r>
          </a:p>
          <a:p>
            <a:pPr marL="285750" lvl="7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National Career Service (NCS)</a:t>
            </a:r>
          </a:p>
          <a:p>
            <a:pPr marL="285750" lvl="7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EPFO (pension fund) &amp; ESIC (insurance)</a:t>
            </a:r>
          </a:p>
          <a:p>
            <a:pPr marL="285750" lvl="7" indent="-285750">
              <a:buFont typeface="Wingdings" panose="05000000000000000000" pitchFamily="2" charset="2"/>
              <a:buChar char="Ø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Citizen Journey: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Aadhaar-based registration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Auto-import qualifications, job history from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Digilocker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/Skill India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One-click job applications with no re-uploads</a:t>
            </a:r>
          </a:p>
          <a:p>
            <a:pPr marL="742950" lvl="2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Seamless tracking of PF &amp; ESIC after employment</a:t>
            </a:r>
          </a:p>
        </p:txBody>
      </p:sp>
    </p:spTree>
    <p:extLst>
      <p:ext uri="{BB962C8B-B14F-4D97-AF65-F5344CB8AC3E}">
        <p14:creationId xmlns:p14="http://schemas.microsoft.com/office/powerpoint/2010/main" val="20862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F2829-3092-A4B4-6D1E-27918B18A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0E65-0738-ACD3-8C29-90F6A0BA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2746"/>
            <a:ext cx="9252155" cy="1017685"/>
          </a:xfrm>
        </p:spPr>
        <p:txBody>
          <a:bodyPr wrap="square">
            <a:no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3500" i="0" dirty="0">
                <a:solidFill>
                  <a:srgbClr val="C21A25"/>
                </a:solidFill>
                <a:effectLst/>
                <a:latin typeface="DeepSeek-CJK-patch"/>
              </a:rPr>
              <a:t>How Scenario Enhances OOP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37E12435-9CE1-B1F8-B5FF-ECB4DD4BAA3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5 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276F78-266F-B7E9-8479-C314407AFE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9</a:t>
            </a:fld>
            <a:endParaRPr lang="en-IN" spc="-5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547A34-D0DD-91C7-0885-9C36AC03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95400"/>
            <a:ext cx="105156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Cross-Department Data Flow: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Skill certifications → matched with job profiles on NCS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Education records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DigiLocker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→ shared with EPFO for verification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Improved Efficiency: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 need to submit physical copies to each employer or job portal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 Flow: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Degree uploaded once → validated by education board → used for job, tax benefits, skill upgrades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Dynamic Profile Updates: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Job switch triggers updates in EPFO, ESIC, and income tax records automatically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1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BC81975DBF246840A1B6D021B5046" ma:contentTypeVersion="4" ma:contentTypeDescription="Create a new document." ma:contentTypeScope="" ma:versionID="2325d00db42b6f8725843714a26d66d2">
  <xsd:schema xmlns:xsd="http://www.w3.org/2001/XMLSchema" xmlns:xs="http://www.w3.org/2001/XMLSchema" xmlns:p="http://schemas.microsoft.com/office/2006/metadata/properties" xmlns:ns3="f37cc04a-89e8-438d-a3b2-198423c753fa" targetNamespace="http://schemas.microsoft.com/office/2006/metadata/properties" ma:root="true" ma:fieldsID="0e327cb3843ccc9fc62ce5f2fbf7d0db" ns3:_="">
    <xsd:import namespace="f37cc04a-89e8-438d-a3b2-198423c753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7cc04a-89e8-438d-a3b2-198423c753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B3237C-4BA8-4A7C-92D5-D6CB8C8CA1E3}">
  <ds:schemaRefs>
    <ds:schemaRef ds:uri="http://schemas.microsoft.com/office/2006/metadata/properties"/>
    <ds:schemaRef ds:uri="f37cc04a-89e8-438d-a3b2-198423c753fa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23DBCA2-14B0-46A5-8F1F-244B6D069F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886D3E-9582-4415-8358-1E50E6F83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7cc04a-89e8-438d-a3b2-198423c75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910</Words>
  <Application>Microsoft Office PowerPoint</Application>
  <PresentationFormat>Widescreen</PresentationFormat>
  <Paragraphs>174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DeepSeek-CJK-patch</vt:lpstr>
      <vt:lpstr>Segoe UI</vt:lpstr>
      <vt:lpstr>Wingdings</vt:lpstr>
      <vt:lpstr>Office Theme</vt:lpstr>
      <vt:lpstr>PowerPoint Presentation</vt:lpstr>
      <vt:lpstr>Agenda</vt:lpstr>
      <vt:lpstr>Project Overview – UMANG (Federal level)</vt:lpstr>
      <vt:lpstr> Once-Only Principle Implementation In UMANG</vt:lpstr>
      <vt:lpstr>Enablers of OOP in UMANG</vt:lpstr>
      <vt:lpstr>Benefits Achieved</vt:lpstr>
      <vt:lpstr>Limitations &amp; Challenges</vt:lpstr>
      <vt:lpstr>Expansion Scenario – “UMANG for Employment”</vt:lpstr>
      <vt:lpstr>How Scenario Enhances OOP</vt:lpstr>
      <vt:lpstr>Conclusion &amp; Recommendations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 Systemanalyse</dc:title>
  <dc:subject>Einführung</dc:subject>
  <dc:creator>Maria A. Wimmer</dc:creator>
  <cp:keywords>Systemanalyse</cp:keywords>
  <cp:lastModifiedBy>Ravi Himmatbhai Ramani</cp:lastModifiedBy>
  <cp:revision>35</cp:revision>
  <dcterms:created xsi:type="dcterms:W3CDTF">2025-05-05T18:40:55Z</dcterms:created>
  <dcterms:modified xsi:type="dcterms:W3CDTF">2025-05-30T11:08:04Z</dcterms:modified>
  <cp:category>Lehre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Creator">
    <vt:lpwstr>Acrobat PDFMaker 25 für PowerPoint</vt:lpwstr>
  </property>
  <property fmtid="{D5CDD505-2E9C-101B-9397-08002B2CF9AE}" pid="4" name="LastSaved">
    <vt:filetime>2025-05-05T00:00:00Z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entTypeId">
    <vt:lpwstr>0x010100478BC81975DBF246840A1B6D021B5046</vt:lpwstr>
  </property>
</Properties>
</file>