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306" r:id="rId5"/>
    <p:sldId id="257" r:id="rId6"/>
    <p:sldId id="295" r:id="rId7"/>
    <p:sldId id="300" r:id="rId8"/>
    <p:sldId id="312" r:id="rId9"/>
    <p:sldId id="313" r:id="rId10"/>
    <p:sldId id="314" r:id="rId11"/>
    <p:sldId id="262" r:id="rId12"/>
    <p:sldId id="294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1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50" d="100"/>
          <a:sy n="150" d="100"/>
        </p:scale>
        <p:origin x="702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EE8DB-41C5-4A2A-997B-B19663C4559F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BF91B-47CF-4D38-9C00-398B7FDCB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6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BF91B-47CF-4D38-9C00-398B7FDCBA8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04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2B29A-C262-4908-CE24-A9D9F72DE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A45FBF-DBFB-94AF-3715-E9C48AA694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1D4C3F-89F7-B202-FEAF-A4CD2CFAC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2BB9E-A806-0FDD-19A9-4BFA4056B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BF91B-47CF-4D38-9C00-398B7FDCBA8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721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9E33B-905F-A121-A14E-335E3E1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E6B2A-F987-2E58-281D-0B169B94E3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42729F-851D-DA3C-CAEE-697E25744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38F4A-EE5D-5B8A-9324-0F6A67CBE0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BF91B-47CF-4D38-9C00-398B7FDCBA8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3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0C50B-FB63-20F7-AB25-7CD6BE924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C26652-6C25-DC21-8C0B-6CDDBB648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2CE88D-29A1-B4CC-9470-D369F0CD2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F3AC5-9D06-F5E6-6135-0417411B2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BF91B-47CF-4D38-9C00-398B7FDCBA8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73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7, Introduction to E-Government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7, Introduction to E-Government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7, Introduction to E-Government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7, Introduction to E-Government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9259" y="592835"/>
            <a:ext cx="2161031" cy="67208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2675" y="64007"/>
            <a:ext cx="1399031" cy="77266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601724"/>
            <a:ext cx="12192000" cy="525627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3429000"/>
            <a:ext cx="9622790" cy="1617345"/>
          </a:xfrm>
          <a:custGeom>
            <a:avLst/>
            <a:gdLst/>
            <a:ahLst/>
            <a:cxnLst/>
            <a:rect l="l" t="t" r="r" b="b"/>
            <a:pathLst>
              <a:path w="9622790" h="1617345">
                <a:moveTo>
                  <a:pt x="9622536" y="0"/>
                </a:moveTo>
                <a:lnTo>
                  <a:pt x="0" y="0"/>
                </a:lnTo>
                <a:lnTo>
                  <a:pt x="0" y="1616964"/>
                </a:lnTo>
                <a:lnTo>
                  <a:pt x="9622536" y="1616964"/>
                </a:lnTo>
                <a:lnTo>
                  <a:pt x="9622536" y="0"/>
                </a:lnTo>
                <a:close/>
              </a:path>
            </a:pathLst>
          </a:custGeom>
          <a:solidFill>
            <a:srgbClr val="C51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12419" y="3676006"/>
            <a:ext cx="370205" cy="403860"/>
          </a:xfrm>
          <a:custGeom>
            <a:avLst/>
            <a:gdLst/>
            <a:ahLst/>
            <a:cxnLst/>
            <a:rect l="l" t="t" r="r" b="b"/>
            <a:pathLst>
              <a:path w="370205" h="403860">
                <a:moveTo>
                  <a:pt x="188754" y="403735"/>
                </a:moveTo>
                <a:lnTo>
                  <a:pt x="10" y="403735"/>
                </a:lnTo>
                <a:lnTo>
                  <a:pt x="182125" y="201873"/>
                </a:lnTo>
                <a:lnTo>
                  <a:pt x="0" y="0"/>
                </a:lnTo>
                <a:lnTo>
                  <a:pt x="188743" y="0"/>
                </a:lnTo>
                <a:lnTo>
                  <a:pt x="369863" y="201873"/>
                </a:lnTo>
                <a:lnTo>
                  <a:pt x="188754" y="403735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7, Introduction to E-Government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19259" y="592836"/>
            <a:ext cx="2161031" cy="67208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172200"/>
            <a:ext cx="12192000" cy="684530"/>
          </a:xfrm>
          <a:custGeom>
            <a:avLst/>
            <a:gdLst/>
            <a:ahLst/>
            <a:cxnLst/>
            <a:rect l="l" t="t" r="r" b="b"/>
            <a:pathLst>
              <a:path w="12192000" h="684529">
                <a:moveTo>
                  <a:pt x="12192000" y="0"/>
                </a:moveTo>
                <a:lnTo>
                  <a:pt x="0" y="0"/>
                </a:lnTo>
                <a:lnTo>
                  <a:pt x="0" y="684276"/>
                </a:lnTo>
                <a:lnTo>
                  <a:pt x="12192000" y="6842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18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42676" y="64007"/>
            <a:ext cx="1399031" cy="7726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460" y="140855"/>
            <a:ext cx="865317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51825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862" y="1801266"/>
            <a:ext cx="10659745" cy="3926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/>
              <a:t>Exercise 7, Introduction to E-Government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13172" y="6495060"/>
            <a:ext cx="1217348" cy="182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1557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umang.gov.in/landin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idai.gov.in/images/the_aadhaar_act_2016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meity.gov.in/static/uploads/2024/06/2bf1f0e9f04e6fb4f8fef35e82c42aa5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ity.gov.in/static/uploads/2024/03/ITbill_2000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ib.gov.in/PressReleasePage.aspx?PRID=1833276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ity.gov.in/static/uploads/2024/03/ITbill_2000.pdf" TargetMode="External"/><Relationship Id="rId2" Type="http://schemas.openxmlformats.org/officeDocument/2006/relationships/hyperlink" Target="https://web.umang.gov.i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ib.gov.in/PressReleasePage.aspx?PRID=1833276" TargetMode="External"/><Relationship Id="rId5" Type="http://schemas.openxmlformats.org/officeDocument/2006/relationships/hyperlink" Target="https://uidai.gov.in/images/the_aadhaar_act_2016.pdf" TargetMode="External"/><Relationship Id="rId4" Type="http://schemas.openxmlformats.org/officeDocument/2006/relationships/hyperlink" Target="https://www.meity.gov.in/static/uploads/2024/06/2bf1f0e9f04e6fb4f8fef35e82c42aa5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70D6B-2C74-C120-A3D3-B73AAB4B801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69277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Exercise 7, Introduction to E-Government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365C6-93AE-6BAC-BF43-998FA49627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IN" spc="-50" smtClean="0"/>
              <a:t>1</a:t>
            </a:fld>
            <a:endParaRPr lang="en-IN" spc="-5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50F9E373-61B8-3356-E78C-C6936641A759}"/>
              </a:ext>
            </a:extLst>
          </p:cNvPr>
          <p:cNvSpPr txBox="1"/>
          <p:nvPr/>
        </p:nvSpPr>
        <p:spPr>
          <a:xfrm>
            <a:off x="7051" y="4799315"/>
            <a:ext cx="3505200" cy="115865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0" tIns="42545" rIns="0" bIns="0" rtlCol="0">
            <a:spAutoFit/>
          </a:bodyPr>
          <a:lstStyle/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No. A6 </a:t>
            </a:r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 : </a:t>
            </a: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Sahil Ladola</a:t>
            </a:r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Ravi Ramani</a:t>
            </a:r>
          </a:p>
          <a:p>
            <a:pPr marL="91440" marR="1168400" lvl="8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Jeel </a:t>
            </a:r>
            <a:r>
              <a:rPr lang="en-IN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Katrodiya</a:t>
            </a:r>
            <a:endParaRPr lang="en-IN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marR="1168400" lvl="8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Yash </a:t>
            </a:r>
            <a:r>
              <a:rPr lang="en-IN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Nakrani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D63B10C-31A0-26DF-9E12-A5EBF6AB858A}"/>
              </a:ext>
            </a:extLst>
          </p:cNvPr>
          <p:cNvSpPr/>
          <p:nvPr/>
        </p:nvSpPr>
        <p:spPr>
          <a:xfrm>
            <a:off x="7051" y="1447800"/>
            <a:ext cx="9517949" cy="2594494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R="5715" algn="just">
              <a:spcBef>
                <a:spcPts val="95"/>
              </a:spcBef>
              <a:defRPr/>
            </a:pP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/>
              </a:rPr>
              <a:t>Introduction to E-Government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cs typeface="Segoe UI"/>
            </a:endParaRPr>
          </a:p>
          <a:p>
            <a:pPr marL="0" marR="5715" lvl="0" indent="0" algn="just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cs typeface="Segoe UI"/>
            </a:endParaRPr>
          </a:p>
          <a:p>
            <a:pPr marL="0" marR="5715" lvl="0" indent="0" algn="just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cs typeface="Segoe UI"/>
              </a:rPr>
              <a:t>Exercise: 7</a:t>
            </a:r>
          </a:p>
          <a:p>
            <a:pPr marR="5715" algn="l">
              <a:spcBef>
                <a:spcPts val="95"/>
              </a:spcBef>
              <a:defRPr/>
            </a:pPr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Subject: </a:t>
            </a:r>
            <a:r>
              <a:rPr lang="en-US" sz="2800" b="1" dirty="0"/>
              <a:t>LEGAL GROUNDS IN YOUR PROJECT</a:t>
            </a:r>
            <a:endParaRPr lang="en-IN" dirty="0"/>
          </a:p>
          <a:p>
            <a:pPr algn="ctr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3935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653170" cy="873957"/>
          </a:xfrm>
          <a:prstGeom prst="rect">
            <a:avLst/>
          </a:prstGeom>
        </p:spPr>
        <p:txBody>
          <a:bodyPr vert="horz" wrap="square" lIns="0" tIns="438785" rIns="0" bIns="0" rtlCol="0">
            <a:spAutoFit/>
          </a:bodyPr>
          <a:lstStyle/>
          <a:p>
            <a:pPr marL="219075" algn="just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Agenda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437568" y="6477000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/>
              <a:t>Exercise 7, Introduction to E-Government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 algn="just">
              <a:lnSpc>
                <a:spcPct val="100000"/>
              </a:lnSpc>
            </a:pPr>
            <a:fld id="{81D60167-4931-47E6-BA6A-407CBD079E47}" type="slidenum">
              <a:rPr spc="-50" dirty="0"/>
              <a:pPr marL="115570" algn="just">
                <a:lnSpc>
                  <a:spcPct val="100000"/>
                </a:lnSpc>
              </a:pPr>
              <a:t>2</a:t>
            </a:fld>
            <a:endParaRPr spc="-5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B6B6E12-89A1-0092-40E1-F1B39C6B56D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3400" y="1985664"/>
            <a:ext cx="7772400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of UMANG Project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regulations governing UMANG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implications of regulations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for disruptive innovation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B79C111B-F2FD-988D-4610-B303395E5F39}"/>
              </a:ext>
            </a:extLst>
          </p:cNvPr>
          <p:cNvSpPr/>
          <p:nvPr/>
        </p:nvSpPr>
        <p:spPr>
          <a:xfrm>
            <a:off x="0" y="6172200"/>
            <a:ext cx="12192000" cy="684530"/>
          </a:xfrm>
          <a:custGeom>
            <a:avLst/>
            <a:gdLst/>
            <a:ahLst/>
            <a:cxnLst/>
            <a:rect l="l" t="t" r="r" b="b"/>
            <a:pathLst>
              <a:path w="12192000" h="684529">
                <a:moveTo>
                  <a:pt x="12192000" y="0"/>
                </a:moveTo>
                <a:lnTo>
                  <a:pt x="0" y="0"/>
                </a:lnTo>
                <a:lnTo>
                  <a:pt x="0" y="684276"/>
                </a:lnTo>
                <a:lnTo>
                  <a:pt x="12192000" y="684276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1825"/>
          </a:solidFill>
        </p:spPr>
        <p:txBody>
          <a:bodyPr wrap="square" lIns="0" tIns="0" rIns="0" bIns="0" rtlCol="0"/>
          <a:lstStyle/>
          <a:p>
            <a:pPr algn="just"/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bject 6">
            <a:extLst>
              <a:ext uri="{FF2B5EF4-FFF2-40B4-BE49-F238E27FC236}">
                <a16:creationId xmlns:a16="http://schemas.microsoft.com/office/drawing/2014/main" id="{B8AF0FB1-5E1C-7918-01FC-77CA0D6384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8093" y="28379"/>
            <a:ext cx="11149140" cy="1009122"/>
          </a:xfrm>
          <a:prstGeom prst="rect">
            <a:avLst/>
          </a:prstGeom>
        </p:spPr>
        <p:txBody>
          <a:bodyPr vert="horz" wrap="square" lIns="0" tIns="438785" rIns="0" bIns="0" rtlCol="0">
            <a:spAutoFit/>
          </a:bodyPr>
          <a:lstStyle/>
          <a:p>
            <a:pPr marL="12700" algn="just">
              <a:lnSpc>
                <a:spcPct val="150000"/>
              </a:lnSpc>
              <a:buClr>
                <a:srgbClr val="C00000"/>
              </a:buClr>
              <a:tabLst>
                <a:tab pos="354965" algn="l"/>
              </a:tabLst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Project Overview – UMANG (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Federal level</a:t>
            </a:r>
            <a:r>
              <a:rPr lang="en-IN" b="1" i="0" dirty="0">
                <a:solidFill>
                  <a:srgbClr val="C51825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5893A90C-5C90-5B3E-EC7A-DF87E088400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just">
              <a:lnSpc>
                <a:spcPct val="100000"/>
              </a:lnSpc>
            </a:pPr>
            <a:fld id="{81D60167-4931-47E6-BA6A-407CBD079E47}" type="slidenum">
              <a:rPr spc="-25" dirty="0">
                <a:latin typeface="Segoe UI" panose="020B0502040204020203" pitchFamily="34" charset="0"/>
                <a:cs typeface="Segoe UI" panose="020B0502040204020203" pitchFamily="34" charset="0"/>
              </a:rPr>
              <a:pPr marL="38100" algn="just">
                <a:lnSpc>
                  <a:spcPct val="100000"/>
                </a:lnSpc>
              </a:pPr>
              <a:t>3</a:t>
            </a:fld>
            <a:endParaRPr spc="-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5F8ABC0A-0F0A-019C-F643-E6C9B59EF0F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733800" y="6446841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Exercise 7, Introduction to E-Government</a:t>
            </a:r>
            <a:endParaRPr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3843BC93-016A-44CD-92B1-15883D3237D6}"/>
              </a:ext>
            </a:extLst>
          </p:cNvPr>
          <p:cNvSpPr txBox="1"/>
          <p:nvPr/>
        </p:nvSpPr>
        <p:spPr>
          <a:xfrm>
            <a:off x="287703" y="1415373"/>
            <a:ext cx="527489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UMANG (Unified Mobile Application for New-age Governance) was launched by the Ministry of Electronics and IT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Offers access to 1,700+ services from 210+ departments on a single platform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Targets simplification and digitization of citizen-government interaction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r>
              <a:rPr lang="en-US" sz="1600" dirty="0"/>
              <a:t>Supports regional languages and rural access via mobile</a:t>
            </a: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Ø"/>
            </a:pPr>
            <a:endParaRPr lang="en-US" sz="16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None/>
            </a:pPr>
            <a:r>
              <a:rPr lang="en-US" sz="1600" b="1" dirty="0"/>
              <a:t>Services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Filing income tax returns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Booking gas cylinders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Paying utility bills and traffic fines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Accessing health records and pension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B4623-1C19-4BA2-AA46-0FCDDD6D8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00" r="4375"/>
          <a:stretch/>
        </p:blipFill>
        <p:spPr>
          <a:xfrm>
            <a:off x="6096000" y="1537465"/>
            <a:ext cx="4950112" cy="3304689"/>
          </a:xfrm>
          <a:prstGeom prst="rect">
            <a:avLst/>
          </a:prstGeom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9B0398A0-89BA-42B5-BEB3-4D9E7848CB8D}"/>
              </a:ext>
            </a:extLst>
          </p:cNvPr>
          <p:cNvSpPr txBox="1"/>
          <p:nvPr/>
        </p:nvSpPr>
        <p:spPr>
          <a:xfrm>
            <a:off x="6096000" y="496972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</a:lstStyle>
          <a:p>
            <a:pPr algn="just"/>
            <a:r>
              <a:rPr lang="en-IN" sz="10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https://web.umang.gov.in/landing/</a:t>
            </a:r>
            <a:endParaRPr lang="en-IN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endParaRPr lang="en-IN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19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3CEAA-136B-8A6C-266B-3B4AA2239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42C3-D399-C416-5AC0-4C16FB50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306"/>
            <a:ext cx="8653170" cy="1305560"/>
          </a:xfrm>
        </p:spPr>
        <p:txBody>
          <a:bodyPr wrap="square" anchor="ctr">
            <a:norm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en-US" i="0" dirty="0">
                <a:effectLst/>
              </a:rPr>
              <a:t>Key regulations governing UMANG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A0D0494-43D3-EBBD-69C8-23FE7D1759A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/>
              <a:t>Exercise 7, Introduction to E-Government</a:t>
            </a:r>
            <a:endParaRPr lang="en-US"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8A9C90-9B6A-7358-EC8C-F2A12CB2C7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/>
              <a:pPr marL="115570">
                <a:spcAft>
                  <a:spcPts val="600"/>
                </a:spcAft>
              </a:pPr>
              <a:t>4</a:t>
            </a:fld>
            <a:endParaRPr lang="en-IN" spc="-5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3913FF-629C-DEE4-873A-F10D830D69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1000" y="1536174"/>
            <a:ext cx="10820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1. Aadhaar Act, 2016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7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URL:</a:t>
            </a: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the_aadhaar_act_2016.pdf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7"/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Frames:</a:t>
            </a:r>
          </a:p>
          <a:p>
            <a:pPr marL="285750" lvl="7" indent="-285750">
              <a:buFont typeface="Wingdings" panose="05000000000000000000" pitchFamily="2" charset="2"/>
              <a:buChar char="ü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Mandates Aadhaar-based authentication for services (e.g., tax filing, </a:t>
            </a:r>
            <a:r>
              <a:rPr lang="en-IN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DigiLocker</a:t>
            </a: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 access).</a:t>
            </a:r>
          </a:p>
          <a:p>
            <a:pPr marL="285750" lvl="7" indent="-285750">
              <a:buFont typeface="Wingdings" panose="05000000000000000000" pitchFamily="2" charset="2"/>
              <a:buChar char="ü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Enables OOP by linking citizen identity to reusable data across services.</a:t>
            </a:r>
          </a:p>
          <a:p>
            <a:pPr marL="285750" lvl="7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Provides a legal framework for identity-linked service delivery.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2. Digital Personal Data Protection Act (DPDPA), 2023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dpdpa_2023.pdf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Frames: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Governs the collection, processing, and storage of personal data.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Requires consent management, data minimization, and breach notifications.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Restricts data sharing without explicit user consent (e.g., Skill India ↔ NCS integration).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28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FDE2C-09A1-D231-5FB2-DE2B0A86A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ED5AF-9CD8-AD99-9B2D-B88F68872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306"/>
            <a:ext cx="8653170" cy="1305560"/>
          </a:xfrm>
        </p:spPr>
        <p:txBody>
          <a:bodyPr wrap="square" anchor="ctr">
            <a:norm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en-US" i="0" dirty="0">
                <a:effectLst/>
              </a:rPr>
              <a:t>Key regulations governing UMANG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18392A04-6D25-2D15-AFB7-F3344ABA51F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/>
              <a:t>Exercise 7, Introduction to E-Government</a:t>
            </a:r>
            <a:endParaRPr lang="en-US"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BD7058-759F-67F6-6A83-C5EC7F2F8C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/>
              <a:pPr marL="115570">
                <a:spcAft>
                  <a:spcPts val="600"/>
                </a:spcAft>
              </a:pPr>
              <a:t>5</a:t>
            </a:fld>
            <a:endParaRPr lang="en-IN" spc="-5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6D94284-99BD-634A-58DF-325CA4FF118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1000" y="1505396"/>
            <a:ext cx="1143000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Information Technology Act, 2000 </a:t>
            </a:r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(Amended 2008)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URL:</a:t>
            </a: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IT Act, 2000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Frames:</a:t>
            </a: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285750" lvl="7" indent="-285750">
              <a:buFont typeface="Wingdings" panose="05000000000000000000" pitchFamily="2" charset="2"/>
              <a:buChar char="ü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Validates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digital signatures, electronic records, and governs cybersecurity </a:t>
            </a: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(e.g., e-KYC for job applications).</a:t>
            </a:r>
          </a:p>
          <a:p>
            <a:pPr marL="285750" lvl="8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Establishes liability and compliance for digital public service providers.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Legalizes UMANG’s paperless service delivery.</a:t>
            </a:r>
          </a:p>
          <a:p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4.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National e-Governance Service Delivery Assessment (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NeSDA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) Framework </a:t>
            </a:r>
          </a:p>
          <a:p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URL: </a:t>
            </a: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NeSDA 2021 Report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Frames:</a:t>
            </a:r>
            <a: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Sets standards for service quality, accessibility, and interoperability for e-Governance platforms.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 covers services across seven sectors – Finance, 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Labour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&amp; Employment, Education, Local Governance &amp; Utility Services, Social Welfare, Environment and Tourism sectors.</a:t>
            </a:r>
            <a:br>
              <a:rPr lang="en-IN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9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5428F-33D1-C8D1-7FBC-2E4D6C0B2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BD91-9D0A-2EEF-0CD3-D6982264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8172"/>
            <a:ext cx="8653170" cy="681894"/>
          </a:xfrm>
        </p:spPr>
        <p:txBody>
          <a:bodyPr wrap="square" anchor="ctr">
            <a:normAutofit/>
          </a:bodyPr>
          <a:lstStyle/>
          <a:p>
            <a:r>
              <a:rPr lang="en-IN" dirty="0"/>
              <a:t>Technical implications of regulations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A7DD8A8A-E111-5E7D-AF2F-3B5E5D5B2B0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/>
              <a:t>Exercise 7, Introduction to E-Government</a:t>
            </a:r>
            <a:endParaRPr lang="en-US"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3BDBDF-D903-008E-B63F-E66C679B56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/>
              <a:pPr marL="115570">
                <a:spcAft>
                  <a:spcPts val="600"/>
                </a:spcAft>
              </a:pPr>
              <a:t>6</a:t>
            </a:fld>
            <a:endParaRPr lang="en-IN" spc="-5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A96138D-9764-5D48-C884-B6160426E30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1000" y="1289958"/>
            <a:ext cx="114300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Aadhaar Act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Integration with Aadhaar APIs for KYC/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eKYC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Secure identity mapping and deduplication.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DPDP Act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encryption in transit &amp; at rest.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Consent management systems.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Mechanisms for data access, rectification, and erasure.</a:t>
            </a:r>
          </a:p>
          <a:p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 Act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Implementation of secure authentication (digital signatures, OTPs).  </a:t>
            </a:r>
            <a:endParaRPr lang="en-US" alt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Audit trails for all digital transactions.</a:t>
            </a:r>
          </a:p>
          <a:p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NeSDA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Framework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Standardized APIs for service interoperability.  </a:t>
            </a:r>
            <a:endParaRPr lang="en-US" alt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Accessibility features for citizens with disabilities.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Real-time service analytics and dashboards. </a:t>
            </a:r>
          </a:p>
        </p:txBody>
      </p:sp>
    </p:spTree>
    <p:extLst>
      <p:ext uri="{BB962C8B-B14F-4D97-AF65-F5344CB8AC3E}">
        <p14:creationId xmlns:p14="http://schemas.microsoft.com/office/powerpoint/2010/main" val="319410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2209C-33E7-7B84-B8A6-E63E8B248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8F5F-FC66-18C4-F156-6BF9B5497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8172"/>
            <a:ext cx="8653170" cy="681894"/>
          </a:xfrm>
        </p:spPr>
        <p:txBody>
          <a:bodyPr wrap="square" anchor="ctr">
            <a:normAutofit fontScale="90000"/>
          </a:bodyPr>
          <a:lstStyle/>
          <a:p>
            <a:r>
              <a:rPr lang="fr-FR" dirty="0"/>
              <a:t>Challenges &amp; </a:t>
            </a:r>
            <a:r>
              <a:rPr lang="fr-FR" dirty="0" err="1"/>
              <a:t>Constraints</a:t>
            </a:r>
            <a:r>
              <a:rPr lang="fr-FR" dirty="0"/>
              <a:t> for Disruptive Technologies</a:t>
            </a:r>
            <a:endParaRPr lang="en-IN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1D93A774-0780-E3F0-E15D-27C9400D00C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82245"/>
          </a:xfrm>
        </p:spPr>
        <p:txBody>
          <a:bodyPr vert="horz" wrap="square" lIns="0" tIns="0" rIns="0" bIns="0" rtlCol="0">
            <a:normAutofit/>
          </a:bodyPr>
          <a:lstStyle/>
          <a:p>
            <a:pPr marL="12700">
              <a:spcAft>
                <a:spcPts val="600"/>
              </a:spcAft>
            </a:pPr>
            <a:r>
              <a:rPr lang="en-US"/>
              <a:t>Exercise 7, Introduction to E-Government</a:t>
            </a:r>
            <a:endParaRPr lang="en-US" spc="-1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61242B-4768-DC9F-2A7D-C4AB00C3D6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82246"/>
          </a:xfrm>
        </p:spPr>
        <p:txBody>
          <a:bodyPr wrap="square">
            <a:normAutofit/>
          </a:bodyPr>
          <a:lstStyle/>
          <a:p>
            <a:pPr marL="115570">
              <a:spcAft>
                <a:spcPts val="600"/>
              </a:spcAft>
            </a:pPr>
            <a:fld id="{81D60167-4931-47E6-BA6A-407CBD079E47}" type="slidenum">
              <a:rPr lang="en-IN" spc="-50" smtClean="0"/>
              <a:pPr marL="115570">
                <a:spcAft>
                  <a:spcPts val="600"/>
                </a:spcAft>
              </a:pPr>
              <a:t>7</a:t>
            </a:fld>
            <a:endParaRPr lang="en-IN" spc="-5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4678E9F-3AC7-698B-DEC3-47E1E1F4C7A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81000" y="1536178"/>
            <a:ext cx="11430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Privacy vs. Innovation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Strict consent and data minimization under DPDP limit AI/ML training on user data.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Real-time personalization must balance with privacy by design.</a:t>
            </a:r>
          </a:p>
          <a:p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Interoperability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Integrating diverse legacy government systems with UMANG’s modern APIs.  </a:t>
            </a:r>
            <a:endParaRPr lang="en-US" altLang="en-US"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Ensuring data quality and consistency across departments.</a:t>
            </a:r>
          </a:p>
          <a:p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Security Demands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High cost and complexity of end-to-end encryption and frequent security audits.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Managing risks of identity theft and fraud in Aadhaar-based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 Infrastructure Gaps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Rural connectivity delays real-time authentication (Aadhaar Act violation risk).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High cost of quantum-resistant encryption (IT Act future-proofing).</a:t>
            </a:r>
          </a:p>
        </p:txBody>
      </p:sp>
    </p:spTree>
    <p:extLst>
      <p:ext uri="{BB962C8B-B14F-4D97-AF65-F5344CB8AC3E}">
        <p14:creationId xmlns:p14="http://schemas.microsoft.com/office/powerpoint/2010/main" val="367985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Exercise 7, Introduction to E-Government</a:t>
            </a:r>
            <a:endParaRPr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535574" y="6499828"/>
            <a:ext cx="244728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just">
              <a:lnSpc>
                <a:spcPct val="100000"/>
              </a:lnSpc>
            </a:pPr>
            <a:fld id="{81D60167-4931-47E6-BA6A-407CBD079E47}" type="slidenum">
              <a:rPr spc="-25" dirty="0">
                <a:latin typeface="Segoe UI" panose="020B0502040204020203" pitchFamily="34" charset="0"/>
                <a:cs typeface="Segoe UI" panose="020B0502040204020203" pitchFamily="34" charset="0"/>
              </a:rPr>
              <a:pPr marL="38100" algn="just">
                <a:lnSpc>
                  <a:spcPct val="100000"/>
                </a:lnSpc>
              </a:pPr>
              <a:t>8</a:t>
            </a:fld>
            <a:endParaRPr spc="-25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2BABDE9-A376-4312-959A-CE412BDA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8653170" cy="430887"/>
          </a:xfrm>
        </p:spPr>
        <p:txBody>
          <a:bodyPr/>
          <a:lstStyle/>
          <a:p>
            <a:pPr algn="just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Reference 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7E90E-02E3-458C-BA7A-5003BACC6423}"/>
              </a:ext>
            </a:extLst>
          </p:cNvPr>
          <p:cNvSpPr txBox="1"/>
          <p:nvPr/>
        </p:nvSpPr>
        <p:spPr>
          <a:xfrm>
            <a:off x="263960" y="1044308"/>
            <a:ext cx="12039600" cy="3669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UMANG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https://web.umang.gov.in/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 Act, 2000: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600" dirty="0">
                <a:effectLst/>
                <a:hlinkClick r:id="rId3"/>
              </a:rPr>
              <a:t>https://www.meity.gov.in/static/uploads/2024/03/ITbill_2000.pdf</a:t>
            </a:r>
            <a:endParaRPr lang="en-IN" sz="16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DPDP Act, 2023: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600" dirty="0">
                <a:hlinkClick r:id="rId4"/>
              </a:rPr>
              <a:t>https://www.meity.gov.in/static/uploads/2024/06/2bf1f0e9f04e6fb4f8fef35e82c42aa5.pdf</a:t>
            </a:r>
            <a:endParaRPr lang="en-IN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Aadhaar Act, 2016: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600" dirty="0">
                <a:effectLst/>
                <a:hlinkClick r:id="rId5"/>
              </a:rPr>
              <a:t>https://uidai.gov.in/images/the_aadhaar_act_2016.pdf</a:t>
            </a:r>
            <a:endParaRPr lang="en-IN" sz="16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NeSDA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Framework Report, 2021: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600" dirty="0">
                <a:effectLst/>
                <a:hlinkClick r:id="rId6"/>
              </a:rPr>
              <a:t>https://www.pib.gov.in/PressReleasePage.aspx?PRID=1833276</a:t>
            </a:r>
            <a:endParaRPr lang="en-US" sz="15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IN" sz="1500" b="0" i="0" dirty="0">
              <a:solidFill>
                <a:srgbClr val="40404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3657600"/>
            <a:ext cx="87318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just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</a:t>
            </a:r>
            <a:r>
              <a:rPr sz="2800" b="1" spc="-6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</a:t>
            </a:r>
            <a:r>
              <a:rPr lang="en-IN" sz="2800" b="1" spc="-6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en-IN" sz="2800" b="1" spc="-6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</a:t>
            </a:r>
            <a:r>
              <a:rPr lang="en-IN" sz="2800" b="1" spc="-6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8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attention !!!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345BFF7-8F10-4F64-B496-D264BFEADE97}"/>
              </a:ext>
            </a:extLst>
          </p:cNvPr>
          <p:cNvSpPr txBox="1"/>
          <p:nvPr/>
        </p:nvSpPr>
        <p:spPr>
          <a:xfrm>
            <a:off x="0" y="5334000"/>
            <a:ext cx="3505200" cy="1158651"/>
          </a:xfrm>
          <a:prstGeom prst="rect">
            <a:avLst/>
          </a:prstGeom>
          <a:solidFill>
            <a:srgbClr val="C21A25"/>
          </a:solidFill>
        </p:spPr>
        <p:txBody>
          <a:bodyPr vert="horz" wrap="square" lIns="0" tIns="42545" rIns="0" bIns="0" rtlCol="0">
            <a:spAutoFit/>
          </a:bodyPr>
          <a:lstStyle/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 No. A6 </a:t>
            </a:r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US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Names : </a:t>
            </a: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Sahil Ladola</a:t>
            </a:r>
          </a:p>
          <a:p>
            <a:pPr marL="91440" marR="1168400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Ravi Ramani</a:t>
            </a:r>
          </a:p>
          <a:p>
            <a:pPr marL="91440" marR="1168400" lvl="8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Jeel </a:t>
            </a:r>
            <a:r>
              <a:rPr lang="en-IN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Katrodiya</a:t>
            </a:r>
            <a:endParaRPr lang="en-IN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" marR="1168400" lvl="8" algn="just">
              <a:lnSpc>
                <a:spcPts val="1510"/>
              </a:lnSpc>
              <a:spcBef>
                <a:spcPts val="335"/>
              </a:spcBef>
            </a:pPr>
            <a:r>
              <a:rPr lang="en-IN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Yash </a:t>
            </a:r>
            <a:r>
              <a:rPr lang="en-IN" sz="1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Nakrani</a:t>
            </a:r>
            <a:endParaRPr lang="en-US" sz="1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678B1-B98E-479E-A6DF-3227655DFE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535574" y="6499825"/>
            <a:ext cx="427826" cy="182249"/>
          </a:xfrm>
        </p:spPr>
        <p:txBody>
          <a:bodyPr/>
          <a:lstStyle/>
          <a:p>
            <a:pPr marL="115570">
              <a:lnSpc>
                <a:spcPct val="100000"/>
              </a:lnSpc>
            </a:pPr>
            <a:fld id="{81D60167-4931-47E6-BA6A-407CBD079E47}" type="slidenum">
              <a:rPr lang="en-IN" spc="-50" smtClean="0"/>
              <a:t>9</a:t>
            </a:fld>
            <a:endParaRPr lang="en-IN" spc="-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21B64-F293-8189-B74A-21879331740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625329" y="6495065"/>
            <a:ext cx="5316863" cy="169277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/>
              <a:t>Exercise 7, Introduction to E-Government</a:t>
            </a:r>
            <a:endParaRPr lang="en-US"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BC81975DBF246840A1B6D021B5046" ma:contentTypeVersion="4" ma:contentTypeDescription="Create a new document." ma:contentTypeScope="" ma:versionID="2325d00db42b6f8725843714a26d66d2">
  <xsd:schema xmlns:xsd="http://www.w3.org/2001/XMLSchema" xmlns:xs="http://www.w3.org/2001/XMLSchema" xmlns:p="http://schemas.microsoft.com/office/2006/metadata/properties" xmlns:ns3="f37cc04a-89e8-438d-a3b2-198423c753fa" targetNamespace="http://schemas.microsoft.com/office/2006/metadata/properties" ma:root="true" ma:fieldsID="0e327cb3843ccc9fc62ce5f2fbf7d0db" ns3:_="">
    <xsd:import namespace="f37cc04a-89e8-438d-a3b2-198423c753f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7cc04a-89e8-438d-a3b2-198423c753f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3DBCA2-14B0-46A5-8F1F-244B6D069F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B3237C-4BA8-4A7C-92D5-D6CB8C8CA1E3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37cc04a-89e8-438d-a3b2-198423c753fa"/>
    <ds:schemaRef ds:uri="http://purl.org/dc/terms/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3886D3E-9582-4415-8358-1E50E6F83C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7cc04a-89e8-438d-a3b2-198423c753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</TotalTime>
  <Words>764</Words>
  <Application>Microsoft Office PowerPoint</Application>
  <PresentationFormat>Widescreen</PresentationFormat>
  <Paragraphs>134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Wingdings</vt:lpstr>
      <vt:lpstr>Office Theme</vt:lpstr>
      <vt:lpstr>PowerPoint Presentation</vt:lpstr>
      <vt:lpstr>Agenda</vt:lpstr>
      <vt:lpstr>Project Overview – UMANG (Federal level)</vt:lpstr>
      <vt:lpstr>Key regulations governing UMANG</vt:lpstr>
      <vt:lpstr>Key regulations governing UMANG</vt:lpstr>
      <vt:lpstr>Technical implications of regulations</vt:lpstr>
      <vt:lpstr>Challenges &amp; Constraints for Disruptive Technologies</vt:lpstr>
      <vt:lpstr>Reference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 Systemanalyse</dc:title>
  <dc:subject>Einführung</dc:subject>
  <dc:creator>Maria A. Wimmer</dc:creator>
  <cp:keywords>Systemanalyse</cp:keywords>
  <cp:lastModifiedBy>Ravi Himmatbhai Ramani</cp:lastModifiedBy>
  <cp:revision>46</cp:revision>
  <dcterms:created xsi:type="dcterms:W3CDTF">2025-05-05T18:40:55Z</dcterms:created>
  <dcterms:modified xsi:type="dcterms:W3CDTF">2025-06-20T10:22:57Z</dcterms:modified>
  <cp:category>Lehre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2025-04-15T00:00:00Z</vt:filetime>
  </property>
  <property fmtid="{D5CDD505-2E9C-101B-9397-08002B2CF9AE}" pid="3" name="Creator">
    <vt:lpwstr>Acrobat PDFMaker 25 für PowerPoint</vt:lpwstr>
  </property>
  <property fmtid="{D5CDD505-2E9C-101B-9397-08002B2CF9AE}" pid="4" name="LastSaved">
    <vt:filetime>2025-05-05T00:00:00Z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ContentTypeId">
    <vt:lpwstr>0x010100478BC81975DBF246840A1B6D021B5046</vt:lpwstr>
  </property>
</Properties>
</file>