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02" r:id="rId4"/>
  </p:sldMasterIdLst>
  <p:notesMasterIdLst>
    <p:notesMasterId r:id="rId29"/>
  </p:notesMasterIdLst>
  <p:handoutMasterIdLst>
    <p:handoutMasterId r:id="rId30"/>
  </p:handoutMasterIdLst>
  <p:sldIdLst>
    <p:sldId id="256" r:id="rId5"/>
    <p:sldId id="269" r:id="rId6"/>
    <p:sldId id="268" r:id="rId7"/>
    <p:sldId id="291" r:id="rId8"/>
    <p:sldId id="292" r:id="rId9"/>
    <p:sldId id="270" r:id="rId10"/>
    <p:sldId id="271" r:id="rId11"/>
    <p:sldId id="273" r:id="rId12"/>
    <p:sldId id="280" r:id="rId13"/>
    <p:sldId id="281" r:id="rId14"/>
    <p:sldId id="275" r:id="rId15"/>
    <p:sldId id="282" r:id="rId16"/>
    <p:sldId id="283" r:id="rId17"/>
    <p:sldId id="274" r:id="rId18"/>
    <p:sldId id="285" r:id="rId19"/>
    <p:sldId id="286" r:id="rId20"/>
    <p:sldId id="287" r:id="rId21"/>
    <p:sldId id="288" r:id="rId22"/>
    <p:sldId id="276" r:id="rId23"/>
    <p:sldId id="277" r:id="rId24"/>
    <p:sldId id="284" r:id="rId25"/>
    <p:sldId id="290" r:id="rId26"/>
    <p:sldId id="278"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291" autoAdjust="0"/>
  </p:normalViewPr>
  <p:slideViewPr>
    <p:cSldViewPr snapToGrid="0" showGuides="1">
      <p:cViewPr varScale="1">
        <p:scale>
          <a:sx n="66" d="100"/>
          <a:sy n="66" d="100"/>
        </p:scale>
        <p:origin x="668" y="44"/>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23.03.2023</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23.03.2023</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4425CD-0A81-4F34-97D3-97E7F2F9FFF1}"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090D6E-BE91-4B90-BBD7-C0C16F53FABC}" type="slidenum">
              <a:rPr lang="en-US" smtClean="0"/>
              <a:t>‹#›</a:t>
            </a:fld>
            <a:endParaRPr lang="en-US"/>
          </a:p>
        </p:txBody>
      </p:sp>
      <p:sp>
        <p:nvSpPr>
          <p:cNvPr id="7"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320739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133057266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ru-RU"/>
              <a:t>MM.DD.20XX</a:t>
            </a:r>
            <a:endParaRPr lang="ru-RU" dirty="0"/>
          </a:p>
        </p:txBody>
      </p:sp>
      <p:sp>
        <p:nvSpPr>
          <p:cNvPr id="5" name="Footer Placeholder 4"/>
          <p:cNvSpPr>
            <a:spLocks noGrp="1"/>
          </p:cNvSpPr>
          <p:nvPr>
            <p:ph type="ftr" sz="quarter" idx="11"/>
          </p:nvPr>
        </p:nvSpPr>
        <p:spPr/>
        <p:txBody>
          <a:bodyPr/>
          <a:lstStyle/>
          <a:p>
            <a:r>
              <a:rPr lang="en-US"/>
              <a:t>ADD A FOOTER</a:t>
            </a:r>
            <a:endParaRPr lang="ru-RU" dirty="0"/>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Tree>
    <p:extLst>
      <p:ext uri="{BB962C8B-B14F-4D97-AF65-F5344CB8AC3E}">
        <p14:creationId xmlns:p14="http://schemas.microsoft.com/office/powerpoint/2010/main" val="426225712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1343723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708089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a:t>Click to edit Master subtitle style</a:t>
            </a:r>
          </a:p>
        </p:txBody>
      </p:sp>
    </p:spTree>
    <p:extLst>
      <p:ext uri="{BB962C8B-B14F-4D97-AF65-F5344CB8AC3E}">
        <p14:creationId xmlns:p14="http://schemas.microsoft.com/office/powerpoint/2010/main" val="1946741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607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a:t>Click to edit Master title style</a:t>
            </a:r>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104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a:t>Click to edit Master title style</a:t>
            </a:r>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4425CD-0A81-4F34-97D3-97E7F2F9FFF1}"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7"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8"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9"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9216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425CD-0A81-4F34-97D3-97E7F2F9FFF1}"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95E168-DA5E-4888-8D8A-92B118324C14}" type="slidenum">
              <a:rPr lang="ru-RU" smtClean="0"/>
              <a:pPr/>
              <a:t>‹#›</a:t>
            </a:fld>
            <a:endParaRPr lang="ru-RU" dirty="0"/>
          </a:p>
        </p:txBody>
      </p:sp>
      <p:sp>
        <p:nvSpPr>
          <p:cNvPr id="7"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Tree>
    <p:extLst>
      <p:ext uri="{BB962C8B-B14F-4D97-AF65-F5344CB8AC3E}">
        <p14:creationId xmlns:p14="http://schemas.microsoft.com/office/powerpoint/2010/main" val="80017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4425CD-0A81-4F34-97D3-97E7F2F9FFF1}"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68028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4425CD-0A81-4F34-97D3-97E7F2F9FFF1}" type="datetimeFigureOut">
              <a:rPr lang="en-US" smtClean="0"/>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10"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1"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2"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3"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186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4425CD-0A81-4F34-97D3-97E7F2F9FFF1}" type="datetimeFigureOut">
              <a:rPr lang="en-US" smtClean="0"/>
              <a:t>3/23/2023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6"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7"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8"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9"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0"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21673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425CD-0A81-4F34-97D3-97E7F2F9FFF1}" type="datetimeFigureOut">
              <a:rPr lang="en-US" smtClean="0"/>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5"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6"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7"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8"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175030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grpSp>
        <p:nvGrpSpPr>
          <p:cNvPr id="8"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9"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0"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11"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2"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69907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4425CD-0A81-4F34-97D3-97E7F2F9FFF1}"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95E168-DA5E-4888-8D8A-92B118324C14}" type="slidenum">
              <a:rPr lang="ru-RU" smtClean="0"/>
              <a:pPr/>
              <a:t>‹#›</a:t>
            </a:fld>
            <a:endParaRPr lang="ru-RU" dirty="0"/>
          </a:p>
        </p:txBody>
      </p:sp>
      <p:sp>
        <p:nvSpPr>
          <p:cNvPr id="8"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406080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ru-RU"/>
              <a:t>MM.DD.20XX</a:t>
            </a:r>
            <a:endParaRPr lang="ru-R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ru-R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5E168-DA5E-4888-8D8A-92B118324C14}" type="slidenum">
              <a:rPr lang="ru-RU" smtClean="0"/>
              <a:pPr/>
              <a:t>‹#›</a:t>
            </a:fld>
            <a:endParaRPr lang="ru-RU" dirty="0"/>
          </a:p>
        </p:txBody>
      </p:sp>
      <p:sp>
        <p:nvSpPr>
          <p:cNvPr id="7" name="MSIPCMContentMarking" descr="{&quot;HashCode&quot;:-54214931,&quot;Placement&quot;:&quot;Footer&quot;,&quot;Top&quot;:522.862549,&quot;Left&quot;:0.0,&quot;SlideWidth&quot;:960,&quot;SlideHeight&quot;:540}"/>
          <p:cNvSpPr txBox="1"/>
          <p:nvPr userDrawn="1"/>
        </p:nvSpPr>
        <p:spPr>
          <a:xfrm>
            <a:off x="0" y="6640354"/>
            <a:ext cx="744382" cy="217646"/>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000000"/>
                </a:solidFill>
                <a:latin typeface="Arial" panose="020B0604020202020204" pitchFamily="34" charset="0"/>
              </a:rPr>
              <a:t>INTERNAL</a:t>
            </a:r>
          </a:p>
        </p:txBody>
      </p:sp>
    </p:spTree>
    <p:extLst>
      <p:ext uri="{BB962C8B-B14F-4D97-AF65-F5344CB8AC3E}">
        <p14:creationId xmlns:p14="http://schemas.microsoft.com/office/powerpoint/2010/main" val="279216339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6" r:id="rId13"/>
    <p:sldLayoutId id="2147483693" r:id="rId14"/>
    <p:sldLayoutId id="2147483694" r:id="rId15"/>
    <p:sldLayoutId id="2147483697" r:id="rId16"/>
    <p:sldLayoutId id="2147483698" r:id="rId17"/>
    <p:sldLayoutId id="2147483699" r:id="rId18"/>
    <p:sldLayoutId id="2147483701" r:id="rId19"/>
    <p:sldLayoutId id="2147483700" r:id="rId20"/>
    <p:sldLayoutId id="2147483687" r:id="rId21"/>
    <p:sldLayoutId id="2147483696" r:id="rId22"/>
    <p:sldLayoutId id="2147483688" r:id="rId2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a:t>PRESENTATION</a:t>
            </a:r>
            <a:br>
              <a:rPr lang="en-US" dirty="0"/>
            </a:br>
            <a:r>
              <a:rPr lang="en-US" dirty="0"/>
              <a:t>TITLE</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US" sz="2800" b="0" i="0" u="none" strike="noStrike" baseline="0" dirty="0">
                <a:solidFill>
                  <a:srgbClr val="44546A"/>
                </a:solidFill>
                <a:latin typeface="Calibri" panose="020F0502020204030204" pitchFamily="34" charset="0"/>
              </a:rPr>
              <a:t>Home Loans Prediction</a:t>
            </a:r>
          </a:p>
          <a:p>
            <a:endParaRPr lang="ru-RU" sz="2800" dirty="0"/>
          </a:p>
        </p:txBody>
      </p:sp>
      <p:sp>
        <p:nvSpPr>
          <p:cNvPr id="5" name="Text Placeholder 4">
            <a:extLst>
              <a:ext uri="{FF2B5EF4-FFF2-40B4-BE49-F238E27FC236}">
                <a16:creationId xmlns:a16="http://schemas.microsoft.com/office/drawing/2014/main" id="{030A1A89-FE18-44C6-B3EE-49541CB85077}"/>
              </a:ext>
            </a:extLst>
          </p:cNvPr>
          <p:cNvSpPr>
            <a:spLocks noGrp="1"/>
          </p:cNvSpPr>
          <p:nvPr>
            <p:ph type="body" sz="quarter" idx="20"/>
          </p:nvPr>
        </p:nvSpPr>
        <p:spPr/>
        <p:txBody>
          <a:bodyPr/>
          <a:lstStyle/>
          <a:p>
            <a:r>
              <a:rPr lang="en-US" dirty="0">
                <a:solidFill>
                  <a:schemeClr val="tx1"/>
                </a:solidFill>
              </a:rPr>
              <a:t>02/03/2023</a:t>
            </a:r>
            <a:endParaRPr lang="ru-RU" dirty="0">
              <a:solidFill>
                <a:schemeClr val="tx1"/>
              </a:solidFill>
            </a:endParaRPr>
          </a:p>
        </p:txBody>
      </p:sp>
    </p:spTree>
    <p:extLst>
      <p:ext uri="{BB962C8B-B14F-4D97-AF65-F5344CB8AC3E}">
        <p14:creationId xmlns:p14="http://schemas.microsoft.com/office/powerpoint/2010/main" val="361050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AF776E4-D0EC-5DA6-BFCF-E8213FE9C114}"/>
              </a:ext>
            </a:extLst>
          </p:cNvPr>
          <p:cNvSpPr>
            <a:spLocks noGrp="1"/>
          </p:cNvSpPr>
          <p:nvPr>
            <p:ph type="subTitle" idx="1"/>
          </p:nvPr>
        </p:nvSpPr>
        <p:spPr>
          <a:xfrm>
            <a:off x="394637" y="211756"/>
            <a:ext cx="11405936" cy="6144594"/>
          </a:xfrm>
        </p:spPr>
        <p:txBody>
          <a:bodyPr/>
          <a:lstStyle/>
          <a:p>
            <a:pPr algn="l"/>
            <a:endParaRPr lang="en-IN" b="1" u="sng" dirty="0"/>
          </a:p>
          <a:p>
            <a:pPr algn="l"/>
            <a:endParaRPr lang="en-IN" b="1" u="sng" dirty="0"/>
          </a:p>
          <a:p>
            <a:pPr algn="l"/>
            <a:r>
              <a:rPr lang="en-IN" b="1" u="sng" dirty="0"/>
              <a:t>Model training and evaluation</a:t>
            </a:r>
            <a:r>
              <a:rPr lang="en-IN" dirty="0"/>
              <a:t>: After selecting a model, the next step is to train the model on the available data, and evaluate its performance using appropriate metrics such as accuracy. This step involve splitting the data into train and validation sets to estimate the model’s generalization performance.</a:t>
            </a:r>
          </a:p>
          <a:p>
            <a:pPr algn="l"/>
            <a:endParaRPr lang="en-IN" b="1" u="sng" dirty="0"/>
          </a:p>
          <a:p>
            <a:pPr algn="l"/>
            <a:endParaRPr lang="en-IN" b="1" u="sng" dirty="0"/>
          </a:p>
          <a:p>
            <a:pPr algn="l"/>
            <a:r>
              <a:rPr lang="en-IN" b="1" u="sng" dirty="0"/>
              <a:t>Model deployment</a:t>
            </a:r>
            <a:r>
              <a:rPr lang="en-IN" dirty="0"/>
              <a:t>: Once the model is optimized and its performance is satisfactory, the final step is to deploy the model in a production environment, where it can be use to predict loan approval for new loan applications.</a:t>
            </a:r>
          </a:p>
        </p:txBody>
      </p:sp>
      <p:sp>
        <p:nvSpPr>
          <p:cNvPr id="5" name="Slide Number Placeholder 4">
            <a:extLst>
              <a:ext uri="{FF2B5EF4-FFF2-40B4-BE49-F238E27FC236}">
                <a16:creationId xmlns:a16="http://schemas.microsoft.com/office/drawing/2014/main" id="{03FAA841-6BCB-3FC4-F018-5CEC514F635F}"/>
              </a:ext>
            </a:extLst>
          </p:cNvPr>
          <p:cNvSpPr>
            <a:spLocks noGrp="1"/>
          </p:cNvSpPr>
          <p:nvPr>
            <p:ph type="sldNum" sz="quarter" idx="12"/>
          </p:nvPr>
        </p:nvSpPr>
        <p:spPr/>
        <p:txBody>
          <a:bodyPr/>
          <a:lstStyle/>
          <a:p>
            <a:fld id="{76090D6E-BE91-4B90-BBD7-C0C16F53FABC}" type="slidenum">
              <a:rPr lang="en-US" smtClean="0"/>
              <a:t>10</a:t>
            </a:fld>
            <a:endParaRPr lang="en-US"/>
          </a:p>
        </p:txBody>
      </p:sp>
    </p:spTree>
    <p:extLst>
      <p:ext uri="{BB962C8B-B14F-4D97-AF65-F5344CB8AC3E}">
        <p14:creationId xmlns:p14="http://schemas.microsoft.com/office/powerpoint/2010/main" val="400535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1" y="3074529"/>
            <a:ext cx="10766659" cy="2750725"/>
          </a:xfrm>
        </p:spPr>
        <p:txBody>
          <a:bodyPr>
            <a:noAutofit/>
          </a:bodyPr>
          <a:lstStyle/>
          <a:p>
            <a:pPr marL="0" indent="0">
              <a:buNone/>
            </a:pPr>
            <a:r>
              <a:rPr lang="en-US" sz="2400" dirty="0">
                <a:solidFill>
                  <a:schemeClr val="tx1"/>
                </a:solidFill>
              </a:rPr>
              <a:t>The Loan Prediction dataset contains information about loan applicants, including their personal and financial information, as well as whether or not their loan application was approved. Here is a description of the dataset features:</a:t>
            </a:r>
          </a:p>
          <a:p>
            <a:pPr marL="0" indent="0">
              <a:buNone/>
            </a:pPr>
            <a:endParaRPr lang="en-US" sz="2400" dirty="0">
              <a:solidFill>
                <a:schemeClr val="tx1"/>
              </a:solidFill>
            </a:endParaRPr>
          </a:p>
          <a:p>
            <a:pPr marL="0" indent="0">
              <a:buNone/>
            </a:pPr>
            <a:r>
              <a:rPr lang="en-US" sz="2400" b="1" dirty="0">
                <a:solidFill>
                  <a:schemeClr val="tx1"/>
                </a:solidFill>
              </a:rPr>
              <a:t>Loan ID: </a:t>
            </a:r>
            <a:r>
              <a:rPr lang="en-US" sz="2400" dirty="0">
                <a:solidFill>
                  <a:schemeClr val="tx1"/>
                </a:solidFill>
              </a:rPr>
              <a:t>A unique identifier for each loan application</a:t>
            </a:r>
          </a:p>
          <a:p>
            <a:pPr marL="0" indent="0">
              <a:buNone/>
            </a:pPr>
            <a:endParaRPr lang="en-US" sz="2400" dirty="0">
              <a:solidFill>
                <a:schemeClr val="tx1"/>
              </a:solidFill>
            </a:endParaRPr>
          </a:p>
          <a:p>
            <a:pPr marL="0" indent="0">
              <a:buNone/>
            </a:pPr>
            <a:r>
              <a:rPr lang="en-US" sz="2400" b="1" dirty="0">
                <a:solidFill>
                  <a:schemeClr val="tx1"/>
                </a:solidFill>
              </a:rPr>
              <a:t>Gender:</a:t>
            </a:r>
            <a:r>
              <a:rPr lang="en-US" sz="2400" dirty="0">
                <a:solidFill>
                  <a:schemeClr val="tx1"/>
                </a:solidFill>
              </a:rPr>
              <a:t> The gender of the loan applicant (Male/Female)</a:t>
            </a: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Data</a:t>
            </a:r>
            <a:endParaRPr lang="ru-RU" sz="3200" dirty="0"/>
          </a:p>
        </p:txBody>
      </p:sp>
    </p:spTree>
    <p:extLst>
      <p:ext uri="{BB962C8B-B14F-4D97-AF65-F5344CB8AC3E}">
        <p14:creationId xmlns:p14="http://schemas.microsoft.com/office/powerpoint/2010/main" val="1450246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3399C5D-A741-A323-F4E5-EC724A381942}"/>
              </a:ext>
            </a:extLst>
          </p:cNvPr>
          <p:cNvSpPr>
            <a:spLocks noGrp="1"/>
          </p:cNvSpPr>
          <p:nvPr>
            <p:ph type="subTitle" idx="1"/>
          </p:nvPr>
        </p:nvSpPr>
        <p:spPr>
          <a:xfrm>
            <a:off x="702644" y="433137"/>
            <a:ext cx="11001676" cy="5832909"/>
          </a:xfrm>
        </p:spPr>
        <p:txBody>
          <a:bodyPr>
            <a:normAutofit/>
          </a:bodyPr>
          <a:lstStyle/>
          <a:p>
            <a:pPr algn="just">
              <a:lnSpc>
                <a:spcPct val="100000"/>
              </a:lnSpc>
            </a:pPr>
            <a:r>
              <a:rPr lang="en-US" sz="2000" b="1" dirty="0"/>
              <a:t>Married:</a:t>
            </a:r>
            <a:r>
              <a:rPr lang="en-US" sz="2000" dirty="0"/>
              <a:t> Whether the loan applicant is married or not (Yes/No)</a:t>
            </a:r>
          </a:p>
          <a:p>
            <a:pPr algn="just">
              <a:lnSpc>
                <a:spcPct val="100000"/>
              </a:lnSpc>
            </a:pPr>
            <a:r>
              <a:rPr lang="en-US" sz="2000" b="1" dirty="0"/>
              <a:t>Dependents:</a:t>
            </a:r>
            <a:r>
              <a:rPr lang="en-US" sz="2000" dirty="0"/>
              <a:t> The number of dependents the loan applicant has (0, 1, 2, 3+)</a:t>
            </a:r>
          </a:p>
          <a:p>
            <a:pPr algn="just">
              <a:lnSpc>
                <a:spcPct val="100000"/>
              </a:lnSpc>
            </a:pPr>
            <a:r>
              <a:rPr lang="en-US" sz="2000" b="1" dirty="0"/>
              <a:t>Education:</a:t>
            </a:r>
            <a:r>
              <a:rPr lang="en-US" sz="2000" dirty="0"/>
              <a:t> The level of education of the loan applicant (Graduate/Not Graduate)</a:t>
            </a:r>
          </a:p>
          <a:p>
            <a:pPr algn="just">
              <a:lnSpc>
                <a:spcPct val="100000"/>
              </a:lnSpc>
            </a:pPr>
            <a:r>
              <a:rPr lang="en-US" sz="2000" b="1" dirty="0"/>
              <a:t>Self-employed:</a:t>
            </a:r>
            <a:r>
              <a:rPr lang="en-US" sz="2000" dirty="0"/>
              <a:t> Whether the loan applicant is self-employed or not (Yes/No)</a:t>
            </a:r>
          </a:p>
          <a:p>
            <a:pPr algn="just">
              <a:lnSpc>
                <a:spcPct val="100000"/>
              </a:lnSpc>
            </a:pPr>
            <a:r>
              <a:rPr lang="en-US" sz="2000" b="1" dirty="0"/>
              <a:t>Applicant Income:</a:t>
            </a:r>
            <a:r>
              <a:rPr lang="en-US" sz="2000" dirty="0"/>
              <a:t> The income of the loan applicant in dollars (numeric)</a:t>
            </a:r>
          </a:p>
          <a:p>
            <a:pPr algn="just">
              <a:lnSpc>
                <a:spcPct val="100000"/>
              </a:lnSpc>
            </a:pPr>
            <a:r>
              <a:rPr lang="en-US" sz="2000" b="1" dirty="0"/>
              <a:t>Coapplicant Income: </a:t>
            </a:r>
            <a:r>
              <a:rPr lang="en-US" sz="2000" dirty="0"/>
              <a:t>The income of the loan applicant's co-applicant (if any) in dollars (numeric)</a:t>
            </a:r>
          </a:p>
          <a:p>
            <a:pPr algn="just">
              <a:lnSpc>
                <a:spcPct val="100000"/>
              </a:lnSpc>
            </a:pPr>
            <a:r>
              <a:rPr lang="en-US" sz="2000" b="1" dirty="0"/>
              <a:t>Loan Amount: </a:t>
            </a:r>
            <a:r>
              <a:rPr lang="en-US" sz="2000" dirty="0"/>
              <a:t>The amount of the loan requested in dollars (numeric)</a:t>
            </a:r>
          </a:p>
          <a:p>
            <a:pPr algn="just">
              <a:lnSpc>
                <a:spcPct val="100000"/>
              </a:lnSpc>
            </a:pPr>
            <a:r>
              <a:rPr lang="en-US" sz="2000" b="1" dirty="0"/>
              <a:t>Loan Amount Term:</a:t>
            </a:r>
            <a:r>
              <a:rPr lang="en-US" sz="2000" dirty="0"/>
              <a:t> The term (in months) of the loan requested </a:t>
            </a:r>
          </a:p>
          <a:p>
            <a:pPr algn="just">
              <a:lnSpc>
                <a:spcPct val="100000"/>
              </a:lnSpc>
            </a:pPr>
            <a:r>
              <a:rPr lang="en-US" sz="2000" b="1" dirty="0"/>
              <a:t>Credit History: </a:t>
            </a:r>
            <a:r>
              <a:rPr lang="en-US" sz="2000" dirty="0"/>
              <a:t>The credit history of the loan applicant (1 - has credit history, 0 - does not have credit history)</a:t>
            </a:r>
          </a:p>
          <a:p>
            <a:pPr algn="l"/>
            <a:r>
              <a:rPr lang="en-US" sz="2000" b="1" dirty="0"/>
              <a:t>Property Area: </a:t>
            </a:r>
            <a:r>
              <a:rPr lang="en-US" sz="2000" dirty="0"/>
              <a:t>The type of location where the loan applicant's property is located (Rural/Semiurban/Urban)</a:t>
            </a:r>
          </a:p>
          <a:p>
            <a:pPr algn="l"/>
            <a:r>
              <a:rPr lang="en-US" sz="2000" b="1" dirty="0"/>
              <a:t>Loan Status: </a:t>
            </a:r>
            <a:r>
              <a:rPr lang="en-US" sz="2000" dirty="0"/>
              <a:t>Whether the loan was approved or not (Y - approved, N - not approved</a:t>
            </a:r>
          </a:p>
          <a:p>
            <a:pPr algn="just">
              <a:lnSpc>
                <a:spcPct val="100000"/>
              </a:lnSpc>
            </a:pPr>
            <a:endParaRPr lang="en-US" sz="2000" dirty="0"/>
          </a:p>
        </p:txBody>
      </p:sp>
      <p:sp>
        <p:nvSpPr>
          <p:cNvPr id="5" name="Slide Number Placeholder 4">
            <a:extLst>
              <a:ext uri="{FF2B5EF4-FFF2-40B4-BE49-F238E27FC236}">
                <a16:creationId xmlns:a16="http://schemas.microsoft.com/office/drawing/2014/main" id="{A056116C-3EB1-8EDA-6A0E-413847B5ED9B}"/>
              </a:ext>
            </a:extLst>
          </p:cNvPr>
          <p:cNvSpPr>
            <a:spLocks noGrp="1"/>
          </p:cNvSpPr>
          <p:nvPr>
            <p:ph type="sldNum" sz="quarter" idx="12"/>
          </p:nvPr>
        </p:nvSpPr>
        <p:spPr/>
        <p:txBody>
          <a:bodyPr/>
          <a:lstStyle/>
          <a:p>
            <a:fld id="{76090D6E-BE91-4B90-BBD7-C0C16F53FABC}" type="slidenum">
              <a:rPr lang="en-US" smtClean="0"/>
              <a:t>12</a:t>
            </a:fld>
            <a:endParaRPr lang="en-US"/>
          </a:p>
        </p:txBody>
      </p:sp>
    </p:spTree>
    <p:extLst>
      <p:ext uri="{BB962C8B-B14F-4D97-AF65-F5344CB8AC3E}">
        <p14:creationId xmlns:p14="http://schemas.microsoft.com/office/powerpoint/2010/main" val="2531089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DF1657-4CD3-51C1-7D60-460EBF36C243}"/>
              </a:ext>
            </a:extLst>
          </p:cNvPr>
          <p:cNvSpPr>
            <a:spLocks noGrp="1"/>
          </p:cNvSpPr>
          <p:nvPr>
            <p:ph type="subTitle" idx="1"/>
          </p:nvPr>
        </p:nvSpPr>
        <p:spPr>
          <a:xfrm>
            <a:off x="519763" y="346509"/>
            <a:ext cx="11203807" cy="6009841"/>
          </a:xfrm>
        </p:spPr>
        <p:txBody>
          <a:bodyPr/>
          <a:lstStyle/>
          <a:p>
            <a:pPr algn="l"/>
            <a:endParaRPr lang="en-US" dirty="0"/>
          </a:p>
          <a:p>
            <a:pPr algn="just"/>
            <a:r>
              <a:rPr lang="en-US" dirty="0"/>
              <a:t>The train dataset contains 614 rows and 13 columns and the test dataset contains 367 rows and 12 columns. Some of the features are categorical, such as gender, married, education, and property area, loan amount term, and credit history while others are numerical, such as applicant income, coapplicant income, and loan amount. The target variable is loan status, which is a binary variable indicating whether or not the loan application was approved.</a:t>
            </a:r>
            <a:endParaRPr lang="en-IN" dirty="0"/>
          </a:p>
          <a:p>
            <a:pPr algn="l"/>
            <a:endParaRPr lang="en-IN" dirty="0"/>
          </a:p>
        </p:txBody>
      </p:sp>
      <p:sp>
        <p:nvSpPr>
          <p:cNvPr id="5" name="Slide Number Placeholder 4">
            <a:extLst>
              <a:ext uri="{FF2B5EF4-FFF2-40B4-BE49-F238E27FC236}">
                <a16:creationId xmlns:a16="http://schemas.microsoft.com/office/drawing/2014/main" id="{5F15CAB2-E803-39C7-ECE9-FA93622A0A9B}"/>
              </a:ext>
            </a:extLst>
          </p:cNvPr>
          <p:cNvSpPr>
            <a:spLocks noGrp="1"/>
          </p:cNvSpPr>
          <p:nvPr>
            <p:ph type="sldNum" sz="quarter" idx="12"/>
          </p:nvPr>
        </p:nvSpPr>
        <p:spPr/>
        <p:txBody>
          <a:bodyPr/>
          <a:lstStyle/>
          <a:p>
            <a:fld id="{76090D6E-BE91-4B90-BBD7-C0C16F53FABC}" type="slidenum">
              <a:rPr lang="en-US" smtClean="0"/>
              <a:t>13</a:t>
            </a:fld>
            <a:endParaRPr lang="en-US"/>
          </a:p>
        </p:txBody>
      </p:sp>
    </p:spTree>
    <p:extLst>
      <p:ext uri="{BB962C8B-B14F-4D97-AF65-F5344CB8AC3E}">
        <p14:creationId xmlns:p14="http://schemas.microsoft.com/office/powerpoint/2010/main" val="2030650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14</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360145" y="3404635"/>
            <a:ext cx="10843661" cy="3027654"/>
          </a:xfrm>
        </p:spPr>
        <p:txBody>
          <a:bodyPr>
            <a:noAutofit/>
          </a:bodyPr>
          <a:lstStyle/>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r>
              <a:rPr lang="en-US" sz="2400" dirty="0">
                <a:solidFill>
                  <a:schemeClr val="tx1"/>
                </a:solidFill>
              </a:rPr>
              <a:t>z</a:t>
            </a: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Analysis</a:t>
            </a:r>
            <a:endParaRPr lang="ru-RU" sz="3200" dirty="0"/>
          </a:p>
        </p:txBody>
      </p:sp>
    </p:spTree>
    <p:extLst>
      <p:ext uri="{BB962C8B-B14F-4D97-AF65-F5344CB8AC3E}">
        <p14:creationId xmlns:p14="http://schemas.microsoft.com/office/powerpoint/2010/main" val="2314690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2CC8B6-F064-54EB-E119-99DA0F027242}"/>
              </a:ext>
            </a:extLst>
          </p:cNvPr>
          <p:cNvSpPr>
            <a:spLocks noGrp="1"/>
          </p:cNvSpPr>
          <p:nvPr>
            <p:ph type="subTitle" idx="1"/>
          </p:nvPr>
        </p:nvSpPr>
        <p:spPr>
          <a:xfrm>
            <a:off x="577517" y="404261"/>
            <a:ext cx="10776284" cy="5746281"/>
          </a:xfrm>
        </p:spPr>
        <p:txBody>
          <a:bodyPr/>
          <a:lstStyle/>
          <a:p>
            <a:r>
              <a:rPr lang="en-IN" dirty="0">
                <a:solidFill>
                  <a:srgbClr val="212121"/>
                </a:solidFill>
                <a:latin typeface="Roboto" panose="02000000000000000000" pitchFamily="2" charset="0"/>
              </a:rPr>
              <a:t>L</a:t>
            </a:r>
            <a:r>
              <a:rPr lang="en-IN" b="0" i="0" dirty="0">
                <a:solidFill>
                  <a:srgbClr val="212121"/>
                </a:solidFill>
                <a:effectLst/>
                <a:latin typeface="Roboto" panose="02000000000000000000" pitchFamily="2" charset="0"/>
              </a:rPr>
              <a:t>oan statuses compare</a:t>
            </a:r>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r>
              <a:rPr lang="en-IN" dirty="0"/>
              <a:t>From above plot we see that most of the applicants are approved for loan based on historical data.</a:t>
            </a:r>
          </a:p>
          <a:p>
            <a:pPr algn="l"/>
            <a:endParaRPr lang="en-IN" dirty="0"/>
          </a:p>
        </p:txBody>
      </p:sp>
      <p:sp>
        <p:nvSpPr>
          <p:cNvPr id="5" name="Slide Number Placeholder 4">
            <a:extLst>
              <a:ext uri="{FF2B5EF4-FFF2-40B4-BE49-F238E27FC236}">
                <a16:creationId xmlns:a16="http://schemas.microsoft.com/office/drawing/2014/main" id="{F46A162B-D9B3-47AE-4F1F-551C13732F52}"/>
              </a:ext>
            </a:extLst>
          </p:cNvPr>
          <p:cNvSpPr>
            <a:spLocks noGrp="1"/>
          </p:cNvSpPr>
          <p:nvPr>
            <p:ph type="sldNum" sz="quarter" idx="12"/>
          </p:nvPr>
        </p:nvSpPr>
        <p:spPr/>
        <p:txBody>
          <a:bodyPr/>
          <a:lstStyle/>
          <a:p>
            <a:fld id="{76090D6E-BE91-4B90-BBD7-C0C16F53FABC}" type="slidenum">
              <a:rPr lang="en-US" smtClean="0"/>
              <a:t>15</a:t>
            </a:fld>
            <a:endParaRPr lang="en-US"/>
          </a:p>
        </p:txBody>
      </p:sp>
      <p:pic>
        <p:nvPicPr>
          <p:cNvPr id="6" name="Picture 2">
            <a:extLst>
              <a:ext uri="{FF2B5EF4-FFF2-40B4-BE49-F238E27FC236}">
                <a16:creationId xmlns:a16="http://schemas.microsoft.com/office/drawing/2014/main" id="{B9A683B0-415F-4BE1-EAD5-A6E7C1331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107" y="1352351"/>
            <a:ext cx="7478828" cy="348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232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C5A8D89-58C4-3DE4-88BE-6F9EB65A6CB5}"/>
              </a:ext>
            </a:extLst>
          </p:cNvPr>
          <p:cNvSpPr>
            <a:spLocks noGrp="1"/>
          </p:cNvSpPr>
          <p:nvPr>
            <p:ph type="subTitle" idx="1"/>
          </p:nvPr>
        </p:nvSpPr>
        <p:spPr>
          <a:xfrm>
            <a:off x="260899" y="258647"/>
            <a:ext cx="10980330" cy="6236626"/>
          </a:xfrm>
        </p:spPr>
        <p:txBody>
          <a:bodyPr/>
          <a:lstStyle/>
          <a:p>
            <a:r>
              <a:rPr lang="en-US" dirty="0">
                <a:solidFill>
                  <a:srgbClr val="212121"/>
                </a:solidFill>
                <a:latin typeface="Roboto" panose="020B0604020202020204" pitchFamily="2" charset="0"/>
              </a:rPr>
              <a:t>Female</a:t>
            </a:r>
            <a:r>
              <a:rPr lang="en-US" b="0" i="0" dirty="0">
                <a:solidFill>
                  <a:srgbClr val="212121"/>
                </a:solidFill>
                <a:effectLst/>
                <a:latin typeface="Roboto" panose="020B0604020202020204" pitchFamily="2" charset="0"/>
              </a:rPr>
              <a:t> and male compare when it comes to defaulting on loans </a:t>
            </a:r>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r>
              <a:rPr lang="en-IN" dirty="0"/>
              <a:t>From the above plot we can see that mostly 80% of male are default on loans compare to Female based on historical data.</a:t>
            </a:r>
          </a:p>
        </p:txBody>
      </p:sp>
      <p:sp>
        <p:nvSpPr>
          <p:cNvPr id="5" name="Slide Number Placeholder 4">
            <a:extLst>
              <a:ext uri="{FF2B5EF4-FFF2-40B4-BE49-F238E27FC236}">
                <a16:creationId xmlns:a16="http://schemas.microsoft.com/office/drawing/2014/main" id="{A91C2397-8FD1-F859-0CCC-06311CE1DC30}"/>
              </a:ext>
            </a:extLst>
          </p:cNvPr>
          <p:cNvSpPr>
            <a:spLocks noGrp="1"/>
          </p:cNvSpPr>
          <p:nvPr>
            <p:ph type="sldNum" sz="quarter" idx="12"/>
          </p:nvPr>
        </p:nvSpPr>
        <p:spPr/>
        <p:txBody>
          <a:bodyPr/>
          <a:lstStyle/>
          <a:p>
            <a:fld id="{76090D6E-BE91-4B90-BBD7-C0C16F53FABC}" type="slidenum">
              <a:rPr lang="en-US" smtClean="0"/>
              <a:t>16</a:t>
            </a:fld>
            <a:endParaRPr lang="en-US"/>
          </a:p>
        </p:txBody>
      </p:sp>
      <p:pic>
        <p:nvPicPr>
          <p:cNvPr id="6146" name="Picture 2">
            <a:extLst>
              <a:ext uri="{FF2B5EF4-FFF2-40B4-BE49-F238E27FC236}">
                <a16:creationId xmlns:a16="http://schemas.microsoft.com/office/drawing/2014/main" id="{0F04E169-E408-7603-AE1D-89F26E3C2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173" y="1280160"/>
            <a:ext cx="8614610" cy="411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56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CB056A-50C3-1D94-33D8-7F63FD45B9E9}"/>
              </a:ext>
            </a:extLst>
          </p:cNvPr>
          <p:cNvSpPr>
            <a:spLocks noGrp="1"/>
          </p:cNvSpPr>
          <p:nvPr>
            <p:ph type="subTitle" idx="1"/>
          </p:nvPr>
        </p:nvSpPr>
        <p:spPr>
          <a:xfrm>
            <a:off x="481264" y="282809"/>
            <a:ext cx="10953549" cy="6262369"/>
          </a:xfrm>
        </p:spPr>
        <p:txBody>
          <a:bodyPr>
            <a:normAutofit fontScale="92500" lnSpcReduction="10000"/>
          </a:bodyPr>
          <a:lstStyle/>
          <a:p>
            <a:r>
              <a:rPr lang="en-US" dirty="0">
                <a:solidFill>
                  <a:srgbClr val="212121"/>
                </a:solidFill>
                <a:latin typeface="Roboto" panose="02000000000000000000" pitchFamily="2" charset="0"/>
              </a:rPr>
              <a:t>I</a:t>
            </a:r>
            <a:r>
              <a:rPr lang="en-US" b="0" i="0" dirty="0">
                <a:solidFill>
                  <a:srgbClr val="212121"/>
                </a:solidFill>
                <a:effectLst/>
                <a:latin typeface="Roboto" panose="02000000000000000000" pitchFamily="2" charset="0"/>
              </a:rPr>
              <a:t>ncomes of those who are employed compare to those who are self employed based on the historical dataset.</a:t>
            </a:r>
          </a:p>
          <a:p>
            <a:pPr algn="l"/>
            <a:endParaRPr lang="en-US" dirty="0">
              <a:solidFill>
                <a:srgbClr val="212121"/>
              </a:solidFill>
              <a:latin typeface="Roboto" panose="02000000000000000000" pitchFamily="2" charset="0"/>
            </a:endParaRPr>
          </a:p>
          <a:p>
            <a:pPr algn="l"/>
            <a:endParaRPr lang="en-US" b="0" i="0" dirty="0">
              <a:solidFill>
                <a:srgbClr val="212121"/>
              </a:solidFill>
              <a:effectLst/>
              <a:latin typeface="Roboto" panose="02000000000000000000" pitchFamily="2" charset="0"/>
            </a:endParaRPr>
          </a:p>
          <a:p>
            <a:pPr algn="l"/>
            <a:endParaRPr lang="en-US" dirty="0">
              <a:solidFill>
                <a:srgbClr val="212121"/>
              </a:solidFill>
              <a:latin typeface="Roboto" panose="02000000000000000000" pitchFamily="2" charset="0"/>
            </a:endParaRPr>
          </a:p>
          <a:p>
            <a:pPr algn="l"/>
            <a:endParaRPr lang="en-US" b="0" i="0" dirty="0">
              <a:solidFill>
                <a:srgbClr val="212121"/>
              </a:solidFill>
              <a:effectLst/>
              <a:latin typeface="Roboto" panose="02000000000000000000" pitchFamily="2" charset="0"/>
            </a:endParaRPr>
          </a:p>
          <a:p>
            <a:pPr algn="l"/>
            <a:endParaRPr lang="en-US" dirty="0">
              <a:solidFill>
                <a:srgbClr val="212121"/>
              </a:solidFill>
              <a:latin typeface="Roboto" panose="02000000000000000000" pitchFamily="2" charset="0"/>
            </a:endParaRPr>
          </a:p>
          <a:p>
            <a:pPr algn="l"/>
            <a:endParaRPr lang="en-US" b="0" i="0" dirty="0">
              <a:solidFill>
                <a:srgbClr val="212121"/>
              </a:solidFill>
              <a:effectLst/>
              <a:latin typeface="Roboto" panose="02000000000000000000" pitchFamily="2" charset="0"/>
            </a:endParaRPr>
          </a:p>
          <a:p>
            <a:pPr algn="l"/>
            <a:endParaRPr lang="en-US" dirty="0">
              <a:solidFill>
                <a:srgbClr val="212121"/>
              </a:solidFill>
              <a:latin typeface="Roboto" panose="02000000000000000000" pitchFamily="2" charset="0"/>
            </a:endParaRPr>
          </a:p>
          <a:p>
            <a:pPr algn="l"/>
            <a:endParaRPr lang="en-US" b="0" i="0" dirty="0">
              <a:solidFill>
                <a:srgbClr val="212121"/>
              </a:solidFill>
              <a:effectLst/>
              <a:latin typeface="Roboto" panose="02000000000000000000" pitchFamily="2" charset="0"/>
            </a:endParaRPr>
          </a:p>
          <a:p>
            <a:pPr algn="l"/>
            <a:endParaRPr lang="en-US" dirty="0">
              <a:solidFill>
                <a:srgbClr val="212121"/>
              </a:solidFill>
              <a:latin typeface="Roboto" panose="02000000000000000000" pitchFamily="2" charset="0"/>
            </a:endParaRPr>
          </a:p>
          <a:p>
            <a:pPr algn="l"/>
            <a:endParaRPr lang="en-US" dirty="0">
              <a:solidFill>
                <a:srgbClr val="212121"/>
              </a:solidFill>
              <a:latin typeface="Roboto" panose="02000000000000000000" pitchFamily="2" charset="0"/>
            </a:endParaRPr>
          </a:p>
          <a:p>
            <a:r>
              <a:rPr lang="en-US" b="0" i="0" dirty="0">
                <a:solidFill>
                  <a:srgbClr val="212121"/>
                </a:solidFill>
                <a:effectLst/>
                <a:latin typeface="Roboto" panose="02000000000000000000" pitchFamily="2" charset="0"/>
              </a:rPr>
              <a:t>Average  Income of Self_Employed Applicants is 6912.579832</a:t>
            </a:r>
          </a:p>
          <a:p>
            <a:r>
              <a:rPr lang="en-US" dirty="0">
                <a:solidFill>
                  <a:srgbClr val="212121"/>
                </a:solidFill>
                <a:latin typeface="Roboto" panose="02000000000000000000" pitchFamily="2" charset="0"/>
              </a:rPr>
              <a:t>Average Income of  Not Self_Employed Applicants is 4892.030979</a:t>
            </a:r>
          </a:p>
          <a:p>
            <a:pPr algn="l"/>
            <a:endParaRPr lang="en-US" dirty="0">
              <a:solidFill>
                <a:srgbClr val="212121"/>
              </a:solidFill>
              <a:latin typeface="Roboto" panose="02000000000000000000" pitchFamily="2" charset="0"/>
            </a:endParaRPr>
          </a:p>
          <a:p>
            <a:r>
              <a:rPr lang="en-US" dirty="0">
                <a:solidFill>
                  <a:srgbClr val="212121"/>
                </a:solidFill>
                <a:latin typeface="Roboto" panose="02000000000000000000" pitchFamily="2" charset="0"/>
              </a:rPr>
              <a:t>From above plot we can see that Self_Employed Applicants Income is high.</a:t>
            </a:r>
            <a:endParaRPr lang="en-US" b="0" i="0" dirty="0">
              <a:solidFill>
                <a:srgbClr val="212121"/>
              </a:solidFill>
              <a:effectLst/>
              <a:latin typeface="Roboto" panose="02000000000000000000" pitchFamily="2" charset="0"/>
            </a:endParaRPr>
          </a:p>
        </p:txBody>
      </p:sp>
      <p:sp>
        <p:nvSpPr>
          <p:cNvPr id="5" name="Slide Number Placeholder 4">
            <a:extLst>
              <a:ext uri="{FF2B5EF4-FFF2-40B4-BE49-F238E27FC236}">
                <a16:creationId xmlns:a16="http://schemas.microsoft.com/office/drawing/2014/main" id="{EEAA9996-C772-DA34-8348-A1B9841ABD5B}"/>
              </a:ext>
            </a:extLst>
          </p:cNvPr>
          <p:cNvSpPr>
            <a:spLocks noGrp="1"/>
          </p:cNvSpPr>
          <p:nvPr>
            <p:ph type="sldNum" sz="quarter" idx="12"/>
          </p:nvPr>
        </p:nvSpPr>
        <p:spPr/>
        <p:txBody>
          <a:bodyPr/>
          <a:lstStyle/>
          <a:p>
            <a:fld id="{76090D6E-BE91-4B90-BBD7-C0C16F53FABC}" type="slidenum">
              <a:rPr lang="en-US" smtClean="0"/>
              <a:t>17</a:t>
            </a:fld>
            <a:endParaRPr lang="en-US"/>
          </a:p>
        </p:txBody>
      </p:sp>
      <p:pic>
        <p:nvPicPr>
          <p:cNvPr id="8194" name="Picture 2">
            <a:extLst>
              <a:ext uri="{FF2B5EF4-FFF2-40B4-BE49-F238E27FC236}">
                <a16:creationId xmlns:a16="http://schemas.microsoft.com/office/drawing/2014/main" id="{765E24B8-1EAA-4DF1-3DE7-E4102965B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721" y="931535"/>
            <a:ext cx="8114097" cy="3660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255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84F9C-453E-5409-8030-05CF63C59B5C}"/>
              </a:ext>
            </a:extLst>
          </p:cNvPr>
          <p:cNvSpPr>
            <a:spLocks noGrp="1"/>
          </p:cNvSpPr>
          <p:nvPr>
            <p:ph type="ctrTitle"/>
          </p:nvPr>
        </p:nvSpPr>
        <p:spPr>
          <a:xfrm>
            <a:off x="1206367" y="304216"/>
            <a:ext cx="9144000" cy="908568"/>
          </a:xfrm>
        </p:spPr>
        <p:txBody>
          <a:bodyPr>
            <a:normAutofit/>
          </a:bodyPr>
          <a:lstStyle/>
          <a:p>
            <a:r>
              <a:rPr lang="en-US" sz="2800" b="0" i="0" dirty="0">
                <a:solidFill>
                  <a:srgbClr val="212121"/>
                </a:solidFill>
                <a:effectLst/>
                <a:latin typeface="Roboto" panose="02000000000000000000" pitchFamily="2" charset="0"/>
              </a:rPr>
              <a:t>Applicants with a credit history more likely to default than those who do not have one?</a:t>
            </a:r>
            <a:endParaRPr lang="en-IN" sz="2800" dirty="0"/>
          </a:p>
        </p:txBody>
      </p:sp>
      <p:sp>
        <p:nvSpPr>
          <p:cNvPr id="3" name="Subtitle 2">
            <a:extLst>
              <a:ext uri="{FF2B5EF4-FFF2-40B4-BE49-F238E27FC236}">
                <a16:creationId xmlns:a16="http://schemas.microsoft.com/office/drawing/2014/main" id="{35D6D761-3D72-91E7-7523-22BE7F2C70A5}"/>
              </a:ext>
            </a:extLst>
          </p:cNvPr>
          <p:cNvSpPr>
            <a:spLocks noGrp="1"/>
          </p:cNvSpPr>
          <p:nvPr>
            <p:ph type="subTitle" idx="1"/>
          </p:nvPr>
        </p:nvSpPr>
        <p:spPr>
          <a:xfrm>
            <a:off x="702645" y="1491916"/>
            <a:ext cx="10651156" cy="4864434"/>
          </a:xfrm>
        </p:spPr>
        <p:txBody>
          <a:bodyPr/>
          <a:lstStyle/>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r>
              <a:rPr lang="en-IN" dirty="0"/>
              <a:t>54% of  Applicants who has </a:t>
            </a:r>
            <a:r>
              <a:rPr lang="en-IN" dirty="0" err="1"/>
              <a:t>Credit_History</a:t>
            </a:r>
            <a:r>
              <a:rPr lang="en-IN" dirty="0"/>
              <a:t> were default on loans compare to the Applicants who don’t has </a:t>
            </a:r>
            <a:r>
              <a:rPr lang="en-IN" dirty="0" err="1"/>
              <a:t>Credit_History</a:t>
            </a:r>
            <a:r>
              <a:rPr lang="en-IN" dirty="0"/>
              <a:t>.</a:t>
            </a:r>
          </a:p>
        </p:txBody>
      </p:sp>
      <p:sp>
        <p:nvSpPr>
          <p:cNvPr id="5" name="Slide Number Placeholder 4">
            <a:extLst>
              <a:ext uri="{FF2B5EF4-FFF2-40B4-BE49-F238E27FC236}">
                <a16:creationId xmlns:a16="http://schemas.microsoft.com/office/drawing/2014/main" id="{64ECB9A6-59AD-A751-AE4E-999D694BFFE7}"/>
              </a:ext>
            </a:extLst>
          </p:cNvPr>
          <p:cNvSpPr>
            <a:spLocks noGrp="1"/>
          </p:cNvSpPr>
          <p:nvPr>
            <p:ph type="sldNum" sz="quarter" idx="12"/>
          </p:nvPr>
        </p:nvSpPr>
        <p:spPr/>
        <p:txBody>
          <a:bodyPr/>
          <a:lstStyle/>
          <a:p>
            <a:fld id="{76090D6E-BE91-4B90-BBD7-C0C16F53FABC}" type="slidenum">
              <a:rPr lang="en-US" smtClean="0"/>
              <a:t>18</a:t>
            </a:fld>
            <a:endParaRPr lang="en-US"/>
          </a:p>
        </p:txBody>
      </p:sp>
      <p:pic>
        <p:nvPicPr>
          <p:cNvPr id="9218" name="Picture 2">
            <a:extLst>
              <a:ext uri="{FF2B5EF4-FFF2-40B4-BE49-F238E27FC236}">
                <a16:creationId xmlns:a16="http://schemas.microsoft.com/office/drawing/2014/main" id="{9D8D30F9-9177-F140-80EC-5C7217163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698" y="1709738"/>
            <a:ext cx="6699182" cy="3564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241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19</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1" y="3074529"/>
            <a:ext cx="10834035" cy="2588637"/>
          </a:xfrm>
        </p:spPr>
        <p:txBody>
          <a:bodyPr>
            <a:noAutofit/>
          </a:bodyPr>
          <a:lstStyle/>
          <a:p>
            <a:pPr marL="0" indent="0">
              <a:buNone/>
            </a:pPr>
            <a:r>
              <a:rPr lang="en-US" sz="2400" dirty="0">
                <a:solidFill>
                  <a:schemeClr val="tx1"/>
                </a:solidFill>
              </a:rPr>
              <a:t>Used Auto ML with autosklearn and other traditional Machine Learning algorithms, such as Logistic Regression, Decision trees, and KNeighbors Classifier to build a model to predict loan approval. </a:t>
            </a: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654518" y="2225392"/>
            <a:ext cx="4541370" cy="749047"/>
          </a:xfrm>
        </p:spPr>
        <p:txBody>
          <a:bodyPr>
            <a:normAutofit/>
          </a:bodyPr>
          <a:lstStyle/>
          <a:p>
            <a:r>
              <a:rPr lang="en-US" sz="3200" dirty="0"/>
              <a:t>Modeling</a:t>
            </a:r>
            <a:endParaRPr lang="ru-RU" sz="3200" dirty="0"/>
          </a:p>
        </p:txBody>
      </p:sp>
    </p:spTree>
    <p:extLst>
      <p:ext uri="{BB962C8B-B14F-4D97-AF65-F5344CB8AC3E}">
        <p14:creationId xmlns:p14="http://schemas.microsoft.com/office/powerpoint/2010/main" val="148360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p:txBody>
          <a:bodyPr>
            <a:noAutofit/>
          </a:bodyPr>
          <a:lstStyle/>
          <a:p>
            <a:pPr fontAlgn="base"/>
            <a:r>
              <a:rPr lang="en-US" sz="1800" dirty="0">
                <a:solidFill>
                  <a:schemeClr val="tx1"/>
                </a:solidFill>
              </a:rPr>
              <a:t>Data Science Lifecycle​</a:t>
            </a:r>
          </a:p>
          <a:p>
            <a:pPr fontAlgn="base"/>
            <a:r>
              <a:rPr lang="en-US" sz="1800" dirty="0">
                <a:solidFill>
                  <a:schemeClr val="tx1"/>
                </a:solidFill>
              </a:rPr>
              <a:t>Project Overview​</a:t>
            </a:r>
          </a:p>
          <a:p>
            <a:pPr fontAlgn="base"/>
            <a:r>
              <a:rPr lang="en-US" sz="1800" dirty="0">
                <a:solidFill>
                  <a:schemeClr val="tx1"/>
                </a:solidFill>
              </a:rPr>
              <a:t>Data </a:t>
            </a:r>
          </a:p>
          <a:p>
            <a:pPr fontAlgn="base"/>
            <a:r>
              <a:rPr lang="en-US" sz="1800" dirty="0">
                <a:solidFill>
                  <a:schemeClr val="tx1"/>
                </a:solidFill>
              </a:rPr>
              <a:t>Analysis</a:t>
            </a:r>
          </a:p>
          <a:p>
            <a:pPr fontAlgn="base"/>
            <a:r>
              <a:rPr lang="en-US" sz="1800" dirty="0">
                <a:solidFill>
                  <a:schemeClr val="tx1"/>
                </a:solidFill>
              </a:rPr>
              <a:t>Modeling</a:t>
            </a:r>
          </a:p>
          <a:p>
            <a:pPr fontAlgn="base"/>
            <a:r>
              <a:rPr lang="en-US" sz="1800" dirty="0">
                <a:solidFill>
                  <a:schemeClr val="tx1"/>
                </a:solidFill>
              </a:rPr>
              <a:t>Model Evaluation</a:t>
            </a:r>
          </a:p>
          <a:p>
            <a:pPr fontAlgn="base"/>
            <a:r>
              <a:rPr lang="en-US" sz="1800" dirty="0">
                <a:solidFill>
                  <a:schemeClr val="tx1"/>
                </a:solidFill>
              </a:rPr>
              <a:t>Recommendations</a:t>
            </a:r>
          </a:p>
          <a:p>
            <a:endParaRPr lang="en-US" sz="18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Agenda</a:t>
            </a:r>
            <a:endParaRPr lang="ru-RU" sz="3200" dirty="0"/>
          </a:p>
        </p:txBody>
      </p:sp>
    </p:spTree>
    <p:extLst>
      <p:ext uri="{BB962C8B-B14F-4D97-AF65-F5344CB8AC3E}">
        <p14:creationId xmlns:p14="http://schemas.microsoft.com/office/powerpoint/2010/main" val="1954796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20</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1" y="2974439"/>
            <a:ext cx="10814785" cy="3089477"/>
          </a:xfrm>
        </p:spPr>
        <p:txBody>
          <a:bodyPr>
            <a:noAutofit/>
          </a:bodyPr>
          <a:lstStyle/>
          <a:p>
            <a:pPr marL="0" indent="0">
              <a:buNone/>
            </a:pPr>
            <a:r>
              <a:rPr lang="en-US" sz="2400" dirty="0">
                <a:solidFill>
                  <a:schemeClr val="tx1"/>
                </a:solidFill>
              </a:rPr>
              <a:t>Evaluated the each builded model  by using  confusion matrix and accuracy metric.</a:t>
            </a: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Model Evaluation</a:t>
            </a:r>
            <a:endParaRPr lang="ru-RU" sz="3200" dirty="0"/>
          </a:p>
        </p:txBody>
      </p:sp>
      <p:pic>
        <p:nvPicPr>
          <p:cNvPr id="2052" name="Picture 4" descr="Idiot's Guide to Precision, Recall and Confusion Matrix | by Vipul J | The  Startup | Medium">
            <a:extLst>
              <a:ext uri="{FF2B5EF4-FFF2-40B4-BE49-F238E27FC236}">
                <a16:creationId xmlns:a16="http://schemas.microsoft.com/office/drawing/2014/main" id="{73D23B92-EDF6-B33C-33BE-AD7F7897D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027" y="3728251"/>
            <a:ext cx="4052235" cy="222978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coding the Confusion Matrix - KeyToDataScience">
            <a:extLst>
              <a:ext uri="{FF2B5EF4-FFF2-40B4-BE49-F238E27FC236}">
                <a16:creationId xmlns:a16="http://schemas.microsoft.com/office/drawing/2014/main" id="{7585DB71-A5D2-A880-A78C-A717A1ED5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8275" y="4076381"/>
            <a:ext cx="5245768"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931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F741-95DD-7CC8-78D1-57CB33BD860A}"/>
              </a:ext>
            </a:extLst>
          </p:cNvPr>
          <p:cNvSpPr>
            <a:spLocks noGrp="1"/>
          </p:cNvSpPr>
          <p:nvPr>
            <p:ph type="ctrTitle"/>
          </p:nvPr>
        </p:nvSpPr>
        <p:spPr>
          <a:xfrm>
            <a:off x="1524000" y="308009"/>
            <a:ext cx="9144000" cy="625642"/>
          </a:xfrm>
        </p:spPr>
        <p:txBody>
          <a:bodyPr>
            <a:noAutofit/>
          </a:bodyPr>
          <a:lstStyle/>
          <a:p>
            <a:r>
              <a:rPr lang="en-IN" sz="4000" b="1" dirty="0"/>
              <a:t>Results of each Bespoke ML models</a:t>
            </a:r>
          </a:p>
        </p:txBody>
      </p:sp>
      <p:sp>
        <p:nvSpPr>
          <p:cNvPr id="3" name="Subtitle 2">
            <a:extLst>
              <a:ext uri="{FF2B5EF4-FFF2-40B4-BE49-F238E27FC236}">
                <a16:creationId xmlns:a16="http://schemas.microsoft.com/office/drawing/2014/main" id="{FA8F1E73-4858-31A8-29A4-3DA0F7E59080}"/>
              </a:ext>
            </a:extLst>
          </p:cNvPr>
          <p:cNvSpPr>
            <a:spLocks noGrp="1"/>
          </p:cNvSpPr>
          <p:nvPr>
            <p:ph type="subTitle" idx="1"/>
          </p:nvPr>
        </p:nvSpPr>
        <p:spPr>
          <a:xfrm>
            <a:off x="1376413" y="1058779"/>
            <a:ext cx="9977386" cy="5662696"/>
          </a:xfrm>
        </p:spPr>
        <p:txBody>
          <a:bodyPr>
            <a:normAutofit/>
          </a:bodyPr>
          <a:lstStyle/>
          <a:p>
            <a:pPr algn="l"/>
            <a:r>
              <a:rPr lang="en-IN" b="1" dirty="0"/>
              <a:t>Logistic Regression: </a:t>
            </a:r>
          </a:p>
          <a:p>
            <a:pPr algn="l"/>
            <a:r>
              <a:rPr lang="en-IN" dirty="0"/>
              <a:t>                                           [[0      0]</a:t>
            </a:r>
          </a:p>
          <a:p>
            <a:pPr algn="l"/>
            <a:r>
              <a:rPr lang="en-IN" dirty="0"/>
              <a:t>          Confusion matrix:  [43 80]]</a:t>
            </a:r>
          </a:p>
          <a:p>
            <a:pPr algn="l"/>
            <a:r>
              <a:rPr lang="en-IN" dirty="0"/>
              <a:t>           Accuracy Score:  65%</a:t>
            </a:r>
          </a:p>
          <a:p>
            <a:pPr algn="l"/>
            <a:r>
              <a:rPr lang="en-IN" b="1" dirty="0"/>
              <a:t>Decision Tree Classifier:</a:t>
            </a:r>
          </a:p>
          <a:p>
            <a:pPr algn="l"/>
            <a:r>
              <a:rPr lang="en-IN" dirty="0"/>
              <a:t>                                           [[22   21]</a:t>
            </a:r>
          </a:p>
          <a:p>
            <a:pPr algn="l"/>
            <a:r>
              <a:rPr lang="en-IN" dirty="0"/>
              <a:t>          Confusion matrix:   [15   65]]</a:t>
            </a:r>
          </a:p>
          <a:p>
            <a:pPr algn="l"/>
            <a:r>
              <a:rPr lang="en-IN" dirty="0"/>
              <a:t>           Accuracy Score:  70.73%</a:t>
            </a:r>
          </a:p>
          <a:p>
            <a:pPr algn="l"/>
            <a:r>
              <a:rPr lang="en-IN" b="1" dirty="0"/>
              <a:t>KNeighbors Classifier :</a:t>
            </a:r>
          </a:p>
          <a:p>
            <a:pPr algn="l"/>
            <a:r>
              <a:rPr lang="en-IN" dirty="0"/>
              <a:t>                                           [[13  30]</a:t>
            </a:r>
          </a:p>
          <a:p>
            <a:pPr algn="l"/>
            <a:r>
              <a:rPr lang="en-IN" dirty="0"/>
              <a:t>          Confusion matrix:   [9   71]]</a:t>
            </a:r>
          </a:p>
          <a:p>
            <a:pPr algn="l"/>
            <a:r>
              <a:rPr lang="en-IN" dirty="0"/>
              <a:t>           Accuracy Score:  68.29%</a:t>
            </a:r>
          </a:p>
          <a:p>
            <a:pPr algn="l"/>
            <a:endParaRPr lang="en-IN" dirty="0"/>
          </a:p>
          <a:p>
            <a:pPr algn="l"/>
            <a:endParaRPr lang="en-IN" dirty="0"/>
          </a:p>
        </p:txBody>
      </p:sp>
      <p:sp>
        <p:nvSpPr>
          <p:cNvPr id="5" name="Slide Number Placeholder 4">
            <a:extLst>
              <a:ext uri="{FF2B5EF4-FFF2-40B4-BE49-F238E27FC236}">
                <a16:creationId xmlns:a16="http://schemas.microsoft.com/office/drawing/2014/main" id="{CF520430-D138-FF5C-A9B3-A9175E5030F3}"/>
              </a:ext>
            </a:extLst>
          </p:cNvPr>
          <p:cNvSpPr>
            <a:spLocks noGrp="1"/>
          </p:cNvSpPr>
          <p:nvPr>
            <p:ph type="sldNum" sz="quarter" idx="12"/>
          </p:nvPr>
        </p:nvSpPr>
        <p:spPr/>
        <p:txBody>
          <a:bodyPr/>
          <a:lstStyle/>
          <a:p>
            <a:fld id="{76090D6E-BE91-4B90-BBD7-C0C16F53FABC}" type="slidenum">
              <a:rPr lang="en-US" smtClean="0"/>
              <a:t>21</a:t>
            </a:fld>
            <a:endParaRPr lang="en-US"/>
          </a:p>
        </p:txBody>
      </p:sp>
    </p:spTree>
    <p:extLst>
      <p:ext uri="{BB962C8B-B14F-4D97-AF65-F5344CB8AC3E}">
        <p14:creationId xmlns:p14="http://schemas.microsoft.com/office/powerpoint/2010/main" val="36806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98686-ABA8-C35C-C7C2-BF2A8633CA9D}"/>
              </a:ext>
            </a:extLst>
          </p:cNvPr>
          <p:cNvSpPr>
            <a:spLocks noGrp="1"/>
          </p:cNvSpPr>
          <p:nvPr>
            <p:ph type="ctrTitle"/>
          </p:nvPr>
        </p:nvSpPr>
        <p:spPr>
          <a:xfrm>
            <a:off x="1524000" y="250257"/>
            <a:ext cx="9144000" cy="654518"/>
          </a:xfrm>
        </p:spPr>
        <p:txBody>
          <a:bodyPr>
            <a:normAutofit/>
          </a:bodyPr>
          <a:lstStyle/>
          <a:p>
            <a:r>
              <a:rPr lang="en-IN" sz="4000" b="1" dirty="0"/>
              <a:t>Results of  AutoML model</a:t>
            </a:r>
            <a:endParaRPr lang="en-IN" sz="4000" dirty="0"/>
          </a:p>
        </p:txBody>
      </p:sp>
      <p:sp>
        <p:nvSpPr>
          <p:cNvPr id="3" name="Subtitle 2">
            <a:extLst>
              <a:ext uri="{FF2B5EF4-FFF2-40B4-BE49-F238E27FC236}">
                <a16:creationId xmlns:a16="http://schemas.microsoft.com/office/drawing/2014/main" id="{203C1CBF-D94D-9FC8-5EC1-400F1EE25940}"/>
              </a:ext>
            </a:extLst>
          </p:cNvPr>
          <p:cNvSpPr>
            <a:spLocks noGrp="1"/>
          </p:cNvSpPr>
          <p:nvPr>
            <p:ph type="subTitle" idx="1"/>
          </p:nvPr>
        </p:nvSpPr>
        <p:spPr>
          <a:xfrm>
            <a:off x="1523999" y="1251284"/>
            <a:ext cx="9487301" cy="5284270"/>
          </a:xfrm>
        </p:spPr>
        <p:txBody>
          <a:bodyPr/>
          <a:lstStyle/>
          <a:p>
            <a:pPr algn="l"/>
            <a:endParaRPr lang="en-IN" b="1" dirty="0"/>
          </a:p>
          <a:p>
            <a:pPr algn="l"/>
            <a:r>
              <a:rPr lang="en-IN" b="1" dirty="0"/>
              <a:t>Logistic Regression: </a:t>
            </a:r>
          </a:p>
          <a:p>
            <a:pPr algn="l"/>
            <a:r>
              <a:rPr lang="en-IN" dirty="0"/>
              <a:t>                                           [[18      1]</a:t>
            </a:r>
          </a:p>
          <a:p>
            <a:pPr algn="l"/>
            <a:r>
              <a:rPr lang="en-IN" dirty="0"/>
              <a:t>          Confusion matrix:  [25  79]]</a:t>
            </a:r>
          </a:p>
          <a:p>
            <a:pPr algn="l"/>
            <a:r>
              <a:rPr lang="en-IN" dirty="0"/>
              <a:t>           Accuracy Score:  78.86%</a:t>
            </a:r>
          </a:p>
          <a:p>
            <a:pPr algn="l"/>
            <a:endParaRPr lang="en-IN" dirty="0"/>
          </a:p>
          <a:p>
            <a:pPr algn="l"/>
            <a:r>
              <a:rPr lang="en-IN" dirty="0"/>
              <a:t>From above results AutoML Logistic Regression performing better so we go for AutoML model to deploy.</a:t>
            </a:r>
          </a:p>
          <a:p>
            <a:pPr algn="l"/>
            <a:endParaRPr lang="en-IN" dirty="0"/>
          </a:p>
          <a:p>
            <a:pPr algn="l"/>
            <a:endParaRPr lang="en-IN" dirty="0"/>
          </a:p>
        </p:txBody>
      </p:sp>
      <p:sp>
        <p:nvSpPr>
          <p:cNvPr id="5" name="Slide Number Placeholder 4">
            <a:extLst>
              <a:ext uri="{FF2B5EF4-FFF2-40B4-BE49-F238E27FC236}">
                <a16:creationId xmlns:a16="http://schemas.microsoft.com/office/drawing/2014/main" id="{13EE11ED-3FCB-7632-39A5-09FE31893BD2}"/>
              </a:ext>
            </a:extLst>
          </p:cNvPr>
          <p:cNvSpPr>
            <a:spLocks noGrp="1"/>
          </p:cNvSpPr>
          <p:nvPr>
            <p:ph type="sldNum" sz="quarter" idx="12"/>
          </p:nvPr>
        </p:nvSpPr>
        <p:spPr/>
        <p:txBody>
          <a:bodyPr/>
          <a:lstStyle/>
          <a:p>
            <a:fld id="{76090D6E-BE91-4B90-BBD7-C0C16F53FABC}" type="slidenum">
              <a:rPr lang="en-US" smtClean="0"/>
              <a:t>22</a:t>
            </a:fld>
            <a:endParaRPr lang="en-US"/>
          </a:p>
        </p:txBody>
      </p:sp>
    </p:spTree>
    <p:extLst>
      <p:ext uri="{BB962C8B-B14F-4D97-AF65-F5344CB8AC3E}">
        <p14:creationId xmlns:p14="http://schemas.microsoft.com/office/powerpoint/2010/main" val="3233391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23</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2974439"/>
            <a:ext cx="10579768" cy="3359216"/>
          </a:xfrm>
        </p:spPr>
        <p:txBody>
          <a:bodyPr>
            <a:noAutofit/>
          </a:bodyPr>
          <a:lstStyle/>
          <a:p>
            <a:pPr marL="0" indent="0" algn="just">
              <a:buNone/>
            </a:pPr>
            <a:r>
              <a:rPr lang="en-US" sz="2400" dirty="0">
                <a:solidFill>
                  <a:schemeClr val="tx1"/>
                </a:solidFill>
              </a:rPr>
              <a:t>AutoML and Bespoke ML are two approaches to machine learning that differ in their level of automation and customization.</a:t>
            </a:r>
          </a:p>
          <a:p>
            <a:pPr marL="0" indent="0" algn="just">
              <a:buNone/>
            </a:pPr>
            <a:endParaRPr lang="en-US" sz="2400" b="1" dirty="0">
              <a:solidFill>
                <a:schemeClr val="tx1"/>
              </a:solidFill>
            </a:endParaRPr>
          </a:p>
          <a:p>
            <a:pPr marL="0" indent="0" algn="just">
              <a:buNone/>
            </a:pPr>
            <a:r>
              <a:rPr lang="en-US" sz="2400" b="1" dirty="0">
                <a:solidFill>
                  <a:schemeClr val="tx1"/>
                </a:solidFill>
              </a:rPr>
              <a:t>AutoML:</a:t>
            </a:r>
            <a:r>
              <a:rPr lang="en-US" sz="2400" dirty="0">
                <a:solidFill>
                  <a:schemeClr val="tx1"/>
                </a:solidFill>
              </a:rPr>
              <a:t> AutoML refers to the use of automated tools and techniques to automate the process of machine learning. AutoML tools can automatically generate machine learning models, select the best algorithms and hyperparameters, and perform feature engineering and selection. AutoML is designed to reduce the time and effort required to build and deploy machine learning models.</a:t>
            </a:r>
          </a:p>
          <a:p>
            <a:pPr marL="0" indent="0">
              <a:buNone/>
            </a:pPr>
            <a:endParaRPr lang="en-US" sz="2400" dirty="0">
              <a:solidFill>
                <a:schemeClr val="tx1"/>
              </a:solidFill>
            </a:endParaRPr>
          </a:p>
          <a:p>
            <a:pPr marL="0" indent="0">
              <a:buNone/>
            </a:pPr>
            <a:endParaRPr lang="en-US" sz="40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683394" y="2225392"/>
            <a:ext cx="4512494" cy="749047"/>
          </a:xfrm>
        </p:spPr>
        <p:txBody>
          <a:bodyPr>
            <a:normAutofit/>
          </a:bodyPr>
          <a:lstStyle/>
          <a:p>
            <a:r>
              <a:rPr lang="en-US" sz="3200" dirty="0"/>
              <a:t>Recommendations</a:t>
            </a:r>
            <a:endParaRPr lang="ru-RU" sz="3200" dirty="0"/>
          </a:p>
        </p:txBody>
      </p:sp>
    </p:spTree>
    <p:extLst>
      <p:ext uri="{BB962C8B-B14F-4D97-AF65-F5344CB8AC3E}">
        <p14:creationId xmlns:p14="http://schemas.microsoft.com/office/powerpoint/2010/main" val="3986839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8F1AD8-DB29-DA53-1197-69BFC8E6EA04}"/>
              </a:ext>
            </a:extLst>
          </p:cNvPr>
          <p:cNvSpPr>
            <a:spLocks noGrp="1"/>
          </p:cNvSpPr>
          <p:nvPr>
            <p:ph type="subTitle" idx="1"/>
          </p:nvPr>
        </p:nvSpPr>
        <p:spPr>
          <a:xfrm>
            <a:off x="596765" y="136525"/>
            <a:ext cx="10992051" cy="6485656"/>
          </a:xfrm>
        </p:spPr>
        <p:txBody>
          <a:bodyPr>
            <a:noAutofit/>
          </a:bodyPr>
          <a:lstStyle/>
          <a:p>
            <a:pPr algn="just">
              <a:lnSpc>
                <a:spcPct val="100000"/>
              </a:lnSpc>
            </a:pPr>
            <a:r>
              <a:rPr lang="en-US" sz="2000" b="1" dirty="0"/>
              <a:t>Bespoke ML: </a:t>
            </a:r>
            <a:r>
              <a:rPr lang="en-US" sz="2000" dirty="0"/>
              <a:t>Bespoke ML, on the other hand, refers to the process of developing customized machine learning solutions from scratch. Bespoke ML involves a high degree of customization and requires expert knowledge in machine learning algorithms, feature engineering, and model selection. Bespoke ML is designed to meet specific business needs and solve unique problems. </a:t>
            </a:r>
          </a:p>
          <a:p>
            <a:pPr algn="just">
              <a:lnSpc>
                <a:spcPct val="100000"/>
              </a:lnSpc>
            </a:pPr>
            <a:endParaRPr lang="en-US" sz="2000" dirty="0"/>
          </a:p>
          <a:p>
            <a:pPr algn="just">
              <a:lnSpc>
                <a:spcPct val="100000"/>
              </a:lnSpc>
            </a:pPr>
            <a:endParaRPr lang="en-US" sz="2000" dirty="0"/>
          </a:p>
          <a:p>
            <a:pPr algn="just">
              <a:lnSpc>
                <a:spcPct val="100000"/>
              </a:lnSpc>
            </a:pPr>
            <a:r>
              <a:rPr lang="en-US" sz="2000" dirty="0"/>
              <a:t>The main difference between AutoML and bespoke ML is the degree of customization and automation. AutoML is designed to automate the machine learning process and reduce the need for manual intervention, while bespoke ML requires a high degree of customization and expertise. AutoML is generally used for more standardized and routine tasks, while bespoke ML is used for more complex and unique business problems that require a customized approach.</a:t>
            </a:r>
          </a:p>
          <a:p>
            <a:pPr algn="just">
              <a:lnSpc>
                <a:spcPct val="100000"/>
              </a:lnSpc>
            </a:pPr>
            <a:endParaRPr lang="en-US" sz="2000" dirty="0"/>
          </a:p>
          <a:p>
            <a:pPr algn="just">
              <a:lnSpc>
                <a:spcPct val="100000"/>
              </a:lnSpc>
            </a:pPr>
            <a:r>
              <a:rPr lang="en-US" sz="2000" dirty="0"/>
              <a:t>So it is better to use AutoML to build model on loan prediction which reduce the need for manual intervention, and also </a:t>
            </a:r>
            <a:r>
              <a:rPr lang="en-US" sz="2000" dirty="0">
                <a:solidFill>
                  <a:schemeClr val="tx1"/>
                </a:solidFill>
              </a:rPr>
              <a:t>reduce the time and effort required to build and deploy machine learning models. And also compare to Bespoke ML models AutoML Logistic Regression Performing better.</a:t>
            </a:r>
            <a:endParaRPr lang="en-IN" sz="2000" dirty="0"/>
          </a:p>
        </p:txBody>
      </p:sp>
      <p:sp>
        <p:nvSpPr>
          <p:cNvPr id="5" name="Slide Number Placeholder 4">
            <a:extLst>
              <a:ext uri="{FF2B5EF4-FFF2-40B4-BE49-F238E27FC236}">
                <a16:creationId xmlns:a16="http://schemas.microsoft.com/office/drawing/2014/main" id="{ECEDFD44-E326-F2F1-6D09-ED390E8D0024}"/>
              </a:ext>
            </a:extLst>
          </p:cNvPr>
          <p:cNvSpPr>
            <a:spLocks noGrp="1"/>
          </p:cNvSpPr>
          <p:nvPr>
            <p:ph type="sldNum" sz="quarter" idx="12"/>
          </p:nvPr>
        </p:nvSpPr>
        <p:spPr/>
        <p:txBody>
          <a:bodyPr/>
          <a:lstStyle/>
          <a:p>
            <a:fld id="{76090D6E-BE91-4B90-BBD7-C0C16F53FABC}" type="slidenum">
              <a:rPr lang="en-US" smtClean="0"/>
              <a:t>24</a:t>
            </a:fld>
            <a:endParaRPr lang="en-US"/>
          </a:p>
        </p:txBody>
      </p:sp>
    </p:spTree>
    <p:extLst>
      <p:ext uri="{BB962C8B-B14F-4D97-AF65-F5344CB8AC3E}">
        <p14:creationId xmlns:p14="http://schemas.microsoft.com/office/powerpoint/2010/main" val="19175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74032" y="1940514"/>
            <a:ext cx="4421856" cy="1033926"/>
          </a:xfrm>
        </p:spPr>
        <p:txBody>
          <a:bodyPr>
            <a:normAutofit lnSpcReduction="10000"/>
          </a:bodyPr>
          <a:lstStyle/>
          <a:p>
            <a:endParaRPr lang="en-US" sz="3200" dirty="0"/>
          </a:p>
          <a:p>
            <a:r>
              <a:rPr lang="en-US" sz="3200" dirty="0"/>
              <a:t>Data Science Lifecycle</a:t>
            </a:r>
            <a:endParaRPr lang="ru-RU" sz="3200" dirty="0"/>
          </a:p>
        </p:txBody>
      </p:sp>
      <p:pic>
        <p:nvPicPr>
          <p:cNvPr id="3" name="Picture 4" descr="CRISP DM">
            <a:extLst>
              <a:ext uri="{FF2B5EF4-FFF2-40B4-BE49-F238E27FC236}">
                <a16:creationId xmlns:a16="http://schemas.microsoft.com/office/drawing/2014/main" id="{4087010F-F4C2-4B94-4F28-FA93B9BED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35" b="1735"/>
          <a:stretch>
            <a:fillRect/>
          </a:stretch>
        </p:blipFill>
        <p:spPr bwMode="auto">
          <a:xfrm>
            <a:off x="2586401" y="2974440"/>
            <a:ext cx="6487428" cy="3420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464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5CEB44-2B2A-5E21-1CB7-10B75979968A}"/>
              </a:ext>
            </a:extLst>
          </p:cNvPr>
          <p:cNvSpPr>
            <a:spLocks noGrp="1"/>
          </p:cNvSpPr>
          <p:nvPr>
            <p:ph type="subTitle" idx="1"/>
          </p:nvPr>
        </p:nvSpPr>
        <p:spPr>
          <a:xfrm>
            <a:off x="838200" y="279132"/>
            <a:ext cx="10635114" cy="6160169"/>
          </a:xfrm>
        </p:spPr>
        <p:txBody>
          <a:bodyPr>
            <a:normAutofit/>
          </a:bodyPr>
          <a:lstStyle/>
          <a:p>
            <a:pPr algn="just"/>
            <a:r>
              <a:rPr lang="en-US" sz="2000" dirty="0"/>
              <a:t>The data science life cycle for the Loan Prediction dataset can be summarized as follows:</a:t>
            </a:r>
          </a:p>
          <a:p>
            <a:pPr algn="just"/>
            <a:endParaRPr lang="en-US" sz="2000" dirty="0"/>
          </a:p>
          <a:p>
            <a:pPr algn="just"/>
            <a:r>
              <a:rPr lang="en-US" sz="2000" b="1" dirty="0"/>
              <a:t>Business Understanding: </a:t>
            </a:r>
            <a:r>
              <a:rPr lang="en-US" sz="2000" dirty="0"/>
              <a:t>The first step in the data science life cycle is to understand the business problem and define the objectives of the project. In this case, the business problem is to predict whether a loan applicant will be approved or not based on various factors such as credit history, income, employment status, etc.</a:t>
            </a:r>
          </a:p>
          <a:p>
            <a:pPr algn="just"/>
            <a:endParaRPr lang="en-US" sz="2000" dirty="0"/>
          </a:p>
          <a:p>
            <a:pPr algn="just"/>
            <a:r>
              <a:rPr lang="en-US" sz="2000" b="1" dirty="0"/>
              <a:t>Data Collection: </a:t>
            </a:r>
            <a:r>
              <a:rPr lang="en-US" sz="2000" dirty="0"/>
              <a:t>The next step is to collect the relevant data needed to solve the problem. In this case, the data is already provided in the form of two datasets - one for training the machine learning model and another for testing the model.</a:t>
            </a:r>
          </a:p>
          <a:p>
            <a:pPr algn="just"/>
            <a:endParaRPr lang="en-US" sz="2000" dirty="0"/>
          </a:p>
          <a:p>
            <a:pPr algn="just"/>
            <a:r>
              <a:rPr lang="en-US" sz="2000" b="1" dirty="0"/>
              <a:t>Data Preparation: </a:t>
            </a:r>
            <a:r>
              <a:rPr lang="en-US" sz="2000" dirty="0"/>
              <a:t>Once the data is collected, it needs to be prepared for analysis. This involves cleaning the data, handling missing values, transforming the data, and performing feature engineering to create new features that may be useful for the model.</a:t>
            </a:r>
          </a:p>
          <a:p>
            <a:pPr algn="just"/>
            <a:endParaRPr lang="en-US" sz="2000" dirty="0"/>
          </a:p>
          <a:p>
            <a:pPr algn="just"/>
            <a:r>
              <a:rPr lang="en-US" sz="2000" b="1" dirty="0"/>
              <a:t>Exploratory Data Analysis: </a:t>
            </a:r>
            <a:r>
              <a:rPr lang="en-US" sz="2000" dirty="0"/>
              <a:t>Exploratory data analysis involves exploring the data to identify patterns and relationships between variables. This step can help to identify which features are most important for predicting loan approval and which factors may be driving loan rejection.</a:t>
            </a:r>
          </a:p>
        </p:txBody>
      </p:sp>
      <p:sp>
        <p:nvSpPr>
          <p:cNvPr id="5" name="Slide Number Placeholder 4">
            <a:extLst>
              <a:ext uri="{FF2B5EF4-FFF2-40B4-BE49-F238E27FC236}">
                <a16:creationId xmlns:a16="http://schemas.microsoft.com/office/drawing/2014/main" id="{D97501E1-EA41-7EEC-313C-CDF416C28523}"/>
              </a:ext>
            </a:extLst>
          </p:cNvPr>
          <p:cNvSpPr>
            <a:spLocks noGrp="1"/>
          </p:cNvSpPr>
          <p:nvPr>
            <p:ph type="sldNum" sz="quarter" idx="12"/>
          </p:nvPr>
        </p:nvSpPr>
        <p:spPr/>
        <p:txBody>
          <a:bodyPr/>
          <a:lstStyle/>
          <a:p>
            <a:fld id="{76090D6E-BE91-4B90-BBD7-C0C16F53FABC}" type="slidenum">
              <a:rPr lang="en-US" smtClean="0"/>
              <a:t>4</a:t>
            </a:fld>
            <a:endParaRPr lang="en-US"/>
          </a:p>
        </p:txBody>
      </p:sp>
    </p:spTree>
    <p:extLst>
      <p:ext uri="{BB962C8B-B14F-4D97-AF65-F5344CB8AC3E}">
        <p14:creationId xmlns:p14="http://schemas.microsoft.com/office/powerpoint/2010/main" val="425482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383A25-43CB-10E6-00B6-A8C2E1B1DA74}"/>
              </a:ext>
            </a:extLst>
          </p:cNvPr>
          <p:cNvSpPr>
            <a:spLocks noGrp="1"/>
          </p:cNvSpPr>
          <p:nvPr>
            <p:ph type="subTitle" idx="1"/>
          </p:nvPr>
        </p:nvSpPr>
        <p:spPr>
          <a:xfrm>
            <a:off x="577515" y="317633"/>
            <a:ext cx="10934299" cy="6179419"/>
          </a:xfrm>
        </p:spPr>
        <p:txBody>
          <a:bodyPr>
            <a:normAutofit lnSpcReduction="10000"/>
          </a:bodyPr>
          <a:lstStyle/>
          <a:p>
            <a:pPr algn="just"/>
            <a:r>
              <a:rPr lang="en-US" sz="2000" b="1" dirty="0"/>
              <a:t>Model Selection: </a:t>
            </a:r>
            <a:r>
              <a:rPr lang="en-US" sz="2000" dirty="0"/>
              <a:t>Once the data is prepared and explored, the next step is to select the best machine learning model for the task. In this case, since the problem is a binary classification problem (approved or not approved), suitable algorithms for this task could be logistic regression, decision trees, KNN, random forests, or gradient boosting.</a:t>
            </a:r>
          </a:p>
          <a:p>
            <a:pPr algn="just"/>
            <a:endParaRPr lang="en-IN" sz="2000" dirty="0"/>
          </a:p>
          <a:p>
            <a:pPr algn="just"/>
            <a:r>
              <a:rPr lang="en-US" sz="2000" b="1" dirty="0"/>
              <a:t>Model Training:</a:t>
            </a:r>
            <a:r>
              <a:rPr lang="en-US" sz="2000" dirty="0"/>
              <a:t> After selecting the appropriate model, the next step is to train the model on the training dataset. This involves feeding the model the training data and adjusting its parameters until it produces the best results.</a:t>
            </a:r>
          </a:p>
          <a:p>
            <a:pPr algn="just"/>
            <a:endParaRPr lang="en-US" sz="2000" dirty="0"/>
          </a:p>
          <a:p>
            <a:pPr algn="just"/>
            <a:r>
              <a:rPr lang="en-US" sz="2000" b="1" dirty="0"/>
              <a:t>Model Evaluation: </a:t>
            </a:r>
            <a:r>
              <a:rPr lang="en-US" sz="2000" dirty="0"/>
              <a:t>Once the model is trained, it needs to be evaluated on the test dataset to determine how well it performs on unseen data. This step involves calculating various evaluation metrics such as accuracy, precision, recall, F1-score, and ROC-AUC.</a:t>
            </a:r>
          </a:p>
          <a:p>
            <a:pPr algn="just"/>
            <a:endParaRPr lang="en-US" sz="2000" dirty="0"/>
          </a:p>
          <a:p>
            <a:pPr algn="just"/>
            <a:r>
              <a:rPr lang="en-US" sz="2000" b="1" dirty="0"/>
              <a:t>Model Deployment:</a:t>
            </a:r>
            <a:r>
              <a:rPr lang="en-US" sz="2000" dirty="0"/>
              <a:t> After the model is evaluated and deemed satisfactory, it can be deployed in a production environment to make predictions on new data. The model should be monitored regularly to ensure that it continues to perform well and is providing accurate predictions.</a:t>
            </a:r>
          </a:p>
          <a:p>
            <a:pPr algn="just"/>
            <a:endParaRPr lang="en-US" sz="2000" dirty="0"/>
          </a:p>
          <a:p>
            <a:pPr algn="just"/>
            <a:r>
              <a:rPr lang="en-US" sz="2000" b="1" dirty="0"/>
              <a:t>Business Understanding:</a:t>
            </a:r>
            <a:r>
              <a:rPr lang="en-US" sz="2000" dirty="0"/>
              <a:t> Finally, the results of the model should be interpreted in the context of the original business problem to determine if the objectives of the project have been met and whether the model is providing useful insights that can inform business decisions.</a:t>
            </a:r>
            <a:endParaRPr lang="en-IN" sz="2000" dirty="0"/>
          </a:p>
        </p:txBody>
      </p:sp>
      <p:sp>
        <p:nvSpPr>
          <p:cNvPr id="5" name="Slide Number Placeholder 4">
            <a:extLst>
              <a:ext uri="{FF2B5EF4-FFF2-40B4-BE49-F238E27FC236}">
                <a16:creationId xmlns:a16="http://schemas.microsoft.com/office/drawing/2014/main" id="{70AE11EA-9E19-025C-8DF6-8E8650CD8CAC}"/>
              </a:ext>
            </a:extLst>
          </p:cNvPr>
          <p:cNvSpPr>
            <a:spLocks noGrp="1"/>
          </p:cNvSpPr>
          <p:nvPr>
            <p:ph type="sldNum" sz="quarter" idx="12"/>
          </p:nvPr>
        </p:nvSpPr>
        <p:spPr/>
        <p:txBody>
          <a:bodyPr/>
          <a:lstStyle/>
          <a:p>
            <a:fld id="{76090D6E-BE91-4B90-BBD7-C0C16F53FABC}" type="slidenum">
              <a:rPr lang="en-US" smtClean="0"/>
              <a:t>5</a:t>
            </a:fld>
            <a:endParaRPr lang="en-US"/>
          </a:p>
        </p:txBody>
      </p:sp>
    </p:spTree>
    <p:extLst>
      <p:ext uri="{BB962C8B-B14F-4D97-AF65-F5344CB8AC3E}">
        <p14:creationId xmlns:p14="http://schemas.microsoft.com/office/powerpoint/2010/main" val="144190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6</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3" y="2974439"/>
            <a:ext cx="11190170" cy="3824271"/>
          </a:xfrm>
        </p:spPr>
        <p:txBody>
          <a:bodyPr>
            <a:noAutofit/>
          </a:bodyPr>
          <a:lstStyle/>
          <a:p>
            <a:pPr marL="0" indent="0" algn="just">
              <a:buNone/>
            </a:pPr>
            <a:r>
              <a:rPr lang="en-US" sz="2400" b="1" dirty="0">
                <a:solidFill>
                  <a:schemeClr val="tx1"/>
                </a:solidFill>
              </a:rPr>
              <a:t>Business Problem: </a:t>
            </a:r>
            <a:r>
              <a:rPr lang="en-US" sz="2400" dirty="0">
                <a:solidFill>
                  <a:schemeClr val="tx1"/>
                </a:solidFill>
              </a:rPr>
              <a:t>The business problem for the Loan Prediction dataset is to predict whether a loan application will be approved or not, based on various factors related to the applicant's personal and financial information.</a:t>
            </a:r>
          </a:p>
          <a:p>
            <a:pPr marL="0" indent="0" algn="just">
              <a:buNone/>
            </a:pPr>
            <a:endParaRPr lang="en-US" sz="2400" dirty="0">
              <a:solidFill>
                <a:schemeClr val="tx1"/>
              </a:solidFill>
            </a:endParaRPr>
          </a:p>
          <a:p>
            <a:pPr marL="0" indent="0" algn="just">
              <a:buNone/>
            </a:pPr>
            <a:r>
              <a:rPr lang="en-US" sz="2400" b="1" dirty="0">
                <a:solidFill>
                  <a:schemeClr val="tx1"/>
                </a:solidFill>
              </a:rPr>
              <a:t>Business Objective: </a:t>
            </a:r>
            <a:r>
              <a:rPr lang="en-US" sz="2400" dirty="0">
                <a:solidFill>
                  <a:schemeClr val="tx1"/>
                </a:solidFill>
              </a:rPr>
              <a:t>The business objective is to improve the efficiency and accuracy of the loan approval process, by using data-driven methods to evaluate loan applications.</a:t>
            </a:r>
          </a:p>
          <a:p>
            <a:pPr marL="0" indent="0">
              <a:buNone/>
            </a:pPr>
            <a:endParaRPr lang="en-US" sz="2400" dirty="0">
              <a:solidFill>
                <a:schemeClr val="tx1"/>
              </a:solidFill>
            </a:endParaRPr>
          </a:p>
          <a:p>
            <a:pPr marL="0" indent="0">
              <a:buNone/>
            </a:pPr>
            <a:r>
              <a:rPr lang="en-US" sz="2400" dirty="0">
                <a:solidFill>
                  <a:schemeClr val="tx1"/>
                </a:solidFill>
              </a:rPr>
              <a:t> </a:t>
            </a: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06655" y="2222633"/>
            <a:ext cx="4421856" cy="749047"/>
          </a:xfrm>
        </p:spPr>
        <p:txBody>
          <a:bodyPr>
            <a:normAutofit/>
          </a:bodyPr>
          <a:lstStyle/>
          <a:p>
            <a:r>
              <a:rPr lang="en-US" sz="3200" dirty="0"/>
              <a:t>Project Overview</a:t>
            </a:r>
            <a:endParaRPr lang="ru-RU" sz="3200" dirty="0"/>
          </a:p>
        </p:txBody>
      </p:sp>
    </p:spTree>
    <p:extLst>
      <p:ext uri="{BB962C8B-B14F-4D97-AF65-F5344CB8AC3E}">
        <p14:creationId xmlns:p14="http://schemas.microsoft.com/office/powerpoint/2010/main" val="54045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7</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885524" y="3074529"/>
            <a:ext cx="10376033" cy="2588637"/>
          </a:xfrm>
        </p:spPr>
        <p:txBody>
          <a:bodyPr>
            <a:noAutofit/>
          </a:bodyPr>
          <a:lstStyle/>
          <a:p>
            <a:pPr marL="0" indent="0">
              <a:buNone/>
            </a:pPr>
            <a:r>
              <a:rPr lang="en-US" sz="2400" b="1" dirty="0">
                <a:solidFill>
                  <a:schemeClr val="tx1"/>
                </a:solidFill>
              </a:rPr>
              <a:t>Hypothesis:</a:t>
            </a:r>
            <a:r>
              <a:rPr lang="en-US" sz="2400" dirty="0">
                <a:solidFill>
                  <a:schemeClr val="tx1"/>
                </a:solidFill>
              </a:rPr>
              <a:t> A hypothesis related to this business problem and objective could be that certain factors, such as credit history, income level, and loan amount, have a significant impact on the likelihood of loan approval. This hypothesis could be tested by analyzing the dataset and building a predictive model to identify the most important features for loan approval. </a:t>
            </a: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p:txBody>
          <a:bodyPr>
            <a:normAutofit/>
          </a:bodyPr>
          <a:lstStyle/>
          <a:p>
            <a:r>
              <a:rPr lang="en-US" sz="3200" dirty="0"/>
              <a:t>Project Overview</a:t>
            </a:r>
            <a:endParaRPr lang="ru-RU" sz="3200" dirty="0"/>
          </a:p>
        </p:txBody>
      </p:sp>
    </p:spTree>
    <p:extLst>
      <p:ext uri="{BB962C8B-B14F-4D97-AF65-F5344CB8AC3E}">
        <p14:creationId xmlns:p14="http://schemas.microsoft.com/office/powerpoint/2010/main" val="3209312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8</a:t>
            </a:fld>
            <a:endParaRPr lang="ru-RU" dirty="0"/>
          </a:p>
        </p:txBody>
      </p:sp>
      <p:sp>
        <p:nvSpPr>
          <p:cNvPr id="4" name="Text Placeholder 3">
            <a:extLst>
              <a:ext uri="{FF2B5EF4-FFF2-40B4-BE49-F238E27FC236}">
                <a16:creationId xmlns:a16="http://schemas.microsoft.com/office/drawing/2014/main" id="{A88F02AC-2ACE-4B6E-9181-99EBB08906BB}"/>
              </a:ext>
            </a:extLst>
          </p:cNvPr>
          <p:cNvSpPr>
            <a:spLocks noGrp="1"/>
          </p:cNvSpPr>
          <p:nvPr>
            <p:ph type="body" sz="quarter" idx="15"/>
          </p:nvPr>
        </p:nvSpPr>
        <p:spPr>
          <a:xfrm>
            <a:off x="774032" y="3074529"/>
            <a:ext cx="10439400" cy="3018263"/>
          </a:xfrm>
        </p:spPr>
        <p:txBody>
          <a:bodyPr>
            <a:noAutofit/>
          </a:bodyPr>
          <a:lstStyle/>
          <a:p>
            <a:pPr marL="0" indent="0">
              <a:buNone/>
            </a:pPr>
            <a:r>
              <a:rPr lang="en-US" sz="2400" dirty="0">
                <a:solidFill>
                  <a:schemeClr val="tx1"/>
                </a:solidFill>
              </a:rPr>
              <a:t>Based on above business problem we need to solve this problem by following these steps.</a:t>
            </a:r>
          </a:p>
          <a:p>
            <a:pPr marL="0" indent="0">
              <a:buNone/>
            </a:pPr>
            <a:endParaRPr lang="en-US" sz="2400" dirty="0">
              <a:solidFill>
                <a:schemeClr val="tx1"/>
              </a:solidFill>
            </a:endParaRPr>
          </a:p>
          <a:p>
            <a:pPr marL="0" indent="0">
              <a:buNone/>
            </a:pPr>
            <a:r>
              <a:rPr lang="en-US" sz="2400" b="1" u="sng" dirty="0">
                <a:solidFill>
                  <a:schemeClr val="tx1"/>
                </a:solidFill>
              </a:rPr>
              <a:t>Data understanding</a:t>
            </a:r>
            <a:r>
              <a:rPr lang="en-US" sz="2400" dirty="0">
                <a:solidFill>
                  <a:schemeClr val="tx1"/>
                </a:solidFill>
              </a:rPr>
              <a:t>: The first step is to understand the dataset and its features. This involves performing exploratory data analysis (EDA) to identify missing values, duplicates, and other issues that may affect the quality of the data.</a:t>
            </a: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endParaRPr lang="en-US" sz="2400" dirty="0">
              <a:solidFill>
                <a:schemeClr val="tx1"/>
              </a:solidFill>
            </a:endParaRPr>
          </a:p>
        </p:txBody>
      </p:sp>
      <p:sp>
        <p:nvSpPr>
          <p:cNvPr id="5" name="Title 4">
            <a:extLst>
              <a:ext uri="{FF2B5EF4-FFF2-40B4-BE49-F238E27FC236}">
                <a16:creationId xmlns:a16="http://schemas.microsoft.com/office/drawing/2014/main" id="{0C01CE71-FC76-4B08-B6CF-991940C3CF1D}"/>
              </a:ext>
            </a:extLst>
          </p:cNvPr>
          <p:cNvSpPr>
            <a:spLocks noGrp="1"/>
          </p:cNvSpPr>
          <p:nvPr>
            <p:ph type="title"/>
          </p:nvPr>
        </p:nvSpPr>
        <p:spPr>
          <a:xfrm>
            <a:off x="697030" y="551483"/>
            <a:ext cx="5056083" cy="782638"/>
          </a:xfrm>
        </p:spPr>
        <p:txBody>
          <a:bodyPr/>
          <a:lstStyle/>
          <a:p>
            <a:r>
              <a:rPr lang="en-US" dirty="0"/>
              <a:t>TEXT LAYOUT 1</a:t>
            </a:r>
            <a:endParaRPr lang="ru-RU" dirty="0"/>
          </a:p>
        </p:txBody>
      </p:sp>
      <p:sp>
        <p:nvSpPr>
          <p:cNvPr id="6" name="Text Placeholder 5">
            <a:extLst>
              <a:ext uri="{FF2B5EF4-FFF2-40B4-BE49-F238E27FC236}">
                <a16:creationId xmlns:a16="http://schemas.microsoft.com/office/drawing/2014/main" id="{32AE43E3-E3DE-481E-9B87-7B1F8783A606}"/>
              </a:ext>
            </a:extLst>
          </p:cNvPr>
          <p:cNvSpPr>
            <a:spLocks noGrp="1"/>
          </p:cNvSpPr>
          <p:nvPr>
            <p:ph type="body" sz="quarter" idx="13"/>
          </p:nvPr>
        </p:nvSpPr>
        <p:spPr>
          <a:xfrm>
            <a:off x="710666" y="2225392"/>
            <a:ext cx="4421856" cy="749047"/>
          </a:xfrm>
        </p:spPr>
        <p:txBody>
          <a:bodyPr>
            <a:normAutofit fontScale="85000" lnSpcReduction="10000"/>
          </a:bodyPr>
          <a:lstStyle/>
          <a:p>
            <a:r>
              <a:rPr lang="en-US" sz="3200" dirty="0"/>
              <a:t>Process Overview / Solution</a:t>
            </a:r>
            <a:endParaRPr lang="ru-RU" sz="3200" dirty="0"/>
          </a:p>
        </p:txBody>
      </p:sp>
    </p:spTree>
    <p:extLst>
      <p:ext uri="{BB962C8B-B14F-4D97-AF65-F5344CB8AC3E}">
        <p14:creationId xmlns:p14="http://schemas.microsoft.com/office/powerpoint/2010/main" val="2232832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ADC09E2-D4E0-960C-4F68-8A39965607C4}"/>
              </a:ext>
            </a:extLst>
          </p:cNvPr>
          <p:cNvSpPr>
            <a:spLocks noGrp="1"/>
          </p:cNvSpPr>
          <p:nvPr>
            <p:ph type="subTitle" idx="1"/>
          </p:nvPr>
        </p:nvSpPr>
        <p:spPr>
          <a:xfrm>
            <a:off x="375385" y="288757"/>
            <a:ext cx="11473314" cy="6432718"/>
          </a:xfrm>
        </p:spPr>
        <p:txBody>
          <a:bodyPr>
            <a:normAutofit/>
          </a:bodyPr>
          <a:lstStyle/>
          <a:p>
            <a:pPr algn="just"/>
            <a:endParaRPr lang="en-IN" b="1" u="sng" dirty="0"/>
          </a:p>
          <a:p>
            <a:pPr algn="just"/>
            <a:r>
              <a:rPr lang="en-IN" b="1" u="sng" dirty="0"/>
              <a:t>Data cleaning and preprocessing</a:t>
            </a:r>
            <a:r>
              <a:rPr lang="en-IN" dirty="0"/>
              <a:t>: After understanding the data, the next step is to clean and preprocess the data to prepare it for machine learning algorithms. This involves handling missing values, encoding categorical variables, scaling numerical variables, and other steps as necessary.</a:t>
            </a:r>
          </a:p>
          <a:p>
            <a:pPr algn="just"/>
            <a:endParaRPr lang="en-IN" dirty="0"/>
          </a:p>
          <a:p>
            <a:pPr algn="just"/>
            <a:r>
              <a:rPr lang="en-IN" b="1" u="sng" dirty="0"/>
              <a:t>Feature engineering</a:t>
            </a:r>
            <a:r>
              <a:rPr lang="en-IN" dirty="0"/>
              <a:t>: Once the data is cleaned and preprocessed, feature engineering can be performed to extract useful information from the available features.</a:t>
            </a:r>
          </a:p>
          <a:p>
            <a:pPr algn="just"/>
            <a:endParaRPr lang="en-IN" dirty="0"/>
          </a:p>
          <a:p>
            <a:pPr algn="just"/>
            <a:r>
              <a:rPr lang="en-IN" b="1" u="sng" dirty="0"/>
              <a:t>Model selection</a:t>
            </a:r>
            <a:r>
              <a:rPr lang="en-IN" dirty="0"/>
              <a:t>: The next step is to select a machine learning algorithm that is appropriate for the task at hand. For the Loan Prediction dataset, a binary classification algorithm would be suitable, as the task is to predict whether a loan application will be approved or not.</a:t>
            </a:r>
          </a:p>
          <a:p>
            <a:pPr algn="just"/>
            <a:endParaRPr lang="en-IN" dirty="0"/>
          </a:p>
        </p:txBody>
      </p:sp>
      <p:sp>
        <p:nvSpPr>
          <p:cNvPr id="5" name="Slide Number Placeholder 4">
            <a:extLst>
              <a:ext uri="{FF2B5EF4-FFF2-40B4-BE49-F238E27FC236}">
                <a16:creationId xmlns:a16="http://schemas.microsoft.com/office/drawing/2014/main" id="{CAD544BD-D7FF-B708-4E8E-F9721EF9A6DA}"/>
              </a:ext>
            </a:extLst>
          </p:cNvPr>
          <p:cNvSpPr>
            <a:spLocks noGrp="1"/>
          </p:cNvSpPr>
          <p:nvPr>
            <p:ph type="sldNum" sz="quarter" idx="12"/>
          </p:nvPr>
        </p:nvSpPr>
        <p:spPr/>
        <p:txBody>
          <a:bodyPr/>
          <a:lstStyle/>
          <a:p>
            <a:fld id="{76090D6E-BE91-4B90-BBD7-C0C16F53FABC}" type="slidenum">
              <a:rPr lang="en-US" smtClean="0"/>
              <a:t>9</a:t>
            </a:fld>
            <a:endParaRPr lang="en-US"/>
          </a:p>
        </p:txBody>
      </p:sp>
    </p:spTree>
    <p:extLst>
      <p:ext uri="{BB962C8B-B14F-4D97-AF65-F5344CB8AC3E}">
        <p14:creationId xmlns:p14="http://schemas.microsoft.com/office/powerpoint/2010/main" val="319505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154C8-4BB5-43F2-9F6C-5E79271A0D50}">
  <ds:schemaRefs>
    <ds:schemaRef ds:uri="http://schemas.microsoft.com/sharepoint/v3/contenttype/forms"/>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1879</Words>
  <Application>Microsoft Office PowerPoint</Application>
  <PresentationFormat>Widescreen</PresentationFormat>
  <Paragraphs>212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Roboto</vt:lpstr>
      <vt:lpstr>Wingdings</vt:lpstr>
      <vt:lpstr>Office Theme</vt:lpstr>
      <vt:lpstr>PRESENTATION TITLE</vt:lpstr>
      <vt:lpstr>TEXT LAYOUT 1</vt:lpstr>
      <vt:lpstr>TEXT LAYOUT 1</vt:lpstr>
      <vt:lpstr>PowerPoint Presentation</vt:lpstr>
      <vt:lpstr>PowerPoint Presentation</vt:lpstr>
      <vt:lpstr>TEXT LAYOUT 1</vt:lpstr>
      <vt:lpstr>TEXT LAYOUT 1</vt:lpstr>
      <vt:lpstr>TEXT LAYOUT 1</vt:lpstr>
      <vt:lpstr>PowerPoint Presentation</vt:lpstr>
      <vt:lpstr>PowerPoint Presentation</vt:lpstr>
      <vt:lpstr>TEXT LAYOUT 1</vt:lpstr>
      <vt:lpstr>PowerPoint Presentation</vt:lpstr>
      <vt:lpstr>PowerPoint Presentation</vt:lpstr>
      <vt:lpstr>TEXT LAYOUT 1</vt:lpstr>
      <vt:lpstr>PowerPoint Presentation</vt:lpstr>
      <vt:lpstr>PowerPoint Presentation</vt:lpstr>
      <vt:lpstr>PowerPoint Presentation</vt:lpstr>
      <vt:lpstr>Applicants with a credit history more likely to default than those who do not have one?</vt:lpstr>
      <vt:lpstr>TEXT LAYOUT 1</vt:lpstr>
      <vt:lpstr>TEXT LAYOUT 1</vt:lpstr>
      <vt:lpstr>Results of each Bespoke ML models</vt:lpstr>
      <vt:lpstr>Results of  AutoML model</vt:lpstr>
      <vt:lpstr>TEXT LAYOUT 1</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2022-05-18T22:38:45Z</dcterms:created>
  <dcterms:modified xsi:type="dcterms:W3CDTF">2023-03-23T13:25:00Z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MSIP_Label_b1c9b508-7c6e-42bd-bedf-808292653d6c_Enabled">
    <vt:lpwstr>true</vt:lpwstr>
  </property>
  <property fmtid="{D5CDD505-2E9C-101B-9397-08002B2CF9AE}" pid="4" name="MSIP_Label_b1c9b508-7c6e-42bd-bedf-808292653d6c_SetDate">
    <vt:lpwstr>2022-05-19T01:22:06Z</vt:lpwstr>
  </property>
  <property fmtid="{D5CDD505-2E9C-101B-9397-08002B2CF9AE}" pid="5" name="MSIP_Label_b1c9b508-7c6e-42bd-bedf-808292653d6c_Method">
    <vt:lpwstr>Standard</vt:lpwstr>
  </property>
  <property fmtid="{D5CDD505-2E9C-101B-9397-08002B2CF9AE}" pid="6" name="MSIP_Label_b1c9b508-7c6e-42bd-bedf-808292653d6c_Name">
    <vt:lpwstr>b1c9b508-7c6e-42bd-bedf-808292653d6c</vt:lpwstr>
  </property>
  <property fmtid="{D5CDD505-2E9C-101B-9397-08002B2CF9AE}" pid="7" name="MSIP_Label_b1c9b508-7c6e-42bd-bedf-808292653d6c_SiteId">
    <vt:lpwstr>2882be50-2012-4d88-ac86-544124e120c8</vt:lpwstr>
  </property>
  <property fmtid="{D5CDD505-2E9C-101B-9397-08002B2CF9AE}" pid="8" name="MSIP_Label_b1c9b508-7c6e-42bd-bedf-808292653d6c_ActionId">
    <vt:lpwstr>c3df17d2-40a2-4bd4-9a6b-f03faab2d8c2</vt:lpwstr>
  </property>
  <property fmtid="{D5CDD505-2E9C-101B-9397-08002B2CF9AE}" pid="9" name="MSIP_Label_b1c9b508-7c6e-42bd-bedf-808292653d6c_ContentBits">
    <vt:lpwstr>3</vt:lpwstr>
  </property>
</Properties>
</file>