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78" d="100"/>
          <a:sy n="78" d="100"/>
        </p:scale>
        <p:origin x="7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11/2/2024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26751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11/2/2024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9995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11/2/2024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664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11/2/2024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952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11/2/2024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2244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11/2/2024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4953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11/2/2024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1581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11/2/2024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7254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11/2/2024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5340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11/2/2024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64132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11/2/2024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7539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11/2/2024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830912225"/>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Transportation/2023-Yellow-Taxi-Trip-Data/4b4i-vvec/about_data"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7AF64FB-9350-9F88-7FBA-3F4551415D49}"/>
              </a:ext>
            </a:extLst>
          </p:cNvPr>
          <p:cNvSpPr>
            <a:spLocks noGrp="1"/>
          </p:cNvSpPr>
          <p:nvPr>
            <p:ph type="ctrTitle"/>
          </p:nvPr>
        </p:nvSpPr>
        <p:spPr>
          <a:xfrm>
            <a:off x="6857999" y="753766"/>
            <a:ext cx="5186855" cy="2578014"/>
          </a:xfrm>
        </p:spPr>
        <p:txBody>
          <a:bodyPr>
            <a:normAutofit fontScale="90000"/>
          </a:bodyPr>
          <a:lstStyle/>
          <a:p>
            <a:r>
              <a:rPr lang="en-US" sz="4100" dirty="0"/>
              <a:t>Deep Learning Midterm Project: Predicting NYC Taxi Fares</a:t>
            </a:r>
            <a:br>
              <a:rPr lang="en-US" sz="4100" dirty="0"/>
            </a:br>
            <a:endParaRPr lang="en-US" sz="4100" dirty="0"/>
          </a:p>
        </p:txBody>
      </p:sp>
      <p:sp>
        <p:nvSpPr>
          <p:cNvPr id="3" name="Subtitle 2">
            <a:extLst>
              <a:ext uri="{FF2B5EF4-FFF2-40B4-BE49-F238E27FC236}">
                <a16:creationId xmlns:a16="http://schemas.microsoft.com/office/drawing/2014/main" id="{59C69831-DE8D-535E-ADA9-B32064E9A82F}"/>
              </a:ext>
            </a:extLst>
          </p:cNvPr>
          <p:cNvSpPr>
            <a:spLocks noGrp="1"/>
          </p:cNvSpPr>
          <p:nvPr>
            <p:ph type="subTitle" idx="1"/>
          </p:nvPr>
        </p:nvSpPr>
        <p:spPr>
          <a:xfrm>
            <a:off x="9208666" y="4757805"/>
            <a:ext cx="2528759" cy="1270451"/>
          </a:xfrm>
        </p:spPr>
        <p:txBody>
          <a:bodyPr>
            <a:normAutofit/>
          </a:bodyPr>
          <a:lstStyle/>
          <a:p>
            <a:pPr marL="0" marR="0">
              <a:lnSpc>
                <a:spcPct val="150000"/>
              </a:lnSpc>
              <a:spcBef>
                <a:spcPts val="0"/>
              </a:spcBef>
              <a:spcAft>
                <a:spcPts val="800"/>
              </a:spcAft>
            </a:pPr>
            <a:r>
              <a:rPr lang="en-US" sz="1600" dirty="0">
                <a:latin typeface="+mj-lt"/>
              </a:rPr>
              <a:t>Team</a:t>
            </a:r>
            <a:br>
              <a:rPr lang="en-US" sz="1600" dirty="0">
                <a:latin typeface="+mj-lt"/>
              </a:rPr>
            </a:br>
            <a:r>
              <a:rPr lang="en-US" sz="1600" kern="100" dirty="0" err="1">
                <a:effectLst/>
                <a:latin typeface="+mj-lt"/>
                <a:ea typeface="Aptos" panose="020B0004020202020204" pitchFamily="34" charset="0"/>
                <a:cs typeface="Times New Roman" panose="02020603050405020304" pitchFamily="18" charset="0"/>
              </a:rPr>
              <a:t>Ramanjul</a:t>
            </a:r>
            <a:r>
              <a:rPr lang="en-US" sz="1600" kern="100" dirty="0">
                <a:effectLst/>
                <a:latin typeface="+mj-lt"/>
                <a:ea typeface="Aptos" panose="020B0004020202020204" pitchFamily="34" charset="0"/>
                <a:cs typeface="Times New Roman" panose="02020603050405020304" pitchFamily="18" charset="0"/>
              </a:rPr>
              <a:t> Reddy </a:t>
            </a:r>
            <a:r>
              <a:rPr lang="en-US" sz="1600" kern="100" dirty="0" err="1">
                <a:effectLst/>
                <a:latin typeface="+mj-lt"/>
                <a:ea typeface="Aptos" panose="020B0004020202020204" pitchFamily="34" charset="0"/>
                <a:cs typeface="Times New Roman" panose="02020603050405020304" pitchFamily="18" charset="0"/>
              </a:rPr>
              <a:t>Kotlo</a:t>
            </a:r>
            <a:endParaRPr lang="en-US" sz="1600" kern="100" dirty="0">
              <a:effectLst/>
              <a:latin typeface="+mj-lt"/>
              <a:ea typeface="Aptos" panose="020B0004020202020204" pitchFamily="34" charset="0"/>
              <a:cs typeface="Times New Roman" panose="02020603050405020304" pitchFamily="18" charset="0"/>
            </a:endParaRPr>
          </a:p>
          <a:p>
            <a:pPr marL="0" marR="0">
              <a:lnSpc>
                <a:spcPct val="100000"/>
              </a:lnSpc>
              <a:spcBef>
                <a:spcPts val="0"/>
              </a:spcBef>
              <a:spcAft>
                <a:spcPts val="800"/>
              </a:spcAft>
            </a:pPr>
            <a:r>
              <a:rPr lang="en-US" sz="1600" kern="100" dirty="0" err="1">
                <a:effectLst/>
                <a:latin typeface="+mj-lt"/>
                <a:ea typeface="Aptos" panose="020B0004020202020204" pitchFamily="34" charset="0"/>
                <a:cs typeface="Times New Roman" panose="02020603050405020304" pitchFamily="18" charset="0"/>
              </a:rPr>
              <a:t>koundinya</a:t>
            </a:r>
            <a:r>
              <a:rPr lang="en-US" sz="1600" kern="100" dirty="0">
                <a:effectLst/>
                <a:latin typeface="+mj-lt"/>
                <a:ea typeface="Aptos" panose="020B0004020202020204" pitchFamily="34" charset="0"/>
                <a:cs typeface="Times New Roman" panose="02020603050405020304" pitchFamily="18" charset="0"/>
              </a:rPr>
              <a:t> Pidaparthy</a:t>
            </a:r>
          </a:p>
        </p:txBody>
      </p:sp>
      <p:pic>
        <p:nvPicPr>
          <p:cNvPr id="4" name="Picture 3">
            <a:extLst>
              <a:ext uri="{FF2B5EF4-FFF2-40B4-BE49-F238E27FC236}">
                <a16:creationId xmlns:a16="http://schemas.microsoft.com/office/drawing/2014/main" id="{5DFD0317-4A1D-9C28-213F-709F8EFC5123}"/>
              </a:ext>
            </a:extLst>
          </p:cNvPr>
          <p:cNvPicPr>
            <a:picLocks noChangeAspect="1"/>
          </p:cNvPicPr>
          <p:nvPr/>
        </p:nvPicPr>
        <p:blipFill>
          <a:blip r:embed="rId2"/>
          <a:srcRect l="12673" r="17918"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4" name="Freeform: Shape 13">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7" name="TextBox 6">
            <a:extLst>
              <a:ext uri="{FF2B5EF4-FFF2-40B4-BE49-F238E27FC236}">
                <a16:creationId xmlns:a16="http://schemas.microsoft.com/office/drawing/2014/main" id="{51423DC3-6ECD-B01D-01CA-7BF72C78BA5B}"/>
              </a:ext>
            </a:extLst>
          </p:cNvPr>
          <p:cNvSpPr txBox="1"/>
          <p:nvPr/>
        </p:nvSpPr>
        <p:spPr>
          <a:xfrm>
            <a:off x="7165426" y="2860244"/>
            <a:ext cx="4571999" cy="307777"/>
          </a:xfrm>
          <a:prstGeom prst="rect">
            <a:avLst/>
          </a:prstGeom>
          <a:noFill/>
        </p:spPr>
        <p:txBody>
          <a:bodyPr wrap="square">
            <a:spAutoFit/>
          </a:bodyPr>
          <a:lstStyle/>
          <a:p>
            <a:pPr algn="l"/>
            <a:r>
              <a:rPr lang="en-US" sz="1400" dirty="0">
                <a:latin typeface="+mj-lt"/>
              </a:rPr>
              <a:t>Using a </a:t>
            </a:r>
            <a:r>
              <a:rPr lang="en-US" sz="1100" dirty="0">
                <a:latin typeface="+mj-lt"/>
              </a:rPr>
              <a:t>Feedforward</a:t>
            </a:r>
            <a:r>
              <a:rPr lang="en-US" sz="1400" dirty="0">
                <a:latin typeface="+mj-lt"/>
              </a:rPr>
              <a:t> Neural Network for Fare Prediction</a:t>
            </a:r>
          </a:p>
        </p:txBody>
      </p:sp>
    </p:spTree>
    <p:extLst>
      <p:ext uri="{BB962C8B-B14F-4D97-AF65-F5344CB8AC3E}">
        <p14:creationId xmlns:p14="http://schemas.microsoft.com/office/powerpoint/2010/main" val="84029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9" descr="Best Transportation Apps for New Yorkers, From Uber to Cabs">
            <a:extLst>
              <a:ext uri="{FF2B5EF4-FFF2-40B4-BE49-F238E27FC236}">
                <a16:creationId xmlns:a16="http://schemas.microsoft.com/office/drawing/2014/main" id="{BEAD61EE-F59D-240A-460F-EBFCDCBFE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530" r="10291" b="-2"/>
          <a:stretch/>
        </p:blipFill>
        <p:spPr bwMode="auto">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noFill/>
          <a:extLst>
            <a:ext uri="{909E8E84-426E-40DD-AFC4-6F175D3DCCD1}">
              <a14:hiddenFill xmlns:a14="http://schemas.microsoft.com/office/drawing/2010/main">
                <a:solidFill>
                  <a:srgbClr val="FFFFFF"/>
                </a:solidFill>
              </a14:hiddenFill>
            </a:ext>
          </a:extLst>
        </p:spPr>
      </p:pic>
      <p:sp>
        <p:nvSpPr>
          <p:cNvPr id="1040" name="Freeform: Shape 1039">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37C5BD00-38B6-8AEA-D63C-B90C75BE75FF}"/>
              </a:ext>
            </a:extLst>
          </p:cNvPr>
          <p:cNvSpPr>
            <a:spLocks noGrp="1"/>
          </p:cNvSpPr>
          <p:nvPr>
            <p:ph idx="1"/>
          </p:nvPr>
        </p:nvSpPr>
        <p:spPr>
          <a:xfrm>
            <a:off x="6096000" y="2286000"/>
            <a:ext cx="5334000" cy="3810001"/>
          </a:xfrm>
        </p:spPr>
        <p:txBody>
          <a:bodyPr>
            <a:normAutofit/>
          </a:bodyPr>
          <a:lstStyle/>
          <a:p>
            <a:pPr>
              <a:lnSpc>
                <a:spcPct val="115000"/>
              </a:lnSpc>
            </a:pPr>
            <a:r>
              <a:rPr lang="en-US" sz="2000" dirty="0">
                <a:latin typeface="+mj-lt"/>
              </a:rPr>
              <a:t>Developing a machine learning model to accurately predict NYC taxi fares, which can help passengers, drivers, and businesses better estimate costs.</a:t>
            </a:r>
          </a:p>
          <a:p>
            <a:pPr marL="0" indent="0">
              <a:lnSpc>
                <a:spcPct val="115000"/>
              </a:lnSpc>
              <a:buNone/>
            </a:pPr>
            <a:r>
              <a:rPr lang="en-US" sz="2000" dirty="0">
                <a:latin typeface="+mj-lt"/>
              </a:rPr>
              <a:t>Why This Project ?</a:t>
            </a:r>
          </a:p>
          <a:p>
            <a:pPr>
              <a:lnSpc>
                <a:spcPct val="115000"/>
              </a:lnSpc>
            </a:pPr>
            <a:r>
              <a:rPr kumimoji="0" lang="en-US" altLang="en-US" sz="2000" i="0" u="none" strike="noStrike" cap="none" normalizeH="0" baseline="0" dirty="0">
                <a:ln>
                  <a:noFill/>
                </a:ln>
                <a:latin typeface="+mj-lt"/>
              </a:rPr>
              <a:t>Taxi fares in NYC can be affected by numerous factors, such as time of day, distance, and location, making prediction complex.</a:t>
            </a:r>
          </a:p>
        </p:txBody>
      </p:sp>
      <p:sp>
        <p:nvSpPr>
          <p:cNvPr id="2" name="Title 1">
            <a:extLst>
              <a:ext uri="{FF2B5EF4-FFF2-40B4-BE49-F238E27FC236}">
                <a16:creationId xmlns:a16="http://schemas.microsoft.com/office/drawing/2014/main" id="{1E03DCD2-C43E-BB68-CEB5-3358FC457065}"/>
              </a:ext>
            </a:extLst>
          </p:cNvPr>
          <p:cNvSpPr>
            <a:spLocks noGrp="1"/>
          </p:cNvSpPr>
          <p:nvPr>
            <p:ph type="title"/>
          </p:nvPr>
        </p:nvSpPr>
        <p:spPr>
          <a:xfrm>
            <a:off x="6096000" y="762000"/>
            <a:ext cx="5334000" cy="1524000"/>
          </a:xfrm>
        </p:spPr>
        <p:txBody>
          <a:bodyPr>
            <a:normAutofit/>
          </a:bodyPr>
          <a:lstStyle/>
          <a:p>
            <a:pPr algn="ctr"/>
            <a:r>
              <a:rPr lang="en-US" sz="3200" dirty="0"/>
              <a:t>Predicting NYC Taxi Fares Using Deep Learning</a:t>
            </a:r>
            <a:endParaRPr lang="en-US" sz="3200" b="1" dirty="0"/>
          </a:p>
        </p:txBody>
      </p:sp>
      <p:sp>
        <p:nvSpPr>
          <p:cNvPr id="4" name="Content Placeholder 2">
            <a:extLst>
              <a:ext uri="{FF2B5EF4-FFF2-40B4-BE49-F238E27FC236}">
                <a16:creationId xmlns:a16="http://schemas.microsoft.com/office/drawing/2014/main" id="{A8A6E565-4CEA-5CC5-F318-B657E551518B}"/>
              </a:ext>
            </a:extLst>
          </p:cNvPr>
          <p:cNvSpPr txBox="1">
            <a:spLocks/>
          </p:cNvSpPr>
          <p:nvPr/>
        </p:nvSpPr>
        <p:spPr>
          <a:xfrm>
            <a:off x="6565392" y="2662959"/>
            <a:ext cx="7001256" cy="3818083"/>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Tree>
    <p:extLst>
      <p:ext uri="{BB962C8B-B14F-4D97-AF65-F5344CB8AC3E}">
        <p14:creationId xmlns:p14="http://schemas.microsoft.com/office/powerpoint/2010/main" val="392313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xi cab sign">
            <a:extLst>
              <a:ext uri="{FF2B5EF4-FFF2-40B4-BE49-F238E27FC236}">
                <a16:creationId xmlns:a16="http://schemas.microsoft.com/office/drawing/2014/main" id="{0B682291-7E0A-7656-D36F-72AC2E324BBC}"/>
              </a:ext>
            </a:extLst>
          </p:cNvPr>
          <p:cNvPicPr>
            <a:picLocks noChangeAspect="1"/>
          </p:cNvPicPr>
          <p:nvPr/>
        </p:nvPicPr>
        <p:blipFill>
          <a:blip r:embed="rId2"/>
          <a:srcRect l="6887" r="31340"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EB3A63E8-C66B-C5BF-C6AC-5C2F9839FFF9}"/>
              </a:ext>
            </a:extLst>
          </p:cNvPr>
          <p:cNvSpPr>
            <a:spLocks noGrp="1"/>
          </p:cNvSpPr>
          <p:nvPr>
            <p:ph idx="1"/>
          </p:nvPr>
        </p:nvSpPr>
        <p:spPr>
          <a:xfrm>
            <a:off x="6096000" y="2286000"/>
            <a:ext cx="5334000" cy="3810001"/>
          </a:xfrm>
        </p:spPr>
        <p:txBody>
          <a:bodyPr>
            <a:normAutofit/>
          </a:bodyPr>
          <a:lstStyle/>
          <a:p>
            <a:pPr marL="0" indent="0">
              <a:lnSpc>
                <a:spcPct val="115000"/>
              </a:lnSpc>
              <a:buNone/>
            </a:pPr>
            <a:r>
              <a:rPr lang="en-US" sz="1400" b="1" dirty="0">
                <a:latin typeface="+mj-lt"/>
              </a:rPr>
              <a:t>Dataset and Collection</a:t>
            </a:r>
            <a:r>
              <a:rPr lang="en-US" sz="1400" dirty="0">
                <a:latin typeface="+mj-lt"/>
              </a:rPr>
              <a:t>:</a:t>
            </a:r>
          </a:p>
          <a:p>
            <a:pPr>
              <a:lnSpc>
                <a:spcPct val="115000"/>
              </a:lnSpc>
            </a:pPr>
            <a:r>
              <a:rPr lang="en-US" sz="1300" dirty="0">
                <a:latin typeface="+mj-lt"/>
              </a:rPr>
              <a:t>We used 2023 Yellow Taxi Trip Data from NYC’s Taxi and Limousine Commission, which includes trip details like pickup and drop-off times, locations, distances, and fares. After sourcing the data from NYC Open Data, we cleaned it by removing missing or unrealistic values to ensure high quality.</a:t>
            </a:r>
          </a:p>
          <a:p>
            <a:pPr marL="0" indent="0">
              <a:lnSpc>
                <a:spcPct val="115000"/>
              </a:lnSpc>
              <a:buNone/>
            </a:pPr>
            <a:r>
              <a:rPr lang="en-US" sz="1400" b="1" dirty="0">
                <a:latin typeface="+mj-lt"/>
              </a:rPr>
              <a:t>Feature Engineering</a:t>
            </a:r>
            <a:r>
              <a:rPr lang="en-US" sz="1400" dirty="0">
                <a:latin typeface="+mj-lt"/>
              </a:rPr>
              <a:t>:</a:t>
            </a:r>
          </a:p>
          <a:p>
            <a:pPr>
              <a:lnSpc>
                <a:spcPct val="115000"/>
              </a:lnSpc>
            </a:pPr>
            <a:r>
              <a:rPr lang="en-US" sz="1300" dirty="0">
                <a:latin typeface="+mj-lt"/>
              </a:rPr>
              <a:t>To boost predictive accuracy, we calculated trip duration from pickup and drop-off times, giving the model structured insights into NYC taxi fare trends.</a:t>
            </a:r>
          </a:p>
        </p:txBody>
      </p:sp>
      <p:sp>
        <p:nvSpPr>
          <p:cNvPr id="2" name="Title 1">
            <a:extLst>
              <a:ext uri="{FF2B5EF4-FFF2-40B4-BE49-F238E27FC236}">
                <a16:creationId xmlns:a16="http://schemas.microsoft.com/office/drawing/2014/main" id="{0C8EF56E-F012-0F5D-5D96-527B5E4B612B}"/>
              </a:ext>
            </a:extLst>
          </p:cNvPr>
          <p:cNvSpPr>
            <a:spLocks noGrp="1"/>
          </p:cNvSpPr>
          <p:nvPr>
            <p:ph type="title"/>
          </p:nvPr>
        </p:nvSpPr>
        <p:spPr>
          <a:xfrm>
            <a:off x="6096000" y="762000"/>
            <a:ext cx="5334000" cy="1524000"/>
          </a:xfrm>
        </p:spPr>
        <p:txBody>
          <a:bodyPr>
            <a:normAutofit/>
          </a:bodyPr>
          <a:lstStyle/>
          <a:p>
            <a:r>
              <a:rPr lang="en-US" sz="3200" dirty="0"/>
              <a:t>Dataset and Feature Engineering</a:t>
            </a:r>
          </a:p>
        </p:txBody>
      </p:sp>
      <p:sp>
        <p:nvSpPr>
          <p:cNvPr id="6" name="Content Placeholder 2">
            <a:extLst>
              <a:ext uri="{FF2B5EF4-FFF2-40B4-BE49-F238E27FC236}">
                <a16:creationId xmlns:a16="http://schemas.microsoft.com/office/drawing/2014/main" id="{77428562-0EB9-B41A-5261-CBE3820B62A5}"/>
              </a:ext>
            </a:extLst>
          </p:cNvPr>
          <p:cNvSpPr txBox="1">
            <a:spLocks/>
          </p:cNvSpPr>
          <p:nvPr/>
        </p:nvSpPr>
        <p:spPr>
          <a:xfrm>
            <a:off x="6096000" y="5610680"/>
            <a:ext cx="5334000" cy="835152"/>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Arial" panose="020B0604020202020204" pitchFamily="34" charset="0"/>
              <a:buNone/>
            </a:pPr>
            <a:r>
              <a:rPr lang="en-US" sz="1400" dirty="0">
                <a:effectLst/>
                <a:ea typeface="Aptos" panose="020B0004020202020204" pitchFamily="34" charset="0"/>
                <a:cs typeface="Times New Roman" panose="02020603050405020304" pitchFamily="18" charset="0"/>
              </a:rPr>
              <a:t>Data Source: </a:t>
            </a:r>
            <a:r>
              <a:rPr lang="en-US" sz="1400" u="sng" dirty="0">
                <a:solidFill>
                  <a:srgbClr val="467886"/>
                </a:solidFill>
                <a:effectLst/>
                <a:ea typeface="Aptos" panose="020B0004020202020204" pitchFamily="34" charset="0"/>
                <a:cs typeface="Times New Roman" panose="02020603050405020304" pitchFamily="18" charset="0"/>
                <a:hlinkClick r:id="rId3"/>
              </a:rPr>
              <a:t>https://data.cityofnewyork.us/Transportation/2023-Yellow-Taxi-Trip-Data/4b4i-vvec/about_data</a:t>
            </a:r>
            <a:r>
              <a:rPr lang="en-US" sz="1400" dirty="0">
                <a:effectLst/>
                <a:ea typeface="Aptos" panose="020B0004020202020204" pitchFamily="34" charset="0"/>
                <a:cs typeface="Times New Roman" panose="02020603050405020304" pitchFamily="18" charset="0"/>
              </a:rPr>
              <a:t> </a:t>
            </a:r>
            <a:endParaRPr lang="en-US" sz="1400" dirty="0"/>
          </a:p>
        </p:txBody>
      </p:sp>
    </p:spTree>
    <p:extLst>
      <p:ext uri="{BB962C8B-B14F-4D97-AF65-F5344CB8AC3E}">
        <p14:creationId xmlns:p14="http://schemas.microsoft.com/office/powerpoint/2010/main" val="893388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0B14-68DD-838C-312F-59E3FC4AF8AD}"/>
              </a:ext>
            </a:extLst>
          </p:cNvPr>
          <p:cNvSpPr>
            <a:spLocks noGrp="1"/>
          </p:cNvSpPr>
          <p:nvPr>
            <p:ph type="title"/>
          </p:nvPr>
        </p:nvSpPr>
        <p:spPr/>
        <p:txBody>
          <a:bodyPr/>
          <a:lstStyle/>
          <a:p>
            <a:r>
              <a:rPr lang="en-US" dirty="0"/>
              <a:t>Model Building and Training Process</a:t>
            </a:r>
          </a:p>
        </p:txBody>
      </p:sp>
      <p:pic>
        <p:nvPicPr>
          <p:cNvPr id="2050" name="Picture 2" descr="Introduction to Feed-Forward Neural Networks | Analytics Vidhya">
            <a:extLst>
              <a:ext uri="{FF2B5EF4-FFF2-40B4-BE49-F238E27FC236}">
                <a16:creationId xmlns:a16="http://schemas.microsoft.com/office/drawing/2014/main" id="{842855FC-5997-9969-1C11-B0C06E6380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50047" y="2278062"/>
            <a:ext cx="4079953" cy="38179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Network">
            <a:extLst>
              <a:ext uri="{FF2B5EF4-FFF2-40B4-BE49-F238E27FC236}">
                <a16:creationId xmlns:a16="http://schemas.microsoft.com/office/drawing/2014/main" id="{120C1ACC-BA5A-C605-F31A-F3CE89DB02CD}"/>
              </a:ext>
            </a:extLst>
          </p:cNvPr>
          <p:cNvSpPr/>
          <p:nvPr/>
        </p:nvSpPr>
        <p:spPr>
          <a:xfrm>
            <a:off x="538088" y="2688639"/>
            <a:ext cx="262163" cy="24903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10" name="TextBox 9">
            <a:extLst>
              <a:ext uri="{FF2B5EF4-FFF2-40B4-BE49-F238E27FC236}">
                <a16:creationId xmlns:a16="http://schemas.microsoft.com/office/drawing/2014/main" id="{4DB5618C-7913-3CDE-0A33-913EE6D60104}"/>
              </a:ext>
            </a:extLst>
          </p:cNvPr>
          <p:cNvSpPr txBox="1"/>
          <p:nvPr/>
        </p:nvSpPr>
        <p:spPr>
          <a:xfrm>
            <a:off x="762000" y="2636728"/>
            <a:ext cx="6096000" cy="3139321"/>
          </a:xfrm>
          <a:prstGeom prst="rect">
            <a:avLst/>
          </a:prstGeom>
          <a:noFill/>
        </p:spPr>
        <p:txBody>
          <a:bodyPr wrap="square">
            <a:spAutoFit/>
          </a:bodyPr>
          <a:lstStyle/>
          <a:p>
            <a:r>
              <a:rPr lang="en-US" sz="1600" b="1" dirty="0">
                <a:latin typeface="+mj-lt"/>
              </a:rPr>
              <a:t>Model Architecture:</a:t>
            </a:r>
            <a:br>
              <a:rPr lang="en-US" sz="1400" dirty="0">
                <a:latin typeface="+mj-lt"/>
              </a:rPr>
            </a:br>
            <a:r>
              <a:rPr lang="en-US" sz="1400" dirty="0">
                <a:latin typeface="+mj-lt"/>
              </a:rPr>
              <a:t>We used a Feedforward Neural Network (FNN) for its effectiveness with structured data. The architecture consists of an input layer for features like trip duration, trip distance, and location ID, hidden layers with </a:t>
            </a:r>
            <a:r>
              <a:rPr lang="en-US" sz="1400" dirty="0" err="1">
                <a:latin typeface="+mj-lt"/>
              </a:rPr>
              <a:t>ReLU</a:t>
            </a:r>
            <a:r>
              <a:rPr lang="en-US" sz="1400" dirty="0">
                <a:latin typeface="+mj-lt"/>
              </a:rPr>
              <a:t> activation to learn complex patterns, and an output layer designed for predicting fares.</a:t>
            </a:r>
          </a:p>
          <a:p>
            <a:endParaRPr lang="en-US" sz="1400" dirty="0">
              <a:latin typeface="+mj-lt"/>
            </a:endParaRPr>
          </a:p>
          <a:p>
            <a:r>
              <a:rPr lang="en-US" sz="1400" b="1" dirty="0">
                <a:latin typeface="+mj-lt"/>
              </a:rPr>
              <a:t>Training Process:</a:t>
            </a:r>
            <a:br>
              <a:rPr lang="en-US" sz="1400" dirty="0">
                <a:latin typeface="+mj-lt"/>
              </a:rPr>
            </a:br>
            <a:r>
              <a:rPr lang="en-US" sz="1400" dirty="0">
                <a:latin typeface="+mj-lt"/>
              </a:rPr>
              <a:t>The model was trained using the Adam optimizer and Mean Squared Error (MSE) as the loss function to effectively reduce prediction errors. We fine-tuned key hyperparameters like learning rate and batch size to improve performance. Training took place over multiple epochs, with validation data used to track performance and avoid overfitting. The final model demonstrated strong predictive accuracy.</a:t>
            </a:r>
          </a:p>
        </p:txBody>
      </p:sp>
      <p:sp>
        <p:nvSpPr>
          <p:cNvPr id="11" name="Rectangle 10" descr="Disconnected">
            <a:extLst>
              <a:ext uri="{FF2B5EF4-FFF2-40B4-BE49-F238E27FC236}">
                <a16:creationId xmlns:a16="http://schemas.microsoft.com/office/drawing/2014/main" id="{625620A2-D1FE-9634-5CBB-0B6A583C760B}"/>
              </a:ext>
            </a:extLst>
          </p:cNvPr>
          <p:cNvSpPr/>
          <p:nvPr/>
        </p:nvSpPr>
        <p:spPr>
          <a:xfrm>
            <a:off x="499836" y="4206388"/>
            <a:ext cx="262164" cy="249033"/>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3085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97E-27DE-D3D8-450F-26CD17811686}"/>
              </a:ext>
            </a:extLst>
          </p:cNvPr>
          <p:cNvSpPr>
            <a:spLocks noGrp="1"/>
          </p:cNvSpPr>
          <p:nvPr>
            <p:ph type="title"/>
          </p:nvPr>
        </p:nvSpPr>
        <p:spPr/>
        <p:txBody>
          <a:bodyPr/>
          <a:lstStyle/>
          <a:p>
            <a:r>
              <a:rPr lang="en-US" dirty="0"/>
              <a:t>Model Evaluation: Metrics and Insights</a:t>
            </a:r>
          </a:p>
        </p:txBody>
      </p:sp>
      <p:pic>
        <p:nvPicPr>
          <p:cNvPr id="6" name="Picture 5" descr="A graph of training and validation&#10;&#10;Description automatically generated">
            <a:extLst>
              <a:ext uri="{FF2B5EF4-FFF2-40B4-BE49-F238E27FC236}">
                <a16:creationId xmlns:a16="http://schemas.microsoft.com/office/drawing/2014/main" id="{97739297-C71E-A843-EBAC-DF684A892B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97730" y="2563749"/>
            <a:ext cx="4232270" cy="3200876"/>
          </a:xfrm>
          <a:prstGeom prst="rect">
            <a:avLst/>
          </a:prstGeom>
          <a:noFill/>
          <a:ln>
            <a:noFill/>
          </a:ln>
        </p:spPr>
      </p:pic>
      <p:sp>
        <p:nvSpPr>
          <p:cNvPr id="9" name="Rectangle 8" descr="Hierarchy">
            <a:extLst>
              <a:ext uri="{FF2B5EF4-FFF2-40B4-BE49-F238E27FC236}">
                <a16:creationId xmlns:a16="http://schemas.microsoft.com/office/drawing/2014/main" id="{F102FD1E-CD8A-86D4-B803-A960CB471BB9}"/>
              </a:ext>
            </a:extLst>
          </p:cNvPr>
          <p:cNvSpPr/>
          <p:nvPr/>
        </p:nvSpPr>
        <p:spPr>
          <a:xfrm>
            <a:off x="499836" y="2633280"/>
            <a:ext cx="262163" cy="24903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2" name="Rectangle 11" descr="Statistics">
            <a:extLst>
              <a:ext uri="{FF2B5EF4-FFF2-40B4-BE49-F238E27FC236}">
                <a16:creationId xmlns:a16="http://schemas.microsoft.com/office/drawing/2014/main" id="{31E6872A-AF8F-94A8-D778-B3BD2DC9E824}"/>
              </a:ext>
            </a:extLst>
          </p:cNvPr>
          <p:cNvSpPr/>
          <p:nvPr/>
        </p:nvSpPr>
        <p:spPr>
          <a:xfrm>
            <a:off x="499836" y="4198952"/>
            <a:ext cx="262163" cy="24903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18" name="Rectangle 4">
            <a:extLst>
              <a:ext uri="{FF2B5EF4-FFF2-40B4-BE49-F238E27FC236}">
                <a16:creationId xmlns:a16="http://schemas.microsoft.com/office/drawing/2014/main" id="{20AC4BEE-FC51-1C68-2C61-B33F8587A768}"/>
              </a:ext>
            </a:extLst>
          </p:cNvPr>
          <p:cNvSpPr>
            <a:spLocks noChangeArrowheads="1"/>
          </p:cNvSpPr>
          <p:nvPr/>
        </p:nvSpPr>
        <p:spPr bwMode="auto">
          <a:xfrm>
            <a:off x="762000" y="2563749"/>
            <a:ext cx="5978492"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mj-lt"/>
              </a:rPr>
              <a:t>Understanding Model Performance:</a:t>
            </a:r>
            <a:r>
              <a:rPr kumimoji="0" lang="en-US" altLang="en-US" sz="16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mj-lt"/>
              </a:rPr>
              <a:t>We evaluated our model using several metrics, including Mean Absolute Error (MAE) and R² score, which allowed us to quantify its accuracy in predicting taxi fares. The R² score of 0.84 indicates that our model successfully explains a significant portion of the variance in fare amounts, reflecting its effectiveness in capturing key patterns from the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mj-lt"/>
              </a:rPr>
              <a:t>Learning Insights from Loss Curves:</a:t>
            </a:r>
            <a:r>
              <a:rPr kumimoji="0" lang="en-US" altLang="en-US" sz="16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mj-lt"/>
              </a:rPr>
              <a:t>By analyzing the loss curves during training, we observed a consistent decrease in both training and validation loss, suggesting that the model learned effectively without overfitting. This close alignment between the two losses reinforces our confidence in the model’s generalizability to unseen data, highlighting its potential for practical applications in fare estimation.</a:t>
            </a:r>
          </a:p>
        </p:txBody>
      </p:sp>
    </p:spTree>
    <p:extLst>
      <p:ext uri="{BB962C8B-B14F-4D97-AF65-F5344CB8AC3E}">
        <p14:creationId xmlns:p14="http://schemas.microsoft.com/office/powerpoint/2010/main" val="375910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DB5E-12D4-11D1-8FDF-C6CB03139184}"/>
              </a:ext>
            </a:extLst>
          </p:cNvPr>
          <p:cNvSpPr>
            <a:spLocks noGrp="1"/>
          </p:cNvSpPr>
          <p:nvPr>
            <p:ph type="title"/>
          </p:nvPr>
        </p:nvSpPr>
        <p:spPr/>
        <p:txBody>
          <a:bodyPr/>
          <a:lstStyle/>
          <a:p>
            <a:r>
              <a:rPr lang="en-US" b="1" dirty="0"/>
              <a:t>Conclusions and Future Directions</a:t>
            </a:r>
            <a:endParaRPr lang="en-US" dirty="0"/>
          </a:p>
        </p:txBody>
      </p:sp>
      <p:sp>
        <p:nvSpPr>
          <p:cNvPr id="3" name="Content Placeholder 2">
            <a:extLst>
              <a:ext uri="{FF2B5EF4-FFF2-40B4-BE49-F238E27FC236}">
                <a16:creationId xmlns:a16="http://schemas.microsoft.com/office/drawing/2014/main" id="{4A87D356-EC27-0BF3-53A6-B9201DD43E13}"/>
              </a:ext>
            </a:extLst>
          </p:cNvPr>
          <p:cNvSpPr>
            <a:spLocks noGrp="1"/>
          </p:cNvSpPr>
          <p:nvPr>
            <p:ph idx="1"/>
          </p:nvPr>
        </p:nvSpPr>
        <p:spPr/>
        <p:txBody>
          <a:bodyPr>
            <a:normAutofit lnSpcReduction="10000"/>
          </a:bodyPr>
          <a:lstStyle/>
          <a:p>
            <a:r>
              <a:rPr lang="en-US" dirty="0">
                <a:latin typeface="+mj-lt"/>
              </a:rPr>
              <a:t>Our model for predicting taxi fares in New York City has achieved a solid performance, evidenced by an R² score of 0.84, showing its ability to capture key trends. </a:t>
            </a:r>
          </a:p>
          <a:p>
            <a:r>
              <a:rPr lang="en-US" dirty="0">
                <a:latin typeface="+mj-lt"/>
              </a:rPr>
              <a:t>Looking ahead, we aim to enhance the model by incorporating additional features like weather data and experimenting with advanced algorithms, ensuring even more accurate fare predictions in the future.</a:t>
            </a:r>
          </a:p>
        </p:txBody>
      </p:sp>
    </p:spTree>
    <p:extLst>
      <p:ext uri="{BB962C8B-B14F-4D97-AF65-F5344CB8AC3E}">
        <p14:creationId xmlns:p14="http://schemas.microsoft.com/office/powerpoint/2010/main" val="191761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erial view of a highway near the ocean">
            <a:extLst>
              <a:ext uri="{FF2B5EF4-FFF2-40B4-BE49-F238E27FC236}">
                <a16:creationId xmlns:a16="http://schemas.microsoft.com/office/drawing/2014/main" id="{B79F53FB-0475-1254-CDC5-CB289FA1F5C4}"/>
              </a:ext>
            </a:extLst>
          </p:cNvPr>
          <p:cNvPicPr>
            <a:picLocks noChangeAspect="1"/>
          </p:cNvPicPr>
          <p:nvPr/>
        </p:nvPicPr>
        <p:blipFill>
          <a:blip r:embed="rId2"/>
          <a:srcRect t="5905" b="19189"/>
          <a:stretch/>
        </p:blipFill>
        <p:spPr>
          <a:xfrm>
            <a:off x="20" y="10"/>
            <a:ext cx="12207220" cy="6857990"/>
          </a:xfrm>
          <a:prstGeom prst="rect">
            <a:avLst/>
          </a:prstGeom>
        </p:spPr>
      </p:pic>
      <p:sp>
        <p:nvSpPr>
          <p:cNvPr id="30" name="Rectangle 29">
            <a:extLst>
              <a:ext uri="{FF2B5EF4-FFF2-40B4-BE49-F238E27FC236}">
                <a16:creationId xmlns:a16="http://schemas.microsoft.com/office/drawing/2014/main" id="{0ED8FC7E-742C-4B53-B6FF-F19F8EDA2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1928"/>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2FD0C-0551-043F-8D9A-6062824A658D}"/>
              </a:ext>
            </a:extLst>
          </p:cNvPr>
          <p:cNvSpPr>
            <a:spLocks noGrp="1"/>
          </p:cNvSpPr>
          <p:nvPr>
            <p:ph type="title"/>
          </p:nvPr>
        </p:nvSpPr>
        <p:spPr>
          <a:xfrm>
            <a:off x="3325368" y="1599121"/>
            <a:ext cx="5541264" cy="2212848"/>
          </a:xfrm>
        </p:spPr>
        <p:txBody>
          <a:bodyPr vert="horz" lIns="91440" tIns="45720" rIns="91440" bIns="45720" rtlCol="0" anchor="b">
            <a:normAutofit/>
          </a:bodyPr>
          <a:lstStyle/>
          <a:p>
            <a:pPr algn="ctr"/>
            <a:r>
              <a:rPr lang="en-US" kern="1200">
                <a:solidFill>
                  <a:schemeClr val="tx1"/>
                </a:solidFill>
                <a:latin typeface="+mj-lt"/>
                <a:ea typeface="+mj-ea"/>
                <a:cs typeface="+mj-cs"/>
              </a:rPr>
              <a:t>Thank you</a:t>
            </a:r>
          </a:p>
        </p:txBody>
      </p:sp>
      <p:sp>
        <p:nvSpPr>
          <p:cNvPr id="32" name="Freeform: Shape 31">
            <a:extLst>
              <a:ext uri="{FF2B5EF4-FFF2-40B4-BE49-F238E27FC236}">
                <a16:creationId xmlns:a16="http://schemas.microsoft.com/office/drawing/2014/main" id="{F798D3DD-23B7-41EE-9021-C8F9A8E2C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34" name="Group 33">
            <a:extLst>
              <a:ext uri="{FF2B5EF4-FFF2-40B4-BE49-F238E27FC236}">
                <a16:creationId xmlns:a16="http://schemas.microsoft.com/office/drawing/2014/main" id="{2C072688-BFC7-4FE8-A45E-B3C63CBB9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35" name="Freeform: Shape 34">
              <a:extLst>
                <a:ext uri="{FF2B5EF4-FFF2-40B4-BE49-F238E27FC236}">
                  <a16:creationId xmlns:a16="http://schemas.microsoft.com/office/drawing/2014/main" id="{F3002ED9-43C6-4BA8-8941-9AFCB04E4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36" name="Freeform: Shape 35">
              <a:extLst>
                <a:ext uri="{FF2B5EF4-FFF2-40B4-BE49-F238E27FC236}">
                  <a16:creationId xmlns:a16="http://schemas.microsoft.com/office/drawing/2014/main" id="{4EB09750-C9B1-40CE-AB9B-FEB308A1F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Tree>
    <p:extLst>
      <p:ext uri="{BB962C8B-B14F-4D97-AF65-F5344CB8AC3E}">
        <p14:creationId xmlns:p14="http://schemas.microsoft.com/office/powerpoint/2010/main" val="2405776108"/>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C2131"/>
      </a:dk2>
      <a:lt2>
        <a:srgbClr val="F1F3F0"/>
      </a:lt2>
      <a:accent1>
        <a:srgbClr val="CD29E7"/>
      </a:accent1>
      <a:accent2>
        <a:srgbClr val="6D17D5"/>
      </a:accent2>
      <a:accent3>
        <a:srgbClr val="312BE7"/>
      </a:accent3>
      <a:accent4>
        <a:srgbClr val="1760D5"/>
      </a:accent4>
      <a:accent5>
        <a:srgbClr val="28BADF"/>
      </a:accent5>
      <a:accent6>
        <a:srgbClr val="15C39D"/>
      </a:accent6>
      <a:hlink>
        <a:srgbClr val="3F90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135</TotalTime>
  <Words>537</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Avenir Next LT Pro</vt:lpstr>
      <vt:lpstr>Avenir Next LT Pro Light</vt:lpstr>
      <vt:lpstr>Sitka Subheading</vt:lpstr>
      <vt:lpstr>PebbleVTI</vt:lpstr>
      <vt:lpstr>Deep Learning Midterm Project: Predicting NYC Taxi Fares </vt:lpstr>
      <vt:lpstr>Predicting NYC Taxi Fares Using Deep Learning</vt:lpstr>
      <vt:lpstr>Dataset and Feature Engineering</vt:lpstr>
      <vt:lpstr>Model Building and Training Process</vt:lpstr>
      <vt:lpstr>Model Evaluation: Metrics and Insights</vt:lpstr>
      <vt:lpstr>Conclusions and 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Pidaparthy, Mr. Koundinya</dc:creator>
  <cp:lastModifiedBy>Ramanjul Reddy K</cp:lastModifiedBy>
  <cp:revision>2</cp:revision>
  <dcterms:created xsi:type="dcterms:W3CDTF">2024-11-02T21:12:14Z</dcterms:created>
  <dcterms:modified xsi:type="dcterms:W3CDTF">2024-11-03T00:42:15Z</dcterms:modified>
</cp:coreProperties>
</file>