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32B81F-2F0F-407D-9983-7B7318C663B9}" type="datetimeFigureOut">
              <a:rPr lang="en-IN" smtClean="0"/>
              <a:t>25-08-2024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EB4211-46B0-4189-92EA-4E0792F23647}" type="slidenum">
              <a:rPr lang="en-IN" smtClean="0"/>
              <a:t>‹#›</a:t>
            </a:fld>
            <a:endParaRPr lang="en-IN"/>
          </a:p>
        </p:txBody>
      </p:sp>
    </p:spTree>
    <p:extLst>
      <p:ext uri="{BB962C8B-B14F-4D97-AF65-F5344CB8AC3E}">
        <p14:creationId xmlns:p14="http://schemas.microsoft.com/office/powerpoint/2010/main" val="1528586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3EB4211-46B0-4189-92EA-4E0792F23647}" type="slidenum">
              <a:rPr lang="en-IN" smtClean="0"/>
              <a:t>1</a:t>
            </a:fld>
            <a:endParaRPr lang="en-IN"/>
          </a:p>
        </p:txBody>
      </p:sp>
    </p:spTree>
    <p:extLst>
      <p:ext uri="{BB962C8B-B14F-4D97-AF65-F5344CB8AC3E}">
        <p14:creationId xmlns:p14="http://schemas.microsoft.com/office/powerpoint/2010/main" val="293486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AEAAF5-C5D3-4BAA-B08F-7BC005BFEEB7}"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234A87-DAFC-41C4-A97B-4D2F4284D39D}" type="slidenum">
              <a:rPr lang="en-IN" smtClean="0"/>
              <a:t>‹#›</a:t>
            </a:fld>
            <a:endParaRPr lang="en-IN"/>
          </a:p>
        </p:txBody>
      </p:sp>
    </p:spTree>
    <p:extLst>
      <p:ext uri="{BB962C8B-B14F-4D97-AF65-F5344CB8AC3E}">
        <p14:creationId xmlns:p14="http://schemas.microsoft.com/office/powerpoint/2010/main" val="3242379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AEAAF5-C5D3-4BAA-B08F-7BC005BFEEB7}"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234A87-DAFC-41C4-A97B-4D2F4284D39D}" type="slidenum">
              <a:rPr lang="en-IN" smtClean="0"/>
              <a:t>‹#›</a:t>
            </a:fld>
            <a:endParaRPr lang="en-IN"/>
          </a:p>
        </p:txBody>
      </p:sp>
    </p:spTree>
    <p:extLst>
      <p:ext uri="{BB962C8B-B14F-4D97-AF65-F5344CB8AC3E}">
        <p14:creationId xmlns:p14="http://schemas.microsoft.com/office/powerpoint/2010/main" val="1216852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AEAAF5-C5D3-4BAA-B08F-7BC005BFEEB7}"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234A87-DAFC-41C4-A97B-4D2F4284D39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0452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AEAAF5-C5D3-4BAA-B08F-7BC005BFEEB7}"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234A87-DAFC-41C4-A97B-4D2F4284D39D}" type="slidenum">
              <a:rPr lang="en-IN" smtClean="0"/>
              <a:t>‹#›</a:t>
            </a:fld>
            <a:endParaRPr lang="en-IN"/>
          </a:p>
        </p:txBody>
      </p:sp>
    </p:spTree>
    <p:extLst>
      <p:ext uri="{BB962C8B-B14F-4D97-AF65-F5344CB8AC3E}">
        <p14:creationId xmlns:p14="http://schemas.microsoft.com/office/powerpoint/2010/main" val="22885280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AEAAF5-C5D3-4BAA-B08F-7BC005BFEEB7}"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234A87-DAFC-41C4-A97B-4D2F4284D39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39494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AEAAF5-C5D3-4BAA-B08F-7BC005BFEEB7}"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234A87-DAFC-41C4-A97B-4D2F4284D39D}" type="slidenum">
              <a:rPr lang="en-IN" smtClean="0"/>
              <a:t>‹#›</a:t>
            </a:fld>
            <a:endParaRPr lang="en-IN"/>
          </a:p>
        </p:txBody>
      </p:sp>
    </p:spTree>
    <p:extLst>
      <p:ext uri="{BB962C8B-B14F-4D97-AF65-F5344CB8AC3E}">
        <p14:creationId xmlns:p14="http://schemas.microsoft.com/office/powerpoint/2010/main" val="2815617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AEAAF5-C5D3-4BAA-B08F-7BC005BFEEB7}"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234A87-DAFC-41C4-A97B-4D2F4284D39D}" type="slidenum">
              <a:rPr lang="en-IN" smtClean="0"/>
              <a:t>‹#›</a:t>
            </a:fld>
            <a:endParaRPr lang="en-IN"/>
          </a:p>
        </p:txBody>
      </p:sp>
    </p:spTree>
    <p:extLst>
      <p:ext uri="{BB962C8B-B14F-4D97-AF65-F5344CB8AC3E}">
        <p14:creationId xmlns:p14="http://schemas.microsoft.com/office/powerpoint/2010/main" val="39325861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AEAAF5-C5D3-4BAA-B08F-7BC005BFEEB7}"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234A87-DAFC-41C4-A97B-4D2F4284D39D}" type="slidenum">
              <a:rPr lang="en-IN" smtClean="0"/>
              <a:t>‹#›</a:t>
            </a:fld>
            <a:endParaRPr lang="en-IN"/>
          </a:p>
        </p:txBody>
      </p:sp>
    </p:spTree>
    <p:extLst>
      <p:ext uri="{BB962C8B-B14F-4D97-AF65-F5344CB8AC3E}">
        <p14:creationId xmlns:p14="http://schemas.microsoft.com/office/powerpoint/2010/main" val="1023886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AEAAF5-C5D3-4BAA-B08F-7BC005BFEEB7}"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234A87-DAFC-41C4-A97B-4D2F4284D39D}" type="slidenum">
              <a:rPr lang="en-IN" smtClean="0"/>
              <a:t>‹#›</a:t>
            </a:fld>
            <a:endParaRPr lang="en-IN"/>
          </a:p>
        </p:txBody>
      </p:sp>
    </p:spTree>
    <p:extLst>
      <p:ext uri="{BB962C8B-B14F-4D97-AF65-F5344CB8AC3E}">
        <p14:creationId xmlns:p14="http://schemas.microsoft.com/office/powerpoint/2010/main" val="1143151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AEAAF5-C5D3-4BAA-B08F-7BC005BFEEB7}"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234A87-DAFC-41C4-A97B-4D2F4284D39D}" type="slidenum">
              <a:rPr lang="en-IN" smtClean="0"/>
              <a:t>‹#›</a:t>
            </a:fld>
            <a:endParaRPr lang="en-IN"/>
          </a:p>
        </p:txBody>
      </p:sp>
    </p:spTree>
    <p:extLst>
      <p:ext uri="{BB962C8B-B14F-4D97-AF65-F5344CB8AC3E}">
        <p14:creationId xmlns:p14="http://schemas.microsoft.com/office/powerpoint/2010/main" val="668849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AEAAF5-C5D3-4BAA-B08F-7BC005BFEEB7}" type="datetimeFigureOut">
              <a:rPr lang="en-IN" smtClean="0"/>
              <a:t>25-08-2024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234A87-DAFC-41C4-A97B-4D2F4284D39D}" type="slidenum">
              <a:rPr lang="en-IN" smtClean="0"/>
              <a:t>‹#›</a:t>
            </a:fld>
            <a:endParaRPr lang="en-IN"/>
          </a:p>
        </p:txBody>
      </p:sp>
    </p:spTree>
    <p:extLst>
      <p:ext uri="{BB962C8B-B14F-4D97-AF65-F5344CB8AC3E}">
        <p14:creationId xmlns:p14="http://schemas.microsoft.com/office/powerpoint/2010/main" val="3596070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AEAAF5-C5D3-4BAA-B08F-7BC005BFEEB7}" type="datetimeFigureOut">
              <a:rPr lang="en-IN" smtClean="0"/>
              <a:t>25-08-2024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234A87-DAFC-41C4-A97B-4D2F4284D39D}" type="slidenum">
              <a:rPr lang="en-IN" smtClean="0"/>
              <a:t>‹#›</a:t>
            </a:fld>
            <a:endParaRPr lang="en-IN"/>
          </a:p>
        </p:txBody>
      </p:sp>
    </p:spTree>
    <p:extLst>
      <p:ext uri="{BB962C8B-B14F-4D97-AF65-F5344CB8AC3E}">
        <p14:creationId xmlns:p14="http://schemas.microsoft.com/office/powerpoint/2010/main" val="3673596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AEAAF5-C5D3-4BAA-B08F-7BC005BFEEB7}" type="datetimeFigureOut">
              <a:rPr lang="en-IN" smtClean="0"/>
              <a:t>25-08-2024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234A87-DAFC-41C4-A97B-4D2F4284D39D}" type="slidenum">
              <a:rPr lang="en-IN" smtClean="0"/>
              <a:t>‹#›</a:t>
            </a:fld>
            <a:endParaRPr lang="en-IN"/>
          </a:p>
        </p:txBody>
      </p:sp>
    </p:spTree>
    <p:extLst>
      <p:ext uri="{BB962C8B-B14F-4D97-AF65-F5344CB8AC3E}">
        <p14:creationId xmlns:p14="http://schemas.microsoft.com/office/powerpoint/2010/main" val="1135843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AEAAF5-C5D3-4BAA-B08F-7BC005BFEEB7}" type="datetimeFigureOut">
              <a:rPr lang="en-IN" smtClean="0"/>
              <a:t>25-08-2024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234A87-DAFC-41C4-A97B-4D2F4284D39D}" type="slidenum">
              <a:rPr lang="en-IN" smtClean="0"/>
              <a:t>‹#›</a:t>
            </a:fld>
            <a:endParaRPr lang="en-IN"/>
          </a:p>
        </p:txBody>
      </p:sp>
    </p:spTree>
    <p:extLst>
      <p:ext uri="{BB962C8B-B14F-4D97-AF65-F5344CB8AC3E}">
        <p14:creationId xmlns:p14="http://schemas.microsoft.com/office/powerpoint/2010/main" val="3901306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AEAAF5-C5D3-4BAA-B08F-7BC005BFEEB7}" type="datetimeFigureOut">
              <a:rPr lang="en-IN" smtClean="0"/>
              <a:t>25-08-2024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234A87-DAFC-41C4-A97B-4D2F4284D39D}" type="slidenum">
              <a:rPr lang="en-IN" smtClean="0"/>
              <a:t>‹#›</a:t>
            </a:fld>
            <a:endParaRPr lang="en-IN"/>
          </a:p>
        </p:txBody>
      </p:sp>
    </p:spTree>
    <p:extLst>
      <p:ext uri="{BB962C8B-B14F-4D97-AF65-F5344CB8AC3E}">
        <p14:creationId xmlns:p14="http://schemas.microsoft.com/office/powerpoint/2010/main" val="1212844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AEAAF5-C5D3-4BAA-B08F-7BC005BFEEB7}" type="datetimeFigureOut">
              <a:rPr lang="en-IN" smtClean="0"/>
              <a:t>25-08-2024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234A87-DAFC-41C4-A97B-4D2F4284D39D}" type="slidenum">
              <a:rPr lang="en-IN" smtClean="0"/>
              <a:t>‹#›</a:t>
            </a:fld>
            <a:endParaRPr lang="en-IN"/>
          </a:p>
        </p:txBody>
      </p:sp>
    </p:spTree>
    <p:extLst>
      <p:ext uri="{BB962C8B-B14F-4D97-AF65-F5344CB8AC3E}">
        <p14:creationId xmlns:p14="http://schemas.microsoft.com/office/powerpoint/2010/main" val="2917002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2AEAAF5-C5D3-4BAA-B08F-7BC005BFEEB7}" type="datetimeFigureOut">
              <a:rPr lang="en-IN" smtClean="0"/>
              <a:t>25-08-2024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7234A87-DAFC-41C4-A97B-4D2F4284D39D}" type="slidenum">
              <a:rPr lang="en-IN" smtClean="0"/>
              <a:t>‹#›</a:t>
            </a:fld>
            <a:endParaRPr lang="en-IN"/>
          </a:p>
        </p:txBody>
      </p:sp>
    </p:spTree>
    <p:extLst>
      <p:ext uri="{BB962C8B-B14F-4D97-AF65-F5344CB8AC3E}">
        <p14:creationId xmlns:p14="http://schemas.microsoft.com/office/powerpoint/2010/main" val="1509272340"/>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67CEE62-4D5D-C256-88E1-4B7D5DE3C668}"/>
              </a:ext>
            </a:extLst>
          </p:cNvPr>
          <p:cNvSpPr>
            <a:spLocks noGrp="1"/>
          </p:cNvSpPr>
          <p:nvPr>
            <p:ph type="title"/>
          </p:nvPr>
        </p:nvSpPr>
        <p:spPr>
          <a:xfrm>
            <a:off x="0" y="113122"/>
            <a:ext cx="10515600" cy="659876"/>
          </a:xfrm>
        </p:spPr>
        <p:txBody>
          <a:bodyPr>
            <a:normAutofit/>
          </a:bodyPr>
          <a:lstStyle/>
          <a:p>
            <a:r>
              <a:rPr lang="en-IN" dirty="0"/>
              <a:t>Global Electronics Analysis Report</a:t>
            </a:r>
          </a:p>
        </p:txBody>
      </p:sp>
      <p:sp>
        <p:nvSpPr>
          <p:cNvPr id="13" name="Content Placeholder 12">
            <a:extLst>
              <a:ext uri="{FF2B5EF4-FFF2-40B4-BE49-F238E27FC236}">
                <a16:creationId xmlns:a16="http://schemas.microsoft.com/office/drawing/2014/main" id="{4C9D4D28-3ADF-6875-C3BE-8FD2C869CBD8}"/>
              </a:ext>
            </a:extLst>
          </p:cNvPr>
          <p:cNvSpPr>
            <a:spLocks noGrp="1"/>
          </p:cNvSpPr>
          <p:nvPr>
            <p:ph idx="1"/>
          </p:nvPr>
        </p:nvSpPr>
        <p:spPr>
          <a:xfrm>
            <a:off x="338579" y="772998"/>
            <a:ext cx="10515600" cy="5899641"/>
          </a:xfrm>
        </p:spPr>
        <p:txBody>
          <a:bodyPr>
            <a:normAutofit fontScale="92500" lnSpcReduction="20000"/>
          </a:bodyPr>
          <a:lstStyle/>
          <a:p>
            <a:pPr marL="0" indent="0">
              <a:buNone/>
            </a:pPr>
            <a:r>
              <a:rPr lang="en-IN" dirty="0"/>
              <a:t>Requirement:</a:t>
            </a:r>
          </a:p>
          <a:p>
            <a:r>
              <a:rPr lang="en-US" sz="1800" b="0" i="0" u="none" strike="noStrike" dirty="0">
                <a:solidFill>
                  <a:schemeClr val="tx1"/>
                </a:solidFill>
                <a:effectLst/>
                <a:latin typeface="Arial" panose="020B0604020202020204" pitchFamily="34" charset="0"/>
              </a:rPr>
              <a:t>Global Electronics, a leading retailer of consumer electronics, has provided you with several datasets containing information about their customers, products, sales, stores, and currency exchange rates. The company seeks to leverage this data to better understand their business and identify areas for improvement.</a:t>
            </a:r>
            <a:endParaRPr lang="en-US" b="0" dirty="0">
              <a:solidFill>
                <a:schemeClr val="tx1"/>
              </a:solidFill>
              <a:effectLst/>
            </a:endParaRPr>
          </a:p>
          <a:p>
            <a:pPr rtl="0">
              <a:spcBef>
                <a:spcPts val="1200"/>
              </a:spcBef>
              <a:spcAft>
                <a:spcPts val="1200"/>
              </a:spcAft>
            </a:pPr>
            <a:r>
              <a:rPr lang="en-US" sz="1800" b="0" i="0" u="none" strike="noStrike" dirty="0">
                <a:solidFill>
                  <a:schemeClr val="tx1"/>
                </a:solidFill>
                <a:effectLst/>
                <a:latin typeface="Arial" panose="020B0604020202020204" pitchFamily="34" charset="0"/>
              </a:rPr>
              <a:t>By analyzing Global Electronics' </a:t>
            </a:r>
            <a:r>
              <a:rPr lang="en-US" sz="1800" b="1" i="0" u="none" strike="noStrike" dirty="0">
                <a:solidFill>
                  <a:schemeClr val="tx1"/>
                </a:solidFill>
                <a:effectLst/>
                <a:latin typeface="Arial" panose="020B0604020202020204" pitchFamily="34" charset="0"/>
              </a:rPr>
              <a:t>customer, product, sales, and store data</a:t>
            </a:r>
            <a:r>
              <a:rPr lang="en-US" sz="1800" b="0" i="0" u="none" strike="noStrike" dirty="0">
                <a:solidFill>
                  <a:schemeClr val="tx1"/>
                </a:solidFill>
                <a:effectLst/>
                <a:latin typeface="Arial" panose="020B0604020202020204" pitchFamily="34" charset="0"/>
              </a:rPr>
              <a:t>, we aim to identify key insights that will enhance marketing strategies, optimize inventory management, and improve sales forecasting. This will help tailor marketing campaigns, develop better products, plan effective promotions, and decide on store expansions and optimizations. Additionally, understanding the impact of currency exchange rates on sales will allow for better international pricing strategies. Overall, these insights will help Global Electronics increase customer satisfaction and drive business growth.</a:t>
            </a:r>
            <a:endParaRPr lang="en-US" b="0" dirty="0">
              <a:solidFill>
                <a:schemeClr val="tx1"/>
              </a:solidFill>
              <a:effectLst/>
            </a:endParaRPr>
          </a:p>
          <a:p>
            <a:pPr marL="0" indent="0">
              <a:buNone/>
            </a:pPr>
            <a:r>
              <a:rPr lang="en-IN" dirty="0"/>
              <a:t>Steps:</a:t>
            </a:r>
          </a:p>
          <a:p>
            <a:pPr marL="0" indent="0">
              <a:buNone/>
            </a:pPr>
            <a:r>
              <a:rPr lang="en-IN" sz="1800" dirty="0"/>
              <a:t>Data cleaning using python pandas </a:t>
            </a:r>
          </a:p>
          <a:p>
            <a:r>
              <a:rPr lang="en-IN" sz="1800" dirty="0"/>
              <a:t>Analysing and understanding the data</a:t>
            </a:r>
          </a:p>
          <a:p>
            <a:r>
              <a:rPr lang="en-IN" sz="1800" dirty="0"/>
              <a:t>Handling Missing Values</a:t>
            </a:r>
          </a:p>
          <a:p>
            <a:r>
              <a:rPr lang="en-IN" sz="1800" dirty="0"/>
              <a:t>Finding Duplicates </a:t>
            </a:r>
          </a:p>
          <a:p>
            <a:r>
              <a:rPr lang="en-IN" sz="1800" dirty="0"/>
              <a:t>Filling Null values</a:t>
            </a:r>
          </a:p>
          <a:p>
            <a:r>
              <a:rPr lang="en-IN" sz="1800" dirty="0"/>
              <a:t>Converting all column name into same format</a:t>
            </a:r>
          </a:p>
          <a:p>
            <a:r>
              <a:rPr lang="en-IN" sz="1800" dirty="0"/>
              <a:t>Converting Datatype wherever it required</a:t>
            </a:r>
          </a:p>
          <a:p>
            <a:endParaRPr lang="en-IN" sz="1800" dirty="0"/>
          </a:p>
          <a:p>
            <a:pPr marL="0" indent="0">
              <a:buNone/>
            </a:pPr>
            <a:endParaRPr lang="en-IN" sz="1800" dirty="0"/>
          </a:p>
        </p:txBody>
      </p:sp>
    </p:spTree>
    <p:extLst>
      <p:ext uri="{BB962C8B-B14F-4D97-AF65-F5344CB8AC3E}">
        <p14:creationId xmlns:p14="http://schemas.microsoft.com/office/powerpoint/2010/main" val="3204674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68FD07-D6A6-45B4-EC8F-96EB21DA2626}"/>
              </a:ext>
            </a:extLst>
          </p:cNvPr>
          <p:cNvSpPr>
            <a:spLocks noGrp="1"/>
          </p:cNvSpPr>
          <p:nvPr>
            <p:ph idx="1"/>
          </p:nvPr>
        </p:nvSpPr>
        <p:spPr>
          <a:xfrm>
            <a:off x="659876" y="452487"/>
            <a:ext cx="10693924" cy="5724476"/>
          </a:xfrm>
        </p:spPr>
        <p:txBody>
          <a:bodyPr>
            <a:normAutofit fontScale="92500" lnSpcReduction="10000"/>
          </a:bodyPr>
          <a:lstStyle/>
          <a:p>
            <a:pPr lvl="1"/>
            <a:r>
              <a:rPr lang="en-IN" sz="1800" dirty="0"/>
              <a:t>Merging Tables </a:t>
            </a:r>
          </a:p>
          <a:p>
            <a:pPr lvl="1"/>
            <a:r>
              <a:rPr lang="en-IN" sz="1800" dirty="0"/>
              <a:t>Finding outliers for better data quality</a:t>
            </a:r>
          </a:p>
          <a:p>
            <a:pPr lvl="1"/>
            <a:r>
              <a:rPr lang="en-IN" sz="1800" dirty="0"/>
              <a:t>Removing Outliers by IQR(Inter Quartile Range)</a:t>
            </a:r>
          </a:p>
          <a:p>
            <a:pPr lvl="1"/>
            <a:r>
              <a:rPr lang="en-IN" sz="1800" dirty="0"/>
              <a:t>EDA for getting insights of the data using histogram , bars, pie chart and pair plot</a:t>
            </a:r>
          </a:p>
          <a:p>
            <a:pPr lvl="1"/>
            <a:r>
              <a:rPr lang="en-IN" sz="1800" dirty="0" err="1"/>
              <a:t>Visulaization</a:t>
            </a:r>
            <a:endParaRPr lang="en-IN" sz="1800" dirty="0"/>
          </a:p>
          <a:p>
            <a:pPr marL="457200" lvl="1" indent="0">
              <a:buNone/>
            </a:pPr>
            <a:r>
              <a:rPr lang="en-IN" sz="2800" dirty="0"/>
              <a:t>Step 2:</a:t>
            </a:r>
          </a:p>
          <a:p>
            <a:pPr lvl="1"/>
            <a:r>
              <a:rPr lang="en-IN" sz="1800" dirty="0"/>
              <a:t>Inserting the pre-processed data into My SQL </a:t>
            </a:r>
          </a:p>
          <a:p>
            <a:pPr marL="457200" lvl="1" indent="0">
              <a:buNone/>
            </a:pPr>
            <a:r>
              <a:rPr lang="en-IN" sz="2800" dirty="0"/>
              <a:t>Step 3:</a:t>
            </a:r>
          </a:p>
          <a:p>
            <a:pPr lvl="1"/>
            <a:r>
              <a:rPr lang="en-IN" sz="1800" dirty="0"/>
              <a:t>By Using </a:t>
            </a:r>
            <a:r>
              <a:rPr lang="en-IN" sz="1800" dirty="0" err="1"/>
              <a:t>PowerBi</a:t>
            </a:r>
            <a:r>
              <a:rPr lang="en-IN" sz="1800" dirty="0"/>
              <a:t> Creating inter-active dashboards</a:t>
            </a:r>
          </a:p>
          <a:p>
            <a:pPr lvl="1"/>
            <a:r>
              <a:rPr lang="en-IN" sz="1800" dirty="0"/>
              <a:t>So the data is importing by Connecting the My </a:t>
            </a:r>
            <a:r>
              <a:rPr lang="en-IN" sz="1800" dirty="0" err="1"/>
              <a:t>Sql</a:t>
            </a:r>
            <a:r>
              <a:rPr lang="en-IN" sz="1800" dirty="0"/>
              <a:t> with </a:t>
            </a:r>
            <a:r>
              <a:rPr lang="en-IN" sz="1800" dirty="0" err="1"/>
              <a:t>PowerBi</a:t>
            </a:r>
            <a:r>
              <a:rPr lang="en-IN" sz="1800" dirty="0"/>
              <a:t> (ELT)</a:t>
            </a:r>
          </a:p>
          <a:p>
            <a:pPr lvl="1"/>
            <a:r>
              <a:rPr lang="en-IN" sz="1800" dirty="0"/>
              <a:t>By the imported creating useful insight dashboards</a:t>
            </a:r>
          </a:p>
          <a:p>
            <a:pPr marL="457200" lvl="1" indent="0">
              <a:buNone/>
            </a:pPr>
            <a:r>
              <a:rPr lang="en-IN" sz="2800" dirty="0"/>
              <a:t>Step 4:</a:t>
            </a:r>
          </a:p>
          <a:p>
            <a:pPr lvl="1"/>
            <a:r>
              <a:rPr lang="en-IN" sz="1800" dirty="0"/>
              <a:t>Then Formulated 10 SQL Queries in </a:t>
            </a:r>
            <a:r>
              <a:rPr lang="en-IN" sz="1800" dirty="0" err="1"/>
              <a:t>MySql</a:t>
            </a:r>
            <a:endParaRPr lang="en-IN" sz="1800" dirty="0"/>
          </a:p>
          <a:p>
            <a:pPr lvl="1"/>
            <a:r>
              <a:rPr lang="en-IN" sz="1800" dirty="0"/>
              <a:t>Then imported that formulated query in  </a:t>
            </a:r>
            <a:r>
              <a:rPr lang="en-IN" sz="1800" dirty="0" err="1"/>
              <a:t>PowerBi</a:t>
            </a:r>
            <a:r>
              <a:rPr lang="en-IN" sz="1800" dirty="0"/>
              <a:t> by Direct query and Created Interactive </a:t>
            </a:r>
            <a:r>
              <a:rPr lang="en-IN" sz="1800" dirty="0" err="1"/>
              <a:t>DashBoards</a:t>
            </a:r>
            <a:endParaRPr lang="en-IN" sz="1800" dirty="0"/>
          </a:p>
          <a:p>
            <a:pPr lvl="1"/>
            <a:endParaRPr lang="en-IN" sz="1800" dirty="0"/>
          </a:p>
          <a:p>
            <a:pPr marL="457200" lvl="1" indent="0">
              <a:buNone/>
            </a:pPr>
            <a:endParaRPr lang="en-IN" sz="1800" dirty="0"/>
          </a:p>
          <a:p>
            <a:pPr lvl="1"/>
            <a:endParaRPr lang="en-IN" sz="1800" dirty="0"/>
          </a:p>
          <a:p>
            <a:pPr lvl="1"/>
            <a:endParaRPr lang="en-IN" sz="2800" dirty="0"/>
          </a:p>
          <a:p>
            <a:pPr marL="457200" lvl="1" indent="0">
              <a:buNone/>
            </a:pPr>
            <a:endParaRPr lang="en-IN" sz="1400" dirty="0"/>
          </a:p>
        </p:txBody>
      </p:sp>
    </p:spTree>
    <p:extLst>
      <p:ext uri="{BB962C8B-B14F-4D97-AF65-F5344CB8AC3E}">
        <p14:creationId xmlns:p14="http://schemas.microsoft.com/office/powerpoint/2010/main" val="1000257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E11067-58C1-CBF0-884F-2F9C7AEE8152}"/>
              </a:ext>
            </a:extLst>
          </p:cNvPr>
          <p:cNvSpPr>
            <a:spLocks noGrp="1"/>
          </p:cNvSpPr>
          <p:nvPr>
            <p:ph idx="1"/>
          </p:nvPr>
        </p:nvSpPr>
        <p:spPr>
          <a:xfrm>
            <a:off x="677334" y="537329"/>
            <a:ext cx="8596668" cy="5504034"/>
          </a:xfrm>
        </p:spPr>
        <p:txBody>
          <a:bodyPr/>
          <a:lstStyle/>
          <a:p>
            <a:r>
              <a:rPr lang="en-IN" dirty="0" err="1"/>
              <a:t>Insigth</a:t>
            </a:r>
            <a:r>
              <a:rPr lang="en-IN" dirty="0"/>
              <a:t> and solution:</a:t>
            </a:r>
          </a:p>
          <a:p>
            <a:pPr marL="0" indent="0">
              <a:buNone/>
            </a:pPr>
            <a:r>
              <a:rPr lang="en-IN" dirty="0"/>
              <a:t>  KPI:</a:t>
            </a:r>
          </a:p>
          <a:p>
            <a:r>
              <a:rPr lang="en-IN" dirty="0"/>
              <a:t>Total Items</a:t>
            </a:r>
          </a:p>
          <a:p>
            <a:r>
              <a:rPr lang="en-IN" dirty="0"/>
              <a:t>Sales Average</a:t>
            </a:r>
          </a:p>
          <a:p>
            <a:r>
              <a:rPr lang="en-IN" dirty="0"/>
              <a:t>Profit </a:t>
            </a:r>
          </a:p>
          <a:p>
            <a:r>
              <a:rPr lang="en-IN" dirty="0"/>
              <a:t>Production Price</a:t>
            </a:r>
          </a:p>
          <a:p>
            <a:r>
              <a:rPr lang="en-IN" dirty="0"/>
              <a:t>I having data from 2005 t0 2021</a:t>
            </a:r>
          </a:p>
          <a:p>
            <a:pPr>
              <a:buFont typeface="+mj-lt"/>
              <a:buAutoNum type="arabicPeriod"/>
            </a:pPr>
            <a:r>
              <a:rPr lang="en-IN" dirty="0"/>
              <a:t>I made a insights by the date of Store Opening .They Started they first store on 2005 In Canada and </a:t>
            </a:r>
            <a:r>
              <a:rPr lang="en-IN" dirty="0" err="1"/>
              <a:t>Uk</a:t>
            </a:r>
            <a:endParaRPr lang="en-IN" dirty="0"/>
          </a:p>
          <a:p>
            <a:pPr>
              <a:buFont typeface="+mj-lt"/>
              <a:buAutoNum type="arabicPeriod"/>
            </a:pPr>
            <a:r>
              <a:rPr lang="en-IN" dirty="0"/>
              <a:t>With 11  Brands and 8 Category items and the best selling product is Contoso Brand  and Computers</a:t>
            </a:r>
          </a:p>
          <a:p>
            <a:pPr>
              <a:buFont typeface="+mj-lt"/>
              <a:buAutoNum type="arabicPeriod"/>
            </a:pPr>
            <a:r>
              <a:rPr lang="en-IN" dirty="0"/>
              <a:t>As per the </a:t>
            </a:r>
            <a:r>
              <a:rPr lang="en-IN" dirty="0" err="1"/>
              <a:t>datas</a:t>
            </a:r>
            <a:r>
              <a:rPr lang="en-IN" dirty="0"/>
              <a:t> of 2021 they have their company in 7 Countries and they least amount of profit In 2021 due to </a:t>
            </a:r>
            <a:r>
              <a:rPr lang="en-IN" dirty="0" err="1"/>
              <a:t>pandeamic</a:t>
            </a:r>
            <a:endParaRPr lang="en-IN" dirty="0"/>
          </a:p>
          <a:p>
            <a:pPr>
              <a:buFont typeface="+mj-lt"/>
              <a:buAutoNum type="arabicPeriod"/>
            </a:pPr>
            <a:r>
              <a:rPr lang="en-IN" dirty="0"/>
              <a:t>They total profit amount is $14M till 2021 and they have 2517 Unique Electronics Product </a:t>
            </a:r>
          </a:p>
          <a:p>
            <a:pPr>
              <a:buFont typeface="+mj-lt"/>
              <a:buAutoNum type="arabicPeriod"/>
            </a:pPr>
            <a:endParaRPr lang="en-IN" dirty="0"/>
          </a:p>
          <a:p>
            <a:pPr>
              <a:buFont typeface="+mj-lt"/>
              <a:buAutoNum type="arabicPeriod"/>
            </a:pPr>
            <a:endParaRPr lang="en-IN" dirty="0"/>
          </a:p>
        </p:txBody>
      </p:sp>
    </p:spTree>
    <p:extLst>
      <p:ext uri="{BB962C8B-B14F-4D97-AF65-F5344CB8AC3E}">
        <p14:creationId xmlns:p14="http://schemas.microsoft.com/office/powerpoint/2010/main" val="851227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457884-B9E5-F954-A8FA-0E4C99CC5E84}"/>
              </a:ext>
            </a:extLst>
          </p:cNvPr>
          <p:cNvSpPr>
            <a:spLocks noGrp="1"/>
          </p:cNvSpPr>
          <p:nvPr>
            <p:ph idx="1"/>
          </p:nvPr>
        </p:nvSpPr>
        <p:spPr>
          <a:xfrm>
            <a:off x="1101540" y="1336249"/>
            <a:ext cx="8596668" cy="4630918"/>
          </a:xfrm>
        </p:spPr>
        <p:txBody>
          <a:bodyPr>
            <a:normAutofit/>
          </a:bodyPr>
          <a:lstStyle/>
          <a:p>
            <a:r>
              <a:rPr lang="en-IN" dirty="0"/>
              <a:t>They customers are above the age of 30 comparing to age from 18 to 30 </a:t>
            </a:r>
          </a:p>
          <a:p>
            <a:r>
              <a:rPr lang="en-IN" dirty="0"/>
              <a:t>The best selling store is UN its is the in the top compared to other offline stores</a:t>
            </a:r>
          </a:p>
          <a:p>
            <a:r>
              <a:rPr lang="en-IN" dirty="0"/>
              <a:t>They opened online store on 2010 and its gives a high profit compared to the offline stores </a:t>
            </a:r>
          </a:p>
          <a:p>
            <a:r>
              <a:rPr lang="en-IN" dirty="0"/>
              <a:t>UN is the top revenue generator for global electronics if they open lots of stores in UN they will get high profit and share also raise in market</a:t>
            </a:r>
          </a:p>
          <a:p>
            <a:r>
              <a:rPr lang="en-IN" dirty="0"/>
              <a:t>Also need to increase ads and online products in European countries at Italy and France because increasing online product their will give profit instead of opening offline store.</a:t>
            </a:r>
          </a:p>
          <a:p>
            <a:r>
              <a:rPr lang="en-IN" dirty="0"/>
              <a:t>Customers are attracted by their product </a:t>
            </a:r>
            <a:r>
              <a:rPr lang="en-IN" dirty="0" err="1"/>
              <a:t>colors</a:t>
            </a:r>
            <a:r>
              <a:rPr lang="en-IN" dirty="0"/>
              <a:t> like Black mostly in both male and female</a:t>
            </a:r>
          </a:p>
          <a:p>
            <a:pPr marL="0" indent="0">
              <a:buNone/>
            </a:pPr>
            <a:endParaRPr lang="en-IN" dirty="0"/>
          </a:p>
        </p:txBody>
      </p:sp>
    </p:spTree>
    <p:extLst>
      <p:ext uri="{BB962C8B-B14F-4D97-AF65-F5344CB8AC3E}">
        <p14:creationId xmlns:p14="http://schemas.microsoft.com/office/powerpoint/2010/main" val="949856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D63F55-F0CF-E1DA-E04A-B35FACA1A4B3}"/>
              </a:ext>
            </a:extLst>
          </p:cNvPr>
          <p:cNvSpPr>
            <a:spLocks noGrp="1"/>
          </p:cNvSpPr>
          <p:nvPr>
            <p:ph idx="1"/>
          </p:nvPr>
        </p:nvSpPr>
        <p:spPr>
          <a:xfrm>
            <a:off x="677863" y="1366838"/>
            <a:ext cx="8596312" cy="4675187"/>
          </a:xfrm>
        </p:spPr>
        <p:txBody>
          <a:bodyPr>
            <a:normAutofit fontScale="97500"/>
          </a:bodyPr>
          <a:lstStyle/>
          <a:p>
            <a:pPr marL="347472" indent="-347472" algn="l" rtl="0" eaLnBrk="1" latinLnBrk="0" hangingPunct="1">
              <a:spcBef>
                <a:spcPts val="1000"/>
              </a:spcBef>
              <a:spcAft>
                <a:spcPts val="0"/>
              </a:spcAft>
              <a:buClr>
                <a:schemeClr val="accent1"/>
              </a:buClr>
              <a:buSzPct val="80000"/>
              <a:buFont typeface="Wingdings 3" panose="05040102010807070707" pitchFamily="18" charset="2"/>
              <a:buChar char="u"/>
            </a:pPr>
            <a:r>
              <a:rPr lang="en-IN" sz="1800" kern="1200" dirty="0">
                <a:solidFill>
                  <a:srgbClr val="FFFFFF"/>
                </a:solidFill>
                <a:effectLst/>
                <a:latin typeface="Trebuchet MS" panose="020B0603020202020204" pitchFamily="34" charset="0"/>
                <a:ea typeface="+mn-ea"/>
                <a:cs typeface="+mn-cs"/>
              </a:rPr>
              <a:t>Based on continents they have high customers in North America and need to improve their consumers in Australia by opening stores both in offline and online.</a:t>
            </a:r>
            <a:endParaRPr lang="en-IN" sz="1800" dirty="0">
              <a:effectLst/>
            </a:endParaRPr>
          </a:p>
          <a:p>
            <a:pPr marL="347472" indent="-347472" algn="l" rtl="0" eaLnBrk="1" latinLnBrk="0" hangingPunct="1">
              <a:spcBef>
                <a:spcPts val="1000"/>
              </a:spcBef>
              <a:spcAft>
                <a:spcPts val="0"/>
              </a:spcAft>
            </a:pPr>
            <a:r>
              <a:rPr lang="en-IN" sz="1800" kern="1200" dirty="0">
                <a:solidFill>
                  <a:srgbClr val="FFFFFF"/>
                </a:solidFill>
                <a:effectLst/>
                <a:latin typeface="Trebuchet MS" panose="020B0603020202020204" pitchFamily="34" charset="0"/>
                <a:ea typeface="+mn-ea"/>
                <a:cs typeface="+mn-cs"/>
              </a:rPr>
              <a:t>They can attract the peoples from 18 to 30 by their top selling product computers just making some new features </a:t>
            </a:r>
            <a:endParaRPr lang="en-IN" dirty="0">
              <a:effectLst/>
            </a:endParaRPr>
          </a:p>
          <a:p>
            <a:pPr marL="347472" indent="-347472" algn="l" rtl="0" eaLnBrk="1" latinLnBrk="0" hangingPunct="1">
              <a:spcBef>
                <a:spcPts val="1000"/>
              </a:spcBef>
              <a:spcAft>
                <a:spcPts val="0"/>
              </a:spcAft>
            </a:pPr>
            <a:r>
              <a:rPr lang="en-IN" sz="1800" kern="1200" dirty="0">
                <a:solidFill>
                  <a:srgbClr val="FFFFFF"/>
                </a:solidFill>
                <a:effectLst/>
                <a:latin typeface="Trebuchet MS" panose="020B0603020202020204" pitchFamily="34" charset="0"/>
                <a:ea typeface="+mn-ea"/>
                <a:cs typeface="+mn-cs"/>
              </a:rPr>
              <a:t>Most there are selling in 12</a:t>
            </a:r>
            <a:r>
              <a:rPr lang="en-IN" sz="1800" kern="1200" baseline="30000" dirty="0">
                <a:solidFill>
                  <a:srgbClr val="FFFFFF"/>
                </a:solidFill>
                <a:effectLst/>
                <a:latin typeface="Trebuchet MS" panose="020B0603020202020204" pitchFamily="34" charset="0"/>
                <a:ea typeface="+mn-ea"/>
                <a:cs typeface="+mn-cs"/>
              </a:rPr>
              <a:t>th</a:t>
            </a:r>
            <a:r>
              <a:rPr lang="en-IN" sz="1800" kern="1200" dirty="0">
                <a:solidFill>
                  <a:srgbClr val="FFFFFF"/>
                </a:solidFill>
                <a:effectLst/>
                <a:latin typeface="Trebuchet MS" panose="020B0603020202020204" pitchFamily="34" charset="0"/>
                <a:ea typeface="+mn-ea"/>
                <a:cs typeface="+mn-cs"/>
              </a:rPr>
              <a:t> month of year ending and 2</a:t>
            </a:r>
            <a:r>
              <a:rPr lang="en-IN" sz="1800" kern="1200" baseline="30000" dirty="0">
                <a:solidFill>
                  <a:srgbClr val="FFFFFF"/>
                </a:solidFill>
                <a:effectLst/>
                <a:latin typeface="Trebuchet MS" panose="020B0603020202020204" pitchFamily="34" charset="0"/>
                <a:ea typeface="+mn-ea"/>
                <a:cs typeface="+mn-cs"/>
              </a:rPr>
              <a:t>nd</a:t>
            </a:r>
            <a:r>
              <a:rPr lang="en-IN" sz="1800" kern="1200" dirty="0">
                <a:solidFill>
                  <a:srgbClr val="FFFFFF"/>
                </a:solidFill>
                <a:effectLst/>
                <a:latin typeface="Trebuchet MS" panose="020B0603020202020204" pitchFamily="34" charset="0"/>
                <a:ea typeface="+mn-ea"/>
                <a:cs typeface="+mn-cs"/>
              </a:rPr>
              <a:t> month of year staring and poor selling in 4</a:t>
            </a:r>
            <a:r>
              <a:rPr lang="en-IN" sz="1800" kern="1200" baseline="30000" dirty="0">
                <a:solidFill>
                  <a:srgbClr val="FFFFFF"/>
                </a:solidFill>
                <a:effectLst/>
                <a:latin typeface="Trebuchet MS" panose="020B0603020202020204" pitchFamily="34" charset="0"/>
                <a:ea typeface="+mn-ea"/>
                <a:cs typeface="+mn-cs"/>
              </a:rPr>
              <a:t>th</a:t>
            </a:r>
            <a:r>
              <a:rPr lang="en-IN" sz="1800" kern="1200" dirty="0">
                <a:solidFill>
                  <a:srgbClr val="FFFFFF"/>
                </a:solidFill>
                <a:effectLst/>
                <a:latin typeface="Trebuchet MS" panose="020B0603020202020204" pitchFamily="34" charset="0"/>
                <a:ea typeface="+mn-ea"/>
                <a:cs typeface="+mn-cs"/>
              </a:rPr>
              <a:t> month so better their provide offers and discounts in 12</a:t>
            </a:r>
            <a:r>
              <a:rPr lang="en-IN" sz="1800" kern="1200" baseline="30000" dirty="0">
                <a:solidFill>
                  <a:srgbClr val="FFFFFF"/>
                </a:solidFill>
                <a:effectLst/>
                <a:latin typeface="Trebuchet MS" panose="020B0603020202020204" pitchFamily="34" charset="0"/>
                <a:ea typeface="+mn-ea"/>
                <a:cs typeface="+mn-cs"/>
              </a:rPr>
              <a:t>th</a:t>
            </a:r>
            <a:r>
              <a:rPr lang="en-IN" sz="1800" kern="1200" dirty="0">
                <a:solidFill>
                  <a:srgbClr val="FFFFFF"/>
                </a:solidFill>
                <a:effectLst/>
                <a:latin typeface="Trebuchet MS" panose="020B0603020202020204" pitchFamily="34" charset="0"/>
                <a:ea typeface="+mn-ea"/>
                <a:cs typeface="+mn-cs"/>
              </a:rPr>
              <a:t> and 2</a:t>
            </a:r>
            <a:r>
              <a:rPr lang="en-IN" sz="1800" kern="1200" baseline="30000" dirty="0">
                <a:solidFill>
                  <a:srgbClr val="FFFFFF"/>
                </a:solidFill>
                <a:effectLst/>
                <a:latin typeface="Trebuchet MS" panose="020B0603020202020204" pitchFamily="34" charset="0"/>
                <a:ea typeface="+mn-ea"/>
                <a:cs typeface="+mn-cs"/>
              </a:rPr>
              <a:t>nd</a:t>
            </a:r>
            <a:r>
              <a:rPr lang="en-IN" sz="1800" kern="1200" dirty="0">
                <a:solidFill>
                  <a:srgbClr val="FFFFFF"/>
                </a:solidFill>
                <a:effectLst/>
                <a:latin typeface="Trebuchet MS" panose="020B0603020202020204" pitchFamily="34" charset="0"/>
                <a:ea typeface="+mn-ea"/>
                <a:cs typeface="+mn-cs"/>
              </a:rPr>
              <a:t> month of all year it give better reach and products  will be sale fast </a:t>
            </a:r>
            <a:endParaRPr lang="en-IN" dirty="0">
              <a:effectLst/>
            </a:endParaRPr>
          </a:p>
          <a:p>
            <a:pPr marL="347472" indent="-347472" algn="l" rtl="0" eaLnBrk="1" latinLnBrk="0" hangingPunct="1">
              <a:spcBef>
                <a:spcPts val="1000"/>
              </a:spcBef>
              <a:spcAft>
                <a:spcPts val="0"/>
              </a:spcAft>
            </a:pPr>
            <a:r>
              <a:rPr lang="en-IN" dirty="0">
                <a:solidFill>
                  <a:srgbClr val="FFFFFF"/>
                </a:solidFill>
                <a:latin typeface="Trebuchet MS" panose="020B0603020202020204" pitchFamily="34" charset="0"/>
              </a:rPr>
              <a:t>In the month of 12</a:t>
            </a:r>
            <a:r>
              <a:rPr lang="en-IN" baseline="30000" dirty="0">
                <a:solidFill>
                  <a:srgbClr val="FFFFFF"/>
                </a:solidFill>
                <a:latin typeface="Trebuchet MS" panose="020B0603020202020204" pitchFamily="34" charset="0"/>
              </a:rPr>
              <a:t>th</a:t>
            </a:r>
            <a:r>
              <a:rPr lang="en-IN" dirty="0">
                <a:solidFill>
                  <a:srgbClr val="FFFFFF"/>
                </a:solidFill>
                <a:latin typeface="Trebuchet MS" panose="020B0603020202020204" pitchFamily="34" charset="0"/>
              </a:rPr>
              <a:t> and 2</a:t>
            </a:r>
            <a:r>
              <a:rPr lang="en-IN" baseline="30000" dirty="0">
                <a:solidFill>
                  <a:srgbClr val="FFFFFF"/>
                </a:solidFill>
                <a:latin typeface="Trebuchet MS" panose="020B0603020202020204" pitchFamily="34" charset="0"/>
              </a:rPr>
              <a:t>nd</a:t>
            </a:r>
            <a:r>
              <a:rPr lang="en-IN" dirty="0">
                <a:solidFill>
                  <a:srgbClr val="FFFFFF"/>
                </a:solidFill>
                <a:latin typeface="Trebuchet MS" panose="020B0603020202020204" pitchFamily="34" charset="0"/>
              </a:rPr>
              <a:t> if they give gift vouchers and redeemable coupons for every purchase and it should redeemable in the month of 4</a:t>
            </a:r>
            <a:r>
              <a:rPr lang="en-IN" baseline="30000" dirty="0">
                <a:solidFill>
                  <a:srgbClr val="FFFFFF"/>
                </a:solidFill>
                <a:latin typeface="Trebuchet MS" panose="020B0603020202020204" pitchFamily="34" charset="0"/>
              </a:rPr>
              <a:t>th</a:t>
            </a:r>
            <a:r>
              <a:rPr lang="en-IN" dirty="0">
                <a:solidFill>
                  <a:srgbClr val="FFFFFF"/>
                </a:solidFill>
                <a:latin typeface="Trebuchet MS" panose="020B0603020202020204" pitchFamily="34" charset="0"/>
              </a:rPr>
              <a:t> by this strategy they can improve their poor sales on </a:t>
            </a:r>
            <a:r>
              <a:rPr lang="en-IN">
                <a:solidFill>
                  <a:srgbClr val="FFFFFF"/>
                </a:solidFill>
                <a:latin typeface="Trebuchet MS" panose="020B0603020202020204" pitchFamily="34" charset="0"/>
              </a:rPr>
              <a:t>4</a:t>
            </a:r>
            <a:r>
              <a:rPr lang="en-IN" baseline="30000">
                <a:solidFill>
                  <a:srgbClr val="FFFFFF"/>
                </a:solidFill>
                <a:latin typeface="Trebuchet MS" panose="020B0603020202020204" pitchFamily="34" charset="0"/>
              </a:rPr>
              <a:t>th</a:t>
            </a:r>
            <a:r>
              <a:rPr lang="en-IN">
                <a:solidFill>
                  <a:srgbClr val="FFFFFF"/>
                </a:solidFill>
                <a:latin typeface="Trebuchet MS" panose="020B0603020202020204" pitchFamily="34" charset="0"/>
              </a:rPr>
              <a:t> month</a:t>
            </a:r>
            <a:endParaRPr lang="en-IN" dirty="0">
              <a:effectLst/>
            </a:endParaRPr>
          </a:p>
        </p:txBody>
      </p:sp>
    </p:spTree>
    <p:extLst>
      <p:ext uri="{BB962C8B-B14F-4D97-AF65-F5344CB8AC3E}">
        <p14:creationId xmlns:p14="http://schemas.microsoft.com/office/powerpoint/2010/main" val="391676378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92</TotalTime>
  <Words>638</Words>
  <Application>Microsoft Office PowerPoint</Application>
  <PresentationFormat>Widescreen</PresentationFormat>
  <Paragraphs>51</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Trebuchet MS</vt:lpstr>
      <vt:lpstr>Wingdings 3</vt:lpstr>
      <vt:lpstr>Facet</vt:lpstr>
      <vt:lpstr>Global Electronics Analysis Report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 Ramkumar_annamalai university_1934090004</dc:creator>
  <cp:lastModifiedBy>B Ramkumar_annamalai university_1934090004</cp:lastModifiedBy>
  <cp:revision>1</cp:revision>
  <dcterms:created xsi:type="dcterms:W3CDTF">2024-08-25T13:01:28Z</dcterms:created>
  <dcterms:modified xsi:type="dcterms:W3CDTF">2024-08-25T14:34:24Z</dcterms:modified>
</cp:coreProperties>
</file>