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74" r:id="rId8"/>
    <p:sldId id="288" r:id="rId9"/>
    <p:sldId id="282" r:id="rId10"/>
    <p:sldId id="289" r:id="rId11"/>
    <p:sldId id="290" r:id="rId12"/>
    <p:sldId id="287" r:id="rId13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6/9/2019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 u="heavy">
                <a:solidFill>
                  <a:srgbClr val="04607A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6/9/2019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 u="heavy">
                <a:solidFill>
                  <a:srgbClr val="04607A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6/9/2019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 u="heavy">
                <a:solidFill>
                  <a:srgbClr val="04607A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6/9/2019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6/9/2019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96900" y="876045"/>
            <a:ext cx="7950200" cy="513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 u="heavy">
                <a:solidFill>
                  <a:srgbClr val="04607A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940" y="1874037"/>
            <a:ext cx="6912609" cy="35998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6/9/2019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7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3" Type="http://schemas.openxmlformats.org/officeDocument/2006/relationships/image" Target="../media/image2.png"/><Relationship Id="rId7" Type="http://schemas.openxmlformats.org/officeDocument/2006/relationships/image" Target="../media/image15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3" Type="http://schemas.openxmlformats.org/officeDocument/2006/relationships/image" Target="../media/image2.png"/><Relationship Id="rId7" Type="http://schemas.openxmlformats.org/officeDocument/2006/relationships/image" Target="../media/image15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r>
              <a:rPr lang="en-US" dirty="0" err="1" smtClean="0"/>
              <a:t>Sidd</a:t>
            </a:r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223"/>
            <a:ext cx="9143999" cy="1028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01357" y="0"/>
            <a:ext cx="4742641" cy="5999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088207" cy="10205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828" y="52323"/>
            <a:ext cx="9145590" cy="90182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83563" y="781812"/>
            <a:ext cx="7066788" cy="138836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858000" y="5257800"/>
            <a:ext cx="2771775" cy="2240998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75"/>
              </a:spcBef>
            </a:pPr>
            <a:r>
              <a:rPr lang="en-US" sz="2400" dirty="0" smtClean="0">
                <a:solidFill>
                  <a:srgbClr val="FFFFFF"/>
                </a:solidFill>
                <a:latin typeface="Times New Roman"/>
                <a:cs typeface="Times New Roman"/>
              </a:rPr>
              <a:t>Raman pal</a:t>
            </a:r>
            <a:endParaRPr lang="en-US" sz="2400" dirty="0">
              <a:solidFill>
                <a:srgbClr val="FFFFFF"/>
              </a:solidFill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575"/>
              </a:spcBef>
            </a:pPr>
            <a:r>
              <a:rPr lang="en" sz="2400" dirty="0" smtClean="0">
                <a:solidFill>
                  <a:srgbClr val="FFFFFF"/>
                </a:solidFill>
                <a:latin typeface="Times New Roman"/>
                <a:cs typeface="Times New Roman"/>
              </a:rPr>
              <a:t>Mohit Vidhani</a:t>
            </a:r>
          </a:p>
          <a:p>
            <a:pPr marL="38100">
              <a:lnSpc>
                <a:spcPct val="100000"/>
              </a:lnSpc>
              <a:spcBef>
                <a:spcPts val="575"/>
              </a:spcBef>
            </a:pPr>
            <a:r>
              <a:rPr lang="en" sz="2400" dirty="0" smtClean="0">
                <a:solidFill>
                  <a:srgbClr val="FFFFFF"/>
                </a:solidFill>
                <a:latin typeface="Times New Roman"/>
                <a:cs typeface="Times New Roman"/>
              </a:rPr>
              <a:t>Siddhartha Jadon</a:t>
            </a:r>
          </a:p>
          <a:p>
            <a:pPr marL="38100">
              <a:lnSpc>
                <a:spcPct val="100000"/>
              </a:lnSpc>
              <a:spcBef>
                <a:spcPts val="575"/>
              </a:spcBef>
            </a:pPr>
            <a:endParaRPr lang="en" sz="2400" dirty="0" smtClean="0">
              <a:solidFill>
                <a:srgbClr val="FFFFFF"/>
              </a:solidFill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575"/>
              </a:spcBef>
            </a:pPr>
            <a:endParaRPr lang="en-US" sz="2400" dirty="0" smtClean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pic>
        <p:nvPicPr>
          <p:cNvPr id="1026" name="Picture 2" descr="C:\Users\Raman\Downloads\car.pn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0" y="5410201"/>
            <a:ext cx="3742055" cy="1447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223"/>
            <a:ext cx="9143999" cy="1028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01357" y="0"/>
            <a:ext cx="4742641" cy="5999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088207" cy="10205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828" y="52323"/>
            <a:ext cx="9145590" cy="90182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44500" y="1042161"/>
            <a:ext cx="53467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dirty="0" smtClean="0"/>
              <a:t>Wireless charging in EV</a:t>
            </a:r>
            <a:endParaRPr sz="3600"/>
          </a:p>
        </p:txBody>
      </p:sp>
      <p:pic>
        <p:nvPicPr>
          <p:cNvPr id="1026" name="Picture 2" descr="C:\Users\Raman\Desktop\index.jp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762000" y="2141537"/>
            <a:ext cx="7178675" cy="372586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223"/>
            <a:ext cx="9143999" cy="1028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01357" y="0"/>
            <a:ext cx="4742641" cy="5999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088207" cy="10205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828" y="52323"/>
            <a:ext cx="9145590" cy="90182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44500" y="1042161"/>
            <a:ext cx="38957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Commercial</a:t>
            </a:r>
            <a:r>
              <a:rPr sz="3600" spc="-35" dirty="0"/>
              <a:t> </a:t>
            </a:r>
            <a:r>
              <a:rPr sz="3600" spc="-5" dirty="0"/>
              <a:t>vehicles</a:t>
            </a:r>
            <a:endParaRPr sz="3600"/>
          </a:p>
        </p:txBody>
      </p:sp>
      <p:sp>
        <p:nvSpPr>
          <p:cNvPr id="8" name="object 8"/>
          <p:cNvSpPr txBox="1"/>
          <p:nvPr/>
        </p:nvSpPr>
        <p:spPr>
          <a:xfrm>
            <a:off x="535940" y="1884235"/>
            <a:ext cx="3883660" cy="2687915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680"/>
              </a:spcBef>
              <a:buClr>
                <a:srgbClr val="0AD0D9"/>
              </a:buClr>
              <a:buSzPct val="93750"/>
              <a:buFont typeface="Wingdings 2"/>
              <a:buChar char=""/>
              <a:tabLst>
                <a:tab pos="287020" algn="l"/>
              </a:tabLst>
            </a:pPr>
            <a:r>
              <a:rPr lang="en-US" sz="2400" spc="-30" dirty="0" smtClean="0">
                <a:latin typeface="Times New Roman"/>
                <a:cs typeface="Times New Roman"/>
              </a:rPr>
              <a:t>Mahindra e2oPlus.</a:t>
            </a:r>
            <a:endParaRPr sz="240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spcBef>
                <a:spcPts val="575"/>
              </a:spcBef>
              <a:buClr>
                <a:srgbClr val="0AD0D9"/>
              </a:buClr>
              <a:buSzPct val="93750"/>
              <a:buFont typeface="Wingdings 2"/>
              <a:buChar char=""/>
              <a:tabLst>
                <a:tab pos="287020" algn="l"/>
              </a:tabLst>
            </a:pPr>
            <a:r>
              <a:rPr lang="en-US" sz="2400" dirty="0" smtClean="0">
                <a:latin typeface="Times New Roman"/>
                <a:cs typeface="Times New Roman"/>
              </a:rPr>
              <a:t>Atom Motors, Stellar. </a:t>
            </a:r>
          </a:p>
          <a:p>
            <a:pPr marL="287020" indent="-274320">
              <a:lnSpc>
                <a:spcPct val="100000"/>
              </a:lnSpc>
              <a:spcBef>
                <a:spcPts val="575"/>
              </a:spcBef>
              <a:buClr>
                <a:srgbClr val="0AD0D9"/>
              </a:buClr>
              <a:buSzPct val="93750"/>
              <a:buFont typeface="Wingdings 2"/>
              <a:buChar char=""/>
              <a:tabLst>
                <a:tab pos="287020" algn="l"/>
              </a:tabLst>
            </a:pPr>
            <a:r>
              <a:rPr lang="en-US" sz="2400" dirty="0" smtClean="0">
                <a:latin typeface="Times New Roman"/>
                <a:cs typeface="Times New Roman"/>
              </a:rPr>
              <a:t>Mahindra e-</a:t>
            </a:r>
            <a:r>
              <a:rPr lang="en-US" sz="2400" dirty="0" err="1" smtClean="0">
                <a:latin typeface="Times New Roman"/>
                <a:cs typeface="Times New Roman"/>
              </a:rPr>
              <a:t>Verito</a:t>
            </a:r>
            <a:r>
              <a:rPr lang="en-US" sz="2400" dirty="0" smtClean="0">
                <a:latin typeface="Times New Roman"/>
                <a:cs typeface="Times New Roman"/>
              </a:rPr>
              <a:t>.</a:t>
            </a:r>
          </a:p>
          <a:p>
            <a:pPr marL="287020" indent="-274320">
              <a:lnSpc>
                <a:spcPct val="100000"/>
              </a:lnSpc>
              <a:spcBef>
                <a:spcPts val="575"/>
              </a:spcBef>
              <a:buClr>
                <a:srgbClr val="0AD0D9"/>
              </a:buClr>
              <a:buSzPct val="93750"/>
              <a:buFont typeface="Wingdings 2"/>
              <a:buChar char=""/>
              <a:tabLst>
                <a:tab pos="287020" algn="l"/>
              </a:tabLst>
            </a:pPr>
            <a:r>
              <a:rPr lang="pt-BR" sz="2400" dirty="0" smtClean="0">
                <a:latin typeface="Times New Roman"/>
                <a:cs typeface="Times New Roman"/>
              </a:rPr>
              <a:t> Tata Tigor Electric.</a:t>
            </a:r>
          </a:p>
          <a:p>
            <a:pPr marL="287020" indent="-274320">
              <a:lnSpc>
                <a:spcPct val="100000"/>
              </a:lnSpc>
              <a:spcBef>
                <a:spcPts val="575"/>
              </a:spcBef>
              <a:buClr>
                <a:srgbClr val="0AD0D9"/>
              </a:buClr>
              <a:buSzPct val="93750"/>
              <a:buFont typeface="Wingdings 2"/>
              <a:buChar char=""/>
              <a:tabLst>
                <a:tab pos="287020" algn="l"/>
              </a:tabLst>
            </a:pPr>
            <a:r>
              <a:rPr lang="pt-BR" sz="2400" dirty="0" smtClean="0">
                <a:latin typeface="Times New Roman"/>
                <a:cs typeface="Times New Roman"/>
              </a:rPr>
              <a:t>Mahindra e-KUV 100</a:t>
            </a:r>
          </a:p>
          <a:p>
            <a:pPr marL="287020" indent="-274320">
              <a:lnSpc>
                <a:spcPct val="100000"/>
              </a:lnSpc>
              <a:spcBef>
                <a:spcPts val="575"/>
              </a:spcBef>
              <a:buClr>
                <a:srgbClr val="0AD0D9"/>
              </a:buClr>
              <a:buSzPct val="93750"/>
              <a:buFont typeface="Wingdings 2"/>
              <a:buChar char=""/>
              <a:tabLst>
                <a:tab pos="287020" algn="l"/>
              </a:tabLst>
            </a:pPr>
            <a:r>
              <a:rPr lang="pt-BR" sz="2400" dirty="0" smtClean="0">
                <a:latin typeface="Times New Roman"/>
                <a:cs typeface="Times New Roman"/>
              </a:rPr>
              <a:t>Tata Tiago Electric.</a:t>
            </a:r>
            <a:endParaRPr lang="en-US" sz="2400" dirty="0" smtClean="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105400" y="1828800"/>
            <a:ext cx="3636263" cy="20193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366003" y="4629910"/>
            <a:ext cx="3777995" cy="222808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223"/>
            <a:ext cx="9143999" cy="1028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01357" y="0"/>
            <a:ext cx="4742641" cy="5999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088207" cy="10205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828" y="52323"/>
            <a:ext cx="9145590" cy="90182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96900" y="876045"/>
            <a:ext cx="188150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Conclusion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28600" y="1828801"/>
            <a:ext cx="8915400" cy="34350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 marR="87630" indent="-274320">
              <a:lnSpc>
                <a:spcPct val="100000"/>
              </a:lnSpc>
              <a:spcBef>
                <a:spcPts val="100"/>
              </a:spcBef>
              <a:buClr>
                <a:srgbClr val="0AD0D9"/>
              </a:buClr>
              <a:buSzPct val="93750"/>
              <a:buFont typeface="Wingdings 2"/>
              <a:buChar char=""/>
              <a:tabLst>
                <a:tab pos="287020" algn="l"/>
                <a:tab pos="1214120" algn="l"/>
                <a:tab pos="1648460" algn="l"/>
                <a:tab pos="2241550" algn="l"/>
                <a:tab pos="2639060" algn="l"/>
                <a:tab pos="2884170" algn="l"/>
                <a:tab pos="3044190" algn="l"/>
                <a:tab pos="3696335" algn="l"/>
                <a:tab pos="3983990" algn="l"/>
                <a:tab pos="4456430" algn="l"/>
                <a:tab pos="4862830" algn="l"/>
                <a:tab pos="4887595" algn="l"/>
                <a:tab pos="5293360" algn="l"/>
                <a:tab pos="5487670" algn="l"/>
                <a:tab pos="5876925" algn="l"/>
                <a:tab pos="5937250" algn="l"/>
                <a:tab pos="6883400" algn="l"/>
                <a:tab pos="6910070" algn="l"/>
                <a:tab pos="7272020" algn="l"/>
              </a:tabLst>
            </a:pPr>
            <a:r>
              <a:rPr sz="2400" dirty="0">
                <a:latin typeface="Times New Roman"/>
                <a:cs typeface="Times New Roman"/>
              </a:rPr>
              <a:t>Using the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concept</a:t>
            </a:r>
            <a:r>
              <a:rPr sz="2400">
                <a:latin typeface="Times New Roman"/>
                <a:cs typeface="Times New Roman"/>
              </a:rPr>
              <a:t>	</a:t>
            </a:r>
            <a:r>
              <a:rPr lang="en-US" sz="2400" dirty="0" smtClean="0">
                <a:latin typeface="Times New Roman"/>
                <a:cs typeface="Times New Roman"/>
              </a:rPr>
              <a:t>electric vehicle c</a:t>
            </a:r>
            <a:r>
              <a:rPr sz="2400" smtClean="0">
                <a:latin typeface="Times New Roman"/>
                <a:cs typeface="Times New Roman"/>
              </a:rPr>
              <a:t>ars</a:t>
            </a:r>
            <a:r>
              <a:rPr sz="2400">
                <a:latin typeface="Times New Roman"/>
                <a:cs typeface="Times New Roman"/>
              </a:rPr>
              <a:t>	</a:t>
            </a:r>
            <a:r>
              <a:rPr sz="2400" smtClean="0">
                <a:latin typeface="Times New Roman"/>
                <a:cs typeface="Times New Roman"/>
              </a:rPr>
              <a:t>results	in</a:t>
            </a:r>
            <a:r>
              <a:rPr sz="2400" dirty="0">
                <a:latin typeface="Times New Roman"/>
                <a:cs typeface="Times New Roman"/>
              </a:rPr>
              <a:t>	better  </a:t>
            </a:r>
            <a:r>
              <a:rPr sz="2400" spc="-5" dirty="0">
                <a:latin typeface="Times New Roman"/>
                <a:cs typeface="Times New Roman"/>
              </a:rPr>
              <a:t>efficiency	</a:t>
            </a:r>
            <a:r>
              <a:rPr sz="2400" dirty="0">
                <a:latin typeface="Times New Roman"/>
                <a:cs typeface="Times New Roman"/>
              </a:rPr>
              <a:t>and	also	</a:t>
            </a:r>
            <a:r>
              <a:rPr sz="2400" spc="-5" dirty="0">
                <a:latin typeface="Times New Roman"/>
                <a:cs typeface="Times New Roman"/>
              </a:rPr>
              <a:t>saves	</a:t>
            </a:r>
            <a:r>
              <a:rPr sz="2400" dirty="0">
                <a:latin typeface="Times New Roman"/>
                <a:cs typeface="Times New Roman"/>
              </a:rPr>
              <a:t>a	lot	of	fuel	in	</a:t>
            </a:r>
            <a:r>
              <a:rPr sz="2400" spc="-20" dirty="0">
                <a:latin typeface="Times New Roman"/>
                <a:cs typeface="Times New Roman"/>
              </a:rPr>
              <a:t>today’s		</a:t>
            </a:r>
            <a:r>
              <a:rPr sz="2400" dirty="0">
                <a:latin typeface="Times New Roman"/>
                <a:cs typeface="Times New Roman"/>
              </a:rPr>
              <a:t>fuel  deficit	world.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0AD0D9"/>
              </a:buClr>
              <a:buFont typeface="Wingdings 2"/>
              <a:buChar char=""/>
            </a:pPr>
            <a:endParaRPr sz="3500">
              <a:latin typeface="Times New Roman"/>
              <a:cs typeface="Times New Roman"/>
            </a:endParaRPr>
          </a:p>
          <a:p>
            <a:pPr marL="346075" indent="-334010">
              <a:lnSpc>
                <a:spcPct val="100000"/>
              </a:lnSpc>
              <a:spcBef>
                <a:spcPts val="5"/>
              </a:spcBef>
              <a:buClr>
                <a:srgbClr val="0AD0D9"/>
              </a:buClr>
              <a:buSzPct val="93750"/>
              <a:buFont typeface="Wingdings 2"/>
              <a:buChar char=""/>
              <a:tabLst>
                <a:tab pos="346075" algn="l"/>
                <a:tab pos="346710" algn="l"/>
              </a:tabLst>
            </a:pPr>
            <a:r>
              <a:rPr sz="2400" spc="-5">
                <a:latin typeface="Times New Roman"/>
                <a:cs typeface="Times New Roman"/>
              </a:rPr>
              <a:t>A </a:t>
            </a:r>
            <a:r>
              <a:rPr lang="en-US" sz="2400" spc="-5" dirty="0" smtClean="0">
                <a:latin typeface="Times New Roman"/>
                <a:cs typeface="Times New Roman"/>
              </a:rPr>
              <a:t>electric vehicle</a:t>
            </a:r>
            <a:r>
              <a:rPr sz="2400" smtClean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gives a solution to all the </a:t>
            </a:r>
            <a:r>
              <a:rPr sz="2400" spc="-5" dirty="0">
                <a:latin typeface="Times New Roman"/>
                <a:cs typeface="Times New Roman"/>
              </a:rPr>
              <a:t>problems </a:t>
            </a:r>
            <a:r>
              <a:rPr sz="2400" dirty="0">
                <a:latin typeface="Times New Roman"/>
                <a:cs typeface="Times New Roman"/>
              </a:rPr>
              <a:t>to </a:t>
            </a:r>
            <a:r>
              <a:rPr sz="2400" spc="-5" dirty="0">
                <a:latin typeface="Times New Roman"/>
                <a:cs typeface="Times New Roman"/>
              </a:rPr>
              <a:t>some</a:t>
            </a:r>
            <a:r>
              <a:rPr sz="2400" spc="-1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extent.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0AD0D9"/>
              </a:buClr>
              <a:buFont typeface="Wingdings 2"/>
              <a:buChar char=""/>
            </a:pPr>
            <a:endParaRPr sz="3500">
              <a:latin typeface="Times New Roman"/>
              <a:cs typeface="Times New Roman"/>
            </a:endParaRPr>
          </a:p>
          <a:p>
            <a:pPr marL="286385" marR="5080" indent="-274320">
              <a:lnSpc>
                <a:spcPct val="100000"/>
              </a:lnSpc>
              <a:buClr>
                <a:srgbClr val="0AD0D9"/>
              </a:buClr>
              <a:buSzPct val="93750"/>
              <a:buFont typeface="Wingdings 2"/>
              <a:buChar char=""/>
              <a:tabLst>
                <a:tab pos="287020" algn="l"/>
              </a:tabLst>
            </a:pPr>
            <a:r>
              <a:rPr sz="2400" spc="-5" dirty="0">
                <a:latin typeface="Times New Roman"/>
                <a:cs typeface="Times New Roman"/>
              </a:rPr>
              <a:t>One </a:t>
            </a:r>
            <a:r>
              <a:rPr sz="2400" dirty="0">
                <a:latin typeface="Times New Roman"/>
                <a:cs typeface="Times New Roman"/>
              </a:rPr>
              <a:t>can </a:t>
            </a:r>
            <a:r>
              <a:rPr sz="2400" spc="-5" dirty="0">
                <a:latin typeface="Times New Roman"/>
                <a:cs typeface="Times New Roman"/>
              </a:rPr>
              <a:t>surely </a:t>
            </a:r>
            <a:r>
              <a:rPr sz="2400" dirty="0">
                <a:latin typeface="Times New Roman"/>
                <a:cs typeface="Times New Roman"/>
              </a:rPr>
              <a:t>conclude that this concept </a:t>
            </a:r>
            <a:r>
              <a:rPr sz="2400" spc="-5" dirty="0">
                <a:latin typeface="Times New Roman"/>
                <a:cs typeface="Times New Roman"/>
              </a:rPr>
              <a:t>will </a:t>
            </a:r>
            <a:r>
              <a:rPr sz="2400" dirty="0">
                <a:latin typeface="Times New Roman"/>
                <a:cs typeface="Times New Roman"/>
              </a:rPr>
              <a:t>follow with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even  better </a:t>
            </a:r>
            <a:r>
              <a:rPr sz="2400" spc="-10" dirty="0">
                <a:latin typeface="Times New Roman"/>
                <a:cs typeface="Times New Roman"/>
              </a:rPr>
              <a:t>efficiency </a:t>
            </a:r>
            <a:r>
              <a:rPr sz="2400" dirty="0">
                <a:latin typeface="Times New Roman"/>
                <a:cs typeface="Times New Roman"/>
              </a:rPr>
              <a:t>&amp; conservation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rate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223"/>
            <a:ext cx="9143999" cy="1028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01357" y="0"/>
            <a:ext cx="4742641" cy="5999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088207" cy="10205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828" y="52323"/>
            <a:ext cx="9145590" cy="90182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44500" y="726694"/>
            <a:ext cx="4105910" cy="70596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500" u="none" spc="-5" dirty="0">
                <a:latin typeface="Roboto" charset="0"/>
                <a:ea typeface="Roboto" charset="0"/>
                <a:cs typeface="Tahoma" pitchFamily="34" charset="0"/>
              </a:rPr>
              <a:t>Electric</a:t>
            </a:r>
            <a:r>
              <a:rPr sz="4500" u="none" spc="-105" dirty="0">
                <a:latin typeface="Roboto" charset="0"/>
                <a:ea typeface="Roboto" charset="0"/>
                <a:cs typeface="Tahoma" pitchFamily="34" charset="0"/>
              </a:rPr>
              <a:t> </a:t>
            </a:r>
            <a:r>
              <a:rPr sz="4500" u="none" spc="-10" dirty="0">
                <a:latin typeface="Roboto" charset="0"/>
                <a:ea typeface="Roboto" charset="0"/>
                <a:cs typeface="Tahoma" pitchFamily="34" charset="0"/>
              </a:rPr>
              <a:t>vehicles</a:t>
            </a:r>
            <a:endParaRPr sz="4500">
              <a:latin typeface="Roboto" charset="0"/>
              <a:ea typeface="Roboto" charset="0"/>
              <a:cs typeface="Tahoma" pitchFamily="34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4800" y="1956942"/>
            <a:ext cx="8305165" cy="130612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6385" marR="5080" indent="-274320" algn="just">
              <a:lnSpc>
                <a:spcPct val="100000"/>
              </a:lnSpc>
              <a:spcBef>
                <a:spcPts val="105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7020" algn="l"/>
              </a:tabLst>
            </a:pPr>
            <a:r>
              <a:rPr sz="2800" dirty="0">
                <a:latin typeface="Roboto" charset="0"/>
                <a:ea typeface="Roboto" charset="0"/>
                <a:cs typeface="Times New Roman"/>
              </a:rPr>
              <a:t>An </a:t>
            </a:r>
            <a:r>
              <a:rPr sz="2800" spc="-5" dirty="0">
                <a:latin typeface="Roboto" charset="0"/>
                <a:ea typeface="Roboto" charset="0"/>
                <a:cs typeface="Times New Roman"/>
              </a:rPr>
              <a:t>Electric vehicle is an automobile </a:t>
            </a:r>
            <a:r>
              <a:rPr sz="2800" dirty="0">
                <a:latin typeface="Roboto" charset="0"/>
                <a:ea typeface="Roboto" charset="0"/>
                <a:cs typeface="Times New Roman"/>
              </a:rPr>
              <a:t>that </a:t>
            </a:r>
            <a:r>
              <a:rPr sz="2800" spc="-5" dirty="0">
                <a:latin typeface="Roboto" charset="0"/>
                <a:ea typeface="Roboto" charset="0"/>
                <a:cs typeface="Times New Roman"/>
              </a:rPr>
              <a:t>is propelled </a:t>
            </a:r>
            <a:r>
              <a:rPr sz="2800" spc="5" dirty="0">
                <a:latin typeface="Roboto" charset="0"/>
                <a:ea typeface="Roboto" charset="0"/>
                <a:cs typeface="Times New Roman"/>
              </a:rPr>
              <a:t>by  </a:t>
            </a:r>
            <a:r>
              <a:rPr sz="2800" dirty="0">
                <a:latin typeface="Roboto" charset="0"/>
                <a:ea typeface="Roboto" charset="0"/>
                <a:cs typeface="Times New Roman"/>
              </a:rPr>
              <a:t>one or </a:t>
            </a:r>
            <a:r>
              <a:rPr sz="2800" spc="-5" dirty="0">
                <a:latin typeface="Roboto" charset="0"/>
                <a:ea typeface="Roboto" charset="0"/>
                <a:cs typeface="Times New Roman"/>
              </a:rPr>
              <a:t>more electric motors, </a:t>
            </a:r>
            <a:r>
              <a:rPr sz="2800" dirty="0">
                <a:latin typeface="Roboto" charset="0"/>
                <a:ea typeface="Roboto" charset="0"/>
                <a:cs typeface="Times New Roman"/>
              </a:rPr>
              <a:t>using </a:t>
            </a:r>
            <a:r>
              <a:rPr sz="2800" spc="-5" dirty="0">
                <a:latin typeface="Roboto" charset="0"/>
                <a:ea typeface="Roboto" charset="0"/>
                <a:cs typeface="Times New Roman"/>
              </a:rPr>
              <a:t>electrical </a:t>
            </a:r>
            <a:r>
              <a:rPr sz="2800" spc="-10" dirty="0">
                <a:latin typeface="Roboto" charset="0"/>
                <a:ea typeface="Roboto" charset="0"/>
                <a:cs typeface="Times New Roman"/>
              </a:rPr>
              <a:t>energy </a:t>
            </a:r>
            <a:r>
              <a:rPr sz="2800" spc="-5" dirty="0">
                <a:latin typeface="Roboto" charset="0"/>
                <a:ea typeface="Roboto" charset="0"/>
                <a:cs typeface="Times New Roman"/>
              </a:rPr>
              <a:t>stored  in </a:t>
            </a:r>
            <a:r>
              <a:rPr sz="2800" spc="-10" dirty="0">
                <a:latin typeface="Roboto" charset="0"/>
                <a:ea typeface="Roboto" charset="0"/>
                <a:cs typeface="Times New Roman"/>
              </a:rPr>
              <a:t>energy </a:t>
            </a:r>
            <a:r>
              <a:rPr sz="2800" dirty="0">
                <a:latin typeface="Roboto" charset="0"/>
                <a:ea typeface="Roboto" charset="0"/>
                <a:cs typeface="Times New Roman"/>
              </a:rPr>
              <a:t>storage</a:t>
            </a:r>
            <a:r>
              <a:rPr sz="2800" spc="-15" dirty="0">
                <a:latin typeface="Roboto" charset="0"/>
                <a:ea typeface="Roboto" charset="0"/>
                <a:cs typeface="Times New Roman"/>
              </a:rPr>
              <a:t> </a:t>
            </a:r>
            <a:r>
              <a:rPr sz="2800">
                <a:latin typeface="Roboto" charset="0"/>
                <a:ea typeface="Roboto" charset="0"/>
                <a:cs typeface="Times New Roman"/>
              </a:rPr>
              <a:t>device</a:t>
            </a:r>
            <a:r>
              <a:rPr sz="2800" smtClean="0">
                <a:latin typeface="Roboto" charset="0"/>
                <a:ea typeface="Roboto" charset="0"/>
                <a:cs typeface="Times New Roman"/>
              </a:rPr>
              <a:t>.</a:t>
            </a:r>
            <a:endParaRPr sz="2800">
              <a:latin typeface="Roboto" charset="0"/>
              <a:ea typeface="Roboto" charset="0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057400" y="4038600"/>
            <a:ext cx="3962400" cy="24384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6"/>
          <p:cNvSpPr txBox="1"/>
          <p:nvPr/>
        </p:nvSpPr>
        <p:spPr>
          <a:xfrm>
            <a:off x="1143000" y="4445889"/>
            <a:ext cx="13449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C</a:t>
            </a:r>
            <a:r>
              <a:rPr sz="2400" spc="-15" dirty="0">
                <a:latin typeface="Arial"/>
                <a:cs typeface="Arial"/>
              </a:rPr>
              <a:t>o</a:t>
            </a:r>
            <a:r>
              <a:rPr sz="2400" spc="-5" dirty="0">
                <a:latin typeface="Arial"/>
                <a:cs typeface="Arial"/>
              </a:rPr>
              <a:t>ntroll</a:t>
            </a:r>
            <a:r>
              <a:rPr sz="2400" spc="-15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r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8"/>
          <p:cNvSpPr txBox="1"/>
          <p:nvPr/>
        </p:nvSpPr>
        <p:spPr>
          <a:xfrm>
            <a:off x="6248400" y="4800600"/>
            <a:ext cx="18897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Electric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Motor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7"/>
          <p:cNvSpPr txBox="1"/>
          <p:nvPr/>
        </p:nvSpPr>
        <p:spPr>
          <a:xfrm>
            <a:off x="4876800" y="6324600"/>
            <a:ext cx="991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Battery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223"/>
            <a:ext cx="9143999" cy="1028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01357" y="0"/>
            <a:ext cx="4742641" cy="5999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088207" cy="10205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828" y="52323"/>
            <a:ext cx="9145590" cy="90182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81000" y="1066800"/>
            <a:ext cx="774509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500" dirty="0" smtClean="0">
                <a:latin typeface="Roboto" charset="0"/>
                <a:ea typeface="Roboto" charset="0"/>
                <a:cs typeface="Calibri"/>
              </a:rPr>
              <a:t> Problem:-</a:t>
            </a:r>
            <a:endParaRPr sz="4500">
              <a:latin typeface="Roboto" charset="0"/>
              <a:ea typeface="Roboto" charset="0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xfrm>
            <a:off x="228600" y="2133600"/>
            <a:ext cx="8382000" cy="1493999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87020" lvl="0" indent="-274320" algn="just" rtl="0">
              <a:spcBef>
                <a:spcPts val="770"/>
              </a:spcBef>
              <a:buClr>
                <a:srgbClr val="0AD0D9"/>
              </a:buClr>
              <a:buSzPct val="94642"/>
              <a:tabLst>
                <a:tab pos="287020" algn="l"/>
              </a:tabLst>
            </a:pPr>
            <a:r>
              <a:rPr lang="en-US" dirty="0" smtClean="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What kind of interface can EESL built to increase the use of public charging stations?</a:t>
            </a:r>
          </a:p>
          <a:p>
            <a:pPr marL="287020" indent="-274320">
              <a:lnSpc>
                <a:spcPct val="100000"/>
              </a:lnSpc>
              <a:spcBef>
                <a:spcPts val="770"/>
              </a:spcBef>
              <a:buClr>
                <a:srgbClr val="0AD0D9"/>
              </a:buClr>
              <a:buSzPct val="94642"/>
              <a:tabLst>
                <a:tab pos="287020" algn="l"/>
              </a:tabLst>
            </a:pP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4241058" y="4566901"/>
            <a:ext cx="1292225" cy="397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3515">
              <a:lnSpc>
                <a:spcPts val="3090"/>
              </a:lnSpc>
            </a:pPr>
            <a:endParaRPr sz="2800">
              <a:latin typeface="Arial"/>
              <a:cs typeface="Arial"/>
            </a:endParaRPr>
          </a:p>
        </p:txBody>
      </p:sp>
      <p:sp>
        <p:nvSpPr>
          <p:cNvPr id="11" name="object 7"/>
          <p:cNvSpPr txBox="1">
            <a:spLocks/>
          </p:cNvSpPr>
          <p:nvPr/>
        </p:nvSpPr>
        <p:spPr>
          <a:xfrm>
            <a:off x="533400" y="3429000"/>
            <a:ext cx="774509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500" b="0" i="0" u="heavy" strike="noStrike" kern="0" cap="none" spc="0" normalizeH="0" baseline="0" noProof="0" dirty="0" err="1" smtClean="0">
                <a:ln>
                  <a:noFill/>
                </a:ln>
                <a:solidFill>
                  <a:srgbClr val="04607A"/>
                </a:solidFill>
                <a:effectLst/>
                <a:uLnTx/>
                <a:uFillTx/>
                <a:latin typeface="Calibri"/>
                <a:ea typeface="+mj-ea"/>
                <a:cs typeface="Calibri"/>
              </a:rPr>
              <a:t>Expection</a:t>
            </a:r>
            <a:r>
              <a:rPr kumimoji="0" lang="en-US" sz="4500" b="0" i="0" u="heavy" strike="noStrike" kern="0" cap="none" spc="0" normalizeH="0" baseline="0" noProof="0" dirty="0" smtClean="0">
                <a:ln>
                  <a:noFill/>
                </a:ln>
                <a:solidFill>
                  <a:srgbClr val="04607A"/>
                </a:solidFill>
                <a:effectLst/>
                <a:uLnTx/>
                <a:uFillTx/>
                <a:latin typeface="Calibri"/>
                <a:ea typeface="+mj-ea"/>
                <a:cs typeface="Calibri"/>
              </a:rPr>
              <a:t>: -</a:t>
            </a:r>
            <a:endParaRPr kumimoji="0" lang="en-US" sz="4500" b="0" i="0" u="heavy" strike="noStrike" kern="0" cap="none" spc="0" normalizeH="0" baseline="0" noProof="0" dirty="0">
              <a:ln>
                <a:noFill/>
              </a:ln>
              <a:solidFill>
                <a:srgbClr val="04607A"/>
              </a:solidFill>
              <a:effectLst/>
              <a:uLnTx/>
              <a:uFillTx/>
              <a:latin typeface="Calibri"/>
              <a:ea typeface="+mj-ea"/>
              <a:cs typeface="Calibri"/>
            </a:endParaRPr>
          </a:p>
        </p:txBody>
      </p:sp>
      <p:sp>
        <p:nvSpPr>
          <p:cNvPr id="12" name="object 8"/>
          <p:cNvSpPr txBox="1">
            <a:spLocks/>
          </p:cNvSpPr>
          <p:nvPr/>
        </p:nvSpPr>
        <p:spPr>
          <a:xfrm>
            <a:off x="228600" y="4419600"/>
            <a:ext cx="8686800" cy="2355773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87020" indent="-274320" algn="just">
              <a:spcBef>
                <a:spcPts val="770"/>
              </a:spcBef>
              <a:buClr>
                <a:srgbClr val="0AD0D9"/>
              </a:buClr>
              <a:buSzPct val="94642"/>
              <a:tabLst>
                <a:tab pos="287020" algn="l"/>
              </a:tabLst>
            </a:pPr>
            <a:r>
              <a:rPr lang="en-US" sz="2800" dirty="0" smtClean="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A solution where electric vehicles can communicate with charging stations to provide automated information to EVS users in order to identify and reach out to the nearest charging station.</a:t>
            </a:r>
          </a:p>
          <a:p>
            <a:pPr marL="287020" marR="0" lvl="0" indent="-274320" algn="just" defTabSz="914400" rtl="0" eaLnBrk="1" fontAlgn="auto" latinLnBrk="0" hangingPunct="1">
              <a:lnSpc>
                <a:spcPct val="100000"/>
              </a:lnSpc>
              <a:spcBef>
                <a:spcPts val="770"/>
              </a:spcBef>
              <a:spcAft>
                <a:spcPts val="0"/>
              </a:spcAft>
              <a:buClr>
                <a:srgbClr val="0AD0D9"/>
              </a:buClr>
              <a:buSzPct val="94642"/>
              <a:buFontTx/>
              <a:buNone/>
              <a:tabLst>
                <a:tab pos="287020" algn="l"/>
              </a:tabLst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4" name="object 8"/>
          <p:cNvSpPr txBox="1">
            <a:spLocks/>
          </p:cNvSpPr>
          <p:nvPr/>
        </p:nvSpPr>
        <p:spPr>
          <a:xfrm>
            <a:off x="0" y="4953000"/>
            <a:ext cx="8610600" cy="529632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87020" marR="0" lvl="0" indent="-274320" defTabSz="914400" eaLnBrk="1" fontAlgn="auto" latinLnBrk="0" hangingPunct="1">
              <a:lnSpc>
                <a:spcPct val="100000"/>
              </a:lnSpc>
              <a:spcBef>
                <a:spcPts val="770"/>
              </a:spcBef>
              <a:spcAft>
                <a:spcPts val="0"/>
              </a:spcAft>
              <a:buClr>
                <a:srgbClr val="0AD0D9"/>
              </a:buClr>
              <a:buSzPct val="94642"/>
              <a:buFontTx/>
              <a:buNone/>
              <a:tabLst>
                <a:tab pos="287020" algn="l"/>
              </a:tabLst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223"/>
            <a:ext cx="9143999" cy="1028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01357" y="0"/>
            <a:ext cx="4742641" cy="5999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088207" cy="10205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828" y="52323"/>
            <a:ext cx="9145590" cy="90182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52424" y="736600"/>
            <a:ext cx="329184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dirty="0">
                <a:latin typeface="Calibri"/>
                <a:cs typeface="Calibri"/>
              </a:rPr>
              <a:t>Block</a:t>
            </a:r>
            <a:r>
              <a:rPr sz="4500" spc="-65" dirty="0">
                <a:latin typeface="Calibri"/>
                <a:cs typeface="Calibri"/>
              </a:rPr>
              <a:t> </a:t>
            </a:r>
            <a:r>
              <a:rPr sz="4500" spc="-20" dirty="0">
                <a:latin typeface="Calibri"/>
                <a:cs typeface="Calibri"/>
              </a:rPr>
              <a:t>diagram</a:t>
            </a:r>
            <a:endParaRPr sz="45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57200" y="1874521"/>
            <a:ext cx="7871459" cy="384047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121914" y="5840730"/>
            <a:ext cx="275145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An </a:t>
            </a:r>
            <a:r>
              <a:rPr sz="2000" spc="-5" dirty="0">
                <a:latin typeface="Times New Roman"/>
                <a:cs typeface="Times New Roman"/>
              </a:rPr>
              <a:t>Electric </a:t>
            </a:r>
            <a:r>
              <a:rPr sz="2000" dirty="0">
                <a:latin typeface="Times New Roman"/>
                <a:cs typeface="Times New Roman"/>
              </a:rPr>
              <a:t>vehicle</a:t>
            </a:r>
            <a:r>
              <a:rPr sz="2000" spc="-8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system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r>
              <a:rPr lang="en-US" dirty="0" err="1" smtClean="0">
                <a:cs typeface="Calibri"/>
              </a:rPr>
              <a:t>hhhh</a:t>
            </a:r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223"/>
            <a:ext cx="9143999" cy="1028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01357" y="0"/>
            <a:ext cx="4742641" cy="5999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088207" cy="10205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828" y="52323"/>
            <a:ext cx="9145590" cy="90182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20700" y="748029"/>
            <a:ext cx="4127500" cy="7053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500" dirty="0" smtClean="0">
                <a:latin typeface="Calibri"/>
                <a:cs typeface="Calibri"/>
              </a:rPr>
              <a:t> Heating Issue:-</a:t>
            </a:r>
            <a:endParaRPr sz="4500"/>
          </a:p>
        </p:txBody>
      </p:sp>
      <p:sp>
        <p:nvSpPr>
          <p:cNvPr id="10" name="object 7"/>
          <p:cNvSpPr txBox="1">
            <a:spLocks/>
          </p:cNvSpPr>
          <p:nvPr/>
        </p:nvSpPr>
        <p:spPr>
          <a:xfrm>
            <a:off x="304800" y="1905000"/>
            <a:ext cx="4127500" cy="7053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500" b="0" i="0" u="heavy" strike="noStrike" kern="0" cap="none" spc="0" normalizeH="0" baseline="0" noProof="0" dirty="0" smtClean="0">
                <a:ln>
                  <a:noFill/>
                </a:ln>
                <a:solidFill>
                  <a:srgbClr val="04607A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Freon</a:t>
            </a:r>
            <a:r>
              <a:rPr kumimoji="0" lang="en-US" sz="4500" b="0" i="0" u="heavy" strike="noStrike" kern="0" cap="none" spc="0" normalizeH="0" noProof="0" dirty="0" smtClean="0">
                <a:ln>
                  <a:noFill/>
                </a:ln>
                <a:solidFill>
                  <a:srgbClr val="04607A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 Gas (CFC)</a:t>
            </a:r>
            <a:endParaRPr kumimoji="0" lang="en-US" sz="4500" b="0" i="0" u="heavy" strike="noStrike" kern="0" cap="none" spc="0" normalizeH="0" baseline="0" noProof="0" dirty="0">
              <a:ln>
                <a:noFill/>
              </a:ln>
              <a:solidFill>
                <a:srgbClr val="04607A"/>
              </a:solidFill>
              <a:effectLst/>
              <a:uLnTx/>
              <a:uFillTx/>
              <a:latin typeface="Times New Roman"/>
              <a:ea typeface="+mj-ea"/>
              <a:cs typeface="Times New Roman"/>
            </a:endParaRPr>
          </a:p>
        </p:txBody>
      </p:sp>
      <p:sp>
        <p:nvSpPr>
          <p:cNvPr id="11" name="object 7"/>
          <p:cNvSpPr txBox="1">
            <a:spLocks/>
          </p:cNvSpPr>
          <p:nvPr/>
        </p:nvSpPr>
        <p:spPr>
          <a:xfrm>
            <a:off x="457200" y="4476279"/>
            <a:ext cx="4127500" cy="7053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500" b="0" i="0" u="heavy" strike="noStrike" kern="0" cap="none" spc="0" normalizeH="0" baseline="0" noProof="0" dirty="0" smtClean="0">
                <a:ln>
                  <a:noFill/>
                </a:ln>
                <a:solidFill>
                  <a:srgbClr val="04607A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Nitrogen</a:t>
            </a:r>
            <a:endParaRPr kumimoji="0" lang="en-US" sz="4500" b="0" i="0" u="heavy" strike="noStrike" kern="0" cap="none" spc="0" normalizeH="0" baseline="0" noProof="0" dirty="0">
              <a:ln>
                <a:noFill/>
              </a:ln>
              <a:solidFill>
                <a:srgbClr val="04607A"/>
              </a:solidFill>
              <a:effectLst/>
              <a:uLnTx/>
              <a:uFillTx/>
              <a:latin typeface="Times New Roman"/>
              <a:ea typeface="+mj-ea"/>
              <a:cs typeface="Times New Roman"/>
            </a:endParaRPr>
          </a:p>
        </p:txBody>
      </p:sp>
      <p:sp>
        <p:nvSpPr>
          <p:cNvPr id="12" name="object 8"/>
          <p:cNvSpPr txBox="1">
            <a:spLocks noGrp="1"/>
          </p:cNvSpPr>
          <p:nvPr>
            <p:ph type="body" idx="1"/>
          </p:nvPr>
        </p:nvSpPr>
        <p:spPr>
          <a:xfrm>
            <a:off x="304800" y="2743200"/>
            <a:ext cx="8610600" cy="1924886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87020" lvl="0" indent="-274320" algn="l" rtl="0">
              <a:spcBef>
                <a:spcPts val="770"/>
              </a:spcBef>
              <a:buClr>
                <a:srgbClr val="0AD0D9"/>
              </a:buClr>
              <a:buSzPct val="94642"/>
              <a:tabLst>
                <a:tab pos="287020" algn="l"/>
              </a:tabLst>
            </a:pPr>
            <a:r>
              <a:rPr lang="en-US" dirty="0" smtClean="0">
                <a:latin typeface="Roboto" charset="0"/>
                <a:ea typeface="Roboto" charset="0"/>
              </a:rPr>
              <a:t>Freon gas is a system of coils and compressors in your AC unit. The AC compresses the R-22 gas, making it very hot.</a:t>
            </a:r>
            <a:endParaRPr lang="en-US" dirty="0" smtClean="0">
              <a:solidFill>
                <a:srgbClr val="212529"/>
              </a:solidFill>
              <a:latin typeface="Roboto" charset="0"/>
              <a:ea typeface="Roboto" charset="0"/>
              <a:cs typeface="Roboto"/>
              <a:sym typeface="Roboto"/>
            </a:endParaRPr>
          </a:p>
          <a:p>
            <a:pPr marL="287020" indent="-274320">
              <a:lnSpc>
                <a:spcPct val="100000"/>
              </a:lnSpc>
              <a:spcBef>
                <a:spcPts val="770"/>
              </a:spcBef>
              <a:buClr>
                <a:srgbClr val="0AD0D9"/>
              </a:buClr>
              <a:buSzPct val="94642"/>
              <a:tabLst>
                <a:tab pos="287020" algn="l"/>
              </a:tabLst>
            </a:pPr>
            <a:endParaRPr dirty="0">
              <a:latin typeface="Roboto" charset="0"/>
              <a:ea typeface="Roboto" charset="0"/>
            </a:endParaRPr>
          </a:p>
        </p:txBody>
      </p:sp>
      <p:sp>
        <p:nvSpPr>
          <p:cNvPr id="15" name="object 8"/>
          <p:cNvSpPr txBox="1">
            <a:spLocks/>
          </p:cNvSpPr>
          <p:nvPr/>
        </p:nvSpPr>
        <p:spPr>
          <a:xfrm>
            <a:off x="304800" y="5440281"/>
            <a:ext cx="8610600" cy="960519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87020" lvl="0" indent="-274320">
              <a:spcBef>
                <a:spcPts val="770"/>
              </a:spcBef>
              <a:buClr>
                <a:srgbClr val="0AD0D9"/>
              </a:buClr>
              <a:buSzPct val="94642"/>
              <a:tabLst>
                <a:tab pos="287020" algn="l"/>
              </a:tabLst>
            </a:pPr>
            <a:r>
              <a:rPr lang="en-US" sz="2800" dirty="0" smtClean="0">
                <a:latin typeface="Roboto" charset="0"/>
                <a:ea typeface="Roboto" charset="0"/>
              </a:rPr>
              <a:t>Nitrogen gas is an industrial gas produced by the fractional distillation of liquid air or by mechanical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Roboto" charset="0"/>
              <a:ea typeface="Roboto" charset="0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223"/>
            <a:ext cx="9143999" cy="1028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01357" y="0"/>
            <a:ext cx="4742641" cy="5999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088207" cy="10205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828" y="52323"/>
            <a:ext cx="9145590" cy="90182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44500" y="807465"/>
            <a:ext cx="5575300" cy="7053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500" dirty="0" smtClean="0">
                <a:latin typeface="Calibri"/>
                <a:cs typeface="Calibri"/>
              </a:rPr>
              <a:t> </a:t>
            </a:r>
            <a:r>
              <a:rPr lang="en-US" sz="4500" dirty="0" smtClean="0">
                <a:latin typeface="+mj-lt"/>
                <a:cs typeface="Calibri"/>
              </a:rPr>
              <a:t>Cold</a:t>
            </a:r>
            <a:r>
              <a:rPr lang="en-US" sz="4500" dirty="0" smtClean="0">
                <a:latin typeface="Calibri"/>
                <a:cs typeface="Calibri"/>
              </a:rPr>
              <a:t> Issue:-</a:t>
            </a:r>
            <a:endParaRPr sz="4500">
              <a:latin typeface="Calibri"/>
              <a:cs typeface="Calibri"/>
            </a:endParaRPr>
          </a:p>
        </p:txBody>
      </p:sp>
      <p:sp>
        <p:nvSpPr>
          <p:cNvPr id="9" name="object 7"/>
          <p:cNvSpPr txBox="1">
            <a:spLocks/>
          </p:cNvSpPr>
          <p:nvPr/>
        </p:nvSpPr>
        <p:spPr>
          <a:xfrm>
            <a:off x="533400" y="2057400"/>
            <a:ext cx="3581400" cy="7053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500" b="0" i="0" u="heavy" strike="noStrike" kern="0" cap="none" spc="0" normalizeH="0" baseline="0" noProof="0" dirty="0" smtClean="0">
                <a:ln>
                  <a:noFill/>
                </a:ln>
                <a:solidFill>
                  <a:srgbClr val="04607A"/>
                </a:solidFill>
                <a:effectLst/>
                <a:uLnTx/>
                <a:uFillTx/>
                <a:ea typeface="+mj-ea"/>
                <a:cs typeface="Times New Roman"/>
              </a:rPr>
              <a:t>Block</a:t>
            </a:r>
            <a:r>
              <a:rPr kumimoji="0" lang="en-US" sz="4500" b="0" i="0" u="heavy" strike="noStrike" kern="0" cap="none" spc="0" normalizeH="0" noProof="0" dirty="0" smtClean="0">
                <a:ln>
                  <a:noFill/>
                </a:ln>
                <a:solidFill>
                  <a:srgbClr val="04607A"/>
                </a:solidFill>
                <a:effectLst/>
                <a:uLnTx/>
                <a:uFillTx/>
                <a:ea typeface="+mj-ea"/>
                <a:cs typeface="Times New Roman"/>
              </a:rPr>
              <a:t> Heater</a:t>
            </a:r>
            <a:endParaRPr kumimoji="0" lang="en-US" sz="4500" b="0" i="0" u="heavy" strike="noStrike" kern="0" cap="none" spc="0" normalizeH="0" baseline="0" noProof="0" dirty="0">
              <a:ln>
                <a:noFill/>
              </a:ln>
              <a:solidFill>
                <a:srgbClr val="04607A"/>
              </a:solidFill>
              <a:effectLst/>
              <a:uLnTx/>
              <a:uFillTx/>
              <a:ea typeface="+mj-ea"/>
              <a:cs typeface="Times New Roman"/>
            </a:endParaRPr>
          </a:p>
        </p:txBody>
      </p:sp>
      <p:sp>
        <p:nvSpPr>
          <p:cNvPr id="12" name="object 8"/>
          <p:cNvSpPr txBox="1">
            <a:spLocks noGrp="1"/>
          </p:cNvSpPr>
          <p:nvPr>
            <p:ph type="body" idx="1"/>
          </p:nvPr>
        </p:nvSpPr>
        <p:spPr>
          <a:xfrm>
            <a:off x="304800" y="3505200"/>
            <a:ext cx="8610600" cy="1822294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87020" indent="-274320" algn="l">
              <a:lnSpc>
                <a:spcPct val="100000"/>
              </a:lnSpc>
              <a:spcBef>
                <a:spcPts val="770"/>
              </a:spcBef>
              <a:buClr>
                <a:srgbClr val="0AD0D9"/>
              </a:buClr>
              <a:buSzPct val="94642"/>
              <a:tabLst>
                <a:tab pos="287020" algn="l"/>
              </a:tabLst>
            </a:pPr>
            <a:r>
              <a:rPr lang="en-US" dirty="0" smtClean="0">
                <a:latin typeface="Roboto" charset="0"/>
                <a:ea typeface="Roboto" charset="0"/>
              </a:rPr>
              <a:t>Block heater warms an engine to increase the chances that the engine will start as well as warm up the vehicle faster than it normally would in extremely cold weather.</a:t>
            </a:r>
            <a:endParaRPr dirty="0">
              <a:latin typeface="Roboto" charset="0"/>
              <a:ea typeface="Roboto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223"/>
            <a:ext cx="9143999" cy="1028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01357" y="0"/>
            <a:ext cx="4742641" cy="5999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088207" cy="10205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828" y="52323"/>
            <a:ext cx="9145590" cy="90182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44500" y="560578"/>
            <a:ext cx="8699500" cy="7053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500" dirty="0" smtClean="0">
                <a:latin typeface="Calibri"/>
                <a:cs typeface="Calibri"/>
              </a:rPr>
              <a:t>How to Reduce Timing for Battery </a:t>
            </a:r>
            <a:endParaRPr sz="4500">
              <a:latin typeface="Calibri"/>
              <a:cs typeface="Calibri"/>
            </a:endParaRPr>
          </a:p>
        </p:txBody>
      </p:sp>
      <p:sp>
        <p:nvSpPr>
          <p:cNvPr id="10" name="object 8"/>
          <p:cNvSpPr txBox="1">
            <a:spLocks/>
          </p:cNvSpPr>
          <p:nvPr/>
        </p:nvSpPr>
        <p:spPr>
          <a:xfrm>
            <a:off x="304800" y="1828801"/>
            <a:ext cx="8610600" cy="3217547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87020" indent="-274320">
              <a:spcBef>
                <a:spcPts val="770"/>
              </a:spcBef>
              <a:buClr>
                <a:srgbClr val="0AD0D9"/>
              </a:buClr>
              <a:buSzPct val="94642"/>
              <a:tabLst>
                <a:tab pos="287020" algn="l"/>
              </a:tabLst>
            </a:pPr>
            <a:r>
              <a:rPr lang="en-US" sz="2800" dirty="0" smtClean="0">
                <a:latin typeface="Roboto" charset="0"/>
                <a:ea typeface="Roboto" charset="0"/>
              </a:rPr>
              <a:t>A start-up has developed a novel battery which it claims can charge electric vehicles (EVs) in under 15 minutes, making them more affordable for the end users. </a:t>
            </a:r>
            <a:br>
              <a:rPr lang="en-US" sz="2800" dirty="0" smtClean="0">
                <a:latin typeface="Roboto" charset="0"/>
                <a:ea typeface="Roboto" charset="0"/>
              </a:rPr>
            </a:br>
            <a:r>
              <a:rPr lang="en-US" sz="2800" dirty="0" smtClean="0">
                <a:latin typeface="Roboto" charset="0"/>
                <a:ea typeface="Roboto" charset="0"/>
              </a:rPr>
              <a:t/>
            </a:r>
            <a:br>
              <a:rPr lang="en-US" sz="2800" dirty="0" smtClean="0">
                <a:latin typeface="Roboto" charset="0"/>
                <a:ea typeface="Roboto" charset="0"/>
              </a:rPr>
            </a:br>
            <a:endParaRPr lang="en-US" sz="2800" dirty="0" smtClean="0">
              <a:latin typeface="Roboto" charset="0"/>
              <a:ea typeface="Roboto" charset="0"/>
            </a:endParaRPr>
          </a:p>
          <a:p>
            <a:pPr marL="287020" marR="0" lvl="0" indent="-274320" algn="l" defTabSz="914400" eaLnBrk="1" fontAlgn="auto" latinLnBrk="0" hangingPunct="1">
              <a:lnSpc>
                <a:spcPct val="100000"/>
              </a:lnSpc>
              <a:spcBef>
                <a:spcPts val="770"/>
              </a:spcBef>
              <a:spcAft>
                <a:spcPts val="0"/>
              </a:spcAft>
              <a:buClr>
                <a:srgbClr val="0AD0D9"/>
              </a:buClr>
              <a:buSzPct val="94642"/>
              <a:buFontTx/>
              <a:buNone/>
              <a:tabLst>
                <a:tab pos="287020" algn="l"/>
              </a:tabLst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Roboto" charset="0"/>
              <a:ea typeface="Roboto" charset="0"/>
            </a:endParaRPr>
          </a:p>
        </p:txBody>
      </p:sp>
      <p:sp>
        <p:nvSpPr>
          <p:cNvPr id="13" name="object 8"/>
          <p:cNvSpPr txBox="1">
            <a:spLocks/>
          </p:cNvSpPr>
          <p:nvPr/>
        </p:nvSpPr>
        <p:spPr>
          <a:xfrm>
            <a:off x="304800" y="3962400"/>
            <a:ext cx="8610600" cy="529632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r>
              <a:rPr lang="en-US" sz="2800" b="1" dirty="0" smtClean="0"/>
              <a:t>Corporate semi-quick charging: 1¼ hours</a:t>
            </a:r>
            <a:endParaRPr lang="en-US" sz="2800" b="1" dirty="0"/>
          </a:p>
        </p:txBody>
      </p:sp>
      <p:sp>
        <p:nvSpPr>
          <p:cNvPr id="15" name="object 8"/>
          <p:cNvSpPr txBox="1">
            <a:spLocks/>
          </p:cNvSpPr>
          <p:nvPr/>
        </p:nvSpPr>
        <p:spPr>
          <a:xfrm>
            <a:off x="304800" y="4800600"/>
            <a:ext cx="8610600" cy="1822294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87020" lvl="0" indent="-274320">
              <a:spcBef>
                <a:spcPts val="770"/>
              </a:spcBef>
              <a:buClr>
                <a:srgbClr val="0AD0D9"/>
              </a:buClr>
              <a:buSzPct val="94642"/>
              <a:tabLst>
                <a:tab pos="287020" algn="l"/>
              </a:tabLst>
            </a:pPr>
            <a:r>
              <a:rPr lang="en-US" sz="2800" dirty="0" smtClean="0"/>
              <a:t>Companies can install more powerful connections for recharging their fleets. They also generally have three-phase circuits, which greatly reduces the charging time compared to recharging at home.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Roboto" charset="0"/>
              <a:ea typeface="Roboto" charset="0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223"/>
            <a:ext cx="9143999" cy="1028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01357" y="0"/>
            <a:ext cx="4742641" cy="5999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088207" cy="10205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828" y="52323"/>
            <a:ext cx="9145590" cy="90182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44500" y="1042161"/>
            <a:ext cx="38957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Commercial</a:t>
            </a:r>
            <a:r>
              <a:rPr sz="3600" spc="-35" dirty="0"/>
              <a:t> </a:t>
            </a:r>
            <a:r>
              <a:rPr sz="3600" spc="-5" dirty="0"/>
              <a:t>vehicles</a:t>
            </a:r>
            <a:endParaRPr sz="3600"/>
          </a:p>
        </p:txBody>
      </p:sp>
      <p:sp>
        <p:nvSpPr>
          <p:cNvPr id="8" name="object 8"/>
          <p:cNvSpPr txBox="1"/>
          <p:nvPr/>
        </p:nvSpPr>
        <p:spPr>
          <a:xfrm>
            <a:off x="535940" y="1884235"/>
            <a:ext cx="3883660" cy="2687915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680"/>
              </a:spcBef>
              <a:buClr>
                <a:srgbClr val="0AD0D9"/>
              </a:buClr>
              <a:buSzPct val="93750"/>
              <a:buFont typeface="Wingdings 2"/>
              <a:buChar char=""/>
              <a:tabLst>
                <a:tab pos="287020" algn="l"/>
              </a:tabLst>
            </a:pPr>
            <a:r>
              <a:rPr lang="en-US" sz="2400" spc="-30" dirty="0" smtClean="0">
                <a:latin typeface="Times New Roman"/>
                <a:cs typeface="Times New Roman"/>
              </a:rPr>
              <a:t>Mahindra e2oPlus.</a:t>
            </a:r>
            <a:endParaRPr sz="240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spcBef>
                <a:spcPts val="575"/>
              </a:spcBef>
              <a:buClr>
                <a:srgbClr val="0AD0D9"/>
              </a:buClr>
              <a:buSzPct val="93750"/>
              <a:buFont typeface="Wingdings 2"/>
              <a:buChar char=""/>
              <a:tabLst>
                <a:tab pos="287020" algn="l"/>
              </a:tabLst>
            </a:pPr>
            <a:r>
              <a:rPr lang="en-US" sz="2400" dirty="0" smtClean="0">
                <a:latin typeface="Times New Roman"/>
                <a:cs typeface="Times New Roman"/>
              </a:rPr>
              <a:t>Atom Motors, Stellar. </a:t>
            </a:r>
          </a:p>
          <a:p>
            <a:pPr marL="287020" indent="-274320">
              <a:lnSpc>
                <a:spcPct val="100000"/>
              </a:lnSpc>
              <a:spcBef>
                <a:spcPts val="575"/>
              </a:spcBef>
              <a:buClr>
                <a:srgbClr val="0AD0D9"/>
              </a:buClr>
              <a:buSzPct val="93750"/>
              <a:buFont typeface="Wingdings 2"/>
              <a:buChar char=""/>
              <a:tabLst>
                <a:tab pos="287020" algn="l"/>
              </a:tabLst>
            </a:pPr>
            <a:r>
              <a:rPr lang="en-US" sz="2400" dirty="0" smtClean="0">
                <a:latin typeface="Times New Roman"/>
                <a:cs typeface="Times New Roman"/>
              </a:rPr>
              <a:t>Mahindra e-</a:t>
            </a:r>
            <a:r>
              <a:rPr lang="en-US" sz="2400" dirty="0" err="1" smtClean="0">
                <a:latin typeface="Times New Roman"/>
                <a:cs typeface="Times New Roman"/>
              </a:rPr>
              <a:t>Verito</a:t>
            </a:r>
            <a:r>
              <a:rPr lang="en-US" sz="2400" dirty="0" smtClean="0">
                <a:latin typeface="Times New Roman"/>
                <a:cs typeface="Times New Roman"/>
              </a:rPr>
              <a:t>.</a:t>
            </a:r>
          </a:p>
          <a:p>
            <a:pPr marL="287020" indent="-274320">
              <a:lnSpc>
                <a:spcPct val="100000"/>
              </a:lnSpc>
              <a:spcBef>
                <a:spcPts val="575"/>
              </a:spcBef>
              <a:buClr>
                <a:srgbClr val="0AD0D9"/>
              </a:buClr>
              <a:buSzPct val="93750"/>
              <a:buFont typeface="Wingdings 2"/>
              <a:buChar char=""/>
              <a:tabLst>
                <a:tab pos="287020" algn="l"/>
              </a:tabLst>
            </a:pPr>
            <a:r>
              <a:rPr lang="pt-BR" sz="2400" dirty="0" smtClean="0">
                <a:latin typeface="Times New Roman"/>
                <a:cs typeface="Times New Roman"/>
              </a:rPr>
              <a:t> Tata Tigor Electric.</a:t>
            </a:r>
          </a:p>
          <a:p>
            <a:pPr marL="287020" indent="-274320">
              <a:lnSpc>
                <a:spcPct val="100000"/>
              </a:lnSpc>
              <a:spcBef>
                <a:spcPts val="575"/>
              </a:spcBef>
              <a:buClr>
                <a:srgbClr val="0AD0D9"/>
              </a:buClr>
              <a:buSzPct val="93750"/>
              <a:buFont typeface="Wingdings 2"/>
              <a:buChar char=""/>
              <a:tabLst>
                <a:tab pos="287020" algn="l"/>
              </a:tabLst>
            </a:pPr>
            <a:r>
              <a:rPr lang="pt-BR" sz="2400" dirty="0" smtClean="0">
                <a:latin typeface="Times New Roman"/>
                <a:cs typeface="Times New Roman"/>
              </a:rPr>
              <a:t>Mahindra e-KUV 100</a:t>
            </a:r>
          </a:p>
          <a:p>
            <a:pPr marL="287020" indent="-274320">
              <a:lnSpc>
                <a:spcPct val="100000"/>
              </a:lnSpc>
              <a:spcBef>
                <a:spcPts val="575"/>
              </a:spcBef>
              <a:buClr>
                <a:srgbClr val="0AD0D9"/>
              </a:buClr>
              <a:buSzPct val="93750"/>
              <a:buFont typeface="Wingdings 2"/>
              <a:buChar char=""/>
              <a:tabLst>
                <a:tab pos="287020" algn="l"/>
              </a:tabLst>
            </a:pPr>
            <a:r>
              <a:rPr lang="pt-BR" sz="2400" dirty="0" smtClean="0">
                <a:latin typeface="Times New Roman"/>
                <a:cs typeface="Times New Roman"/>
              </a:rPr>
              <a:t>Tata Tiago Electric.</a:t>
            </a:r>
            <a:endParaRPr lang="en-US" sz="2400" dirty="0" smtClean="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105400" y="1828800"/>
            <a:ext cx="3636263" cy="20193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366003" y="4629910"/>
            <a:ext cx="3777995" cy="222808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223"/>
            <a:ext cx="9143999" cy="1028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01357" y="0"/>
            <a:ext cx="4742641" cy="5999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088207" cy="10205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828" y="52323"/>
            <a:ext cx="9145590" cy="90182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44500" y="1042161"/>
            <a:ext cx="38957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spc="-5" dirty="0" smtClean="0"/>
              <a:t>Advantage of EV</a:t>
            </a:r>
            <a:endParaRPr sz="3600"/>
          </a:p>
        </p:txBody>
      </p:sp>
      <p:sp>
        <p:nvSpPr>
          <p:cNvPr id="8" name="object 8"/>
          <p:cNvSpPr txBox="1"/>
          <p:nvPr/>
        </p:nvSpPr>
        <p:spPr>
          <a:xfrm>
            <a:off x="152400" y="1884235"/>
            <a:ext cx="8839200" cy="3426579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680"/>
              </a:spcBef>
              <a:buClr>
                <a:srgbClr val="0AD0D9"/>
              </a:buClr>
              <a:buSzPct val="93750"/>
              <a:buFont typeface="Wingdings 2"/>
              <a:buChar char=""/>
              <a:tabLst>
                <a:tab pos="287020" algn="l"/>
              </a:tabLst>
            </a:pPr>
            <a:r>
              <a:rPr lang="en-US" sz="2400" spc="-30" dirty="0" smtClean="0">
                <a:latin typeface="Times New Roman"/>
                <a:cs typeface="Times New Roman"/>
              </a:rPr>
              <a:t>Provide </a:t>
            </a:r>
            <a:r>
              <a:rPr lang="en-US" sz="2400" spc="-30" dirty="0" smtClean="0">
                <a:latin typeface="Times New Roman"/>
                <a:cs typeface="Times New Roman"/>
              </a:rPr>
              <a:t>more services at charging station like for long journeys food, restaurants, air pumps, toilets.</a:t>
            </a:r>
            <a:endParaRPr sz="240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spcBef>
                <a:spcPts val="575"/>
              </a:spcBef>
              <a:buClr>
                <a:srgbClr val="0AD0D9"/>
              </a:buClr>
              <a:buSzPct val="93750"/>
              <a:buFont typeface="Wingdings 2"/>
              <a:buChar char=""/>
              <a:tabLst>
                <a:tab pos="287020" algn="l"/>
              </a:tabLst>
            </a:pPr>
            <a:r>
              <a:rPr lang="en-US" sz="2400" dirty="0" smtClean="0">
                <a:latin typeface="Times New Roman"/>
                <a:cs typeface="Times New Roman"/>
              </a:rPr>
              <a:t>Make </a:t>
            </a:r>
            <a:r>
              <a:rPr lang="en-US" sz="2400" dirty="0" smtClean="0">
                <a:latin typeface="Times New Roman"/>
                <a:cs typeface="Times New Roman"/>
              </a:rPr>
              <a:t>use of charging station as user friendly as possible </a:t>
            </a:r>
            <a:endParaRPr lang="en-US" sz="2400" dirty="0" smtClean="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spcBef>
                <a:spcPts val="575"/>
              </a:spcBef>
              <a:buClr>
                <a:srgbClr val="0AD0D9"/>
              </a:buClr>
              <a:buSzPct val="93750"/>
              <a:buFont typeface="Wingdings 2"/>
              <a:buChar char=""/>
              <a:tabLst>
                <a:tab pos="287020" algn="l"/>
              </a:tabLst>
            </a:pPr>
            <a:r>
              <a:rPr lang="en-US" sz="2400" dirty="0" smtClean="0">
                <a:latin typeface="Times New Roman"/>
                <a:cs typeface="Times New Roman"/>
              </a:rPr>
              <a:t>More </a:t>
            </a:r>
            <a:r>
              <a:rPr lang="en-US" sz="2400" dirty="0" smtClean="0">
                <a:latin typeface="Times New Roman"/>
                <a:cs typeface="Times New Roman"/>
              </a:rPr>
              <a:t>charging station on frequent routes</a:t>
            </a:r>
            <a:endParaRPr lang="en-US" sz="2400" dirty="0" smtClean="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spcBef>
                <a:spcPts val="575"/>
              </a:spcBef>
              <a:buClr>
                <a:srgbClr val="0AD0D9"/>
              </a:buClr>
              <a:buSzPct val="93750"/>
              <a:buFont typeface="Wingdings 2"/>
              <a:buChar char=""/>
              <a:tabLst>
                <a:tab pos="287020" algn="l"/>
              </a:tabLst>
            </a:pPr>
            <a:r>
              <a:rPr lang="pt-BR" sz="2400" dirty="0" smtClean="0">
                <a:latin typeface="Times New Roman"/>
                <a:cs typeface="Times New Roman"/>
              </a:rPr>
              <a:t> </a:t>
            </a:r>
            <a:r>
              <a:rPr lang="en-US" sz="2400" dirty="0" smtClean="0">
                <a:latin typeface="Times New Roman"/>
                <a:cs typeface="Times New Roman"/>
              </a:rPr>
              <a:t>P</a:t>
            </a:r>
            <a:r>
              <a:rPr lang="en-US" sz="2400" dirty="0" smtClean="0">
                <a:latin typeface="Times New Roman"/>
                <a:cs typeface="Times New Roman"/>
              </a:rPr>
              <a:t>rovide </a:t>
            </a:r>
            <a:r>
              <a:rPr lang="en-US" sz="2400" dirty="0" smtClean="0">
                <a:latin typeface="Times New Roman"/>
                <a:cs typeface="Times New Roman"/>
              </a:rPr>
              <a:t>quick technical support in case of </a:t>
            </a:r>
            <a:r>
              <a:rPr lang="en-US" sz="2400" dirty="0" smtClean="0">
                <a:latin typeface="Times New Roman"/>
                <a:cs typeface="Times New Roman"/>
              </a:rPr>
              <a:t>problems direct to EESL</a:t>
            </a:r>
            <a:r>
              <a:rPr lang="pt-BR" sz="2400" dirty="0" smtClean="0">
                <a:latin typeface="Times New Roman"/>
                <a:cs typeface="Times New Roman"/>
              </a:rPr>
              <a:t>.</a:t>
            </a:r>
            <a:endParaRPr lang="pt-BR" sz="2400" dirty="0" smtClean="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spcBef>
                <a:spcPts val="575"/>
              </a:spcBef>
              <a:buClr>
                <a:srgbClr val="0AD0D9"/>
              </a:buClr>
              <a:buSzPct val="93750"/>
              <a:buFont typeface="Wingdings 2"/>
              <a:buChar char=""/>
              <a:tabLst>
                <a:tab pos="287020" algn="l"/>
              </a:tabLst>
            </a:pPr>
            <a:r>
              <a:rPr lang="en-US" sz="2400" dirty="0" smtClean="0">
                <a:latin typeface="Times New Roman"/>
                <a:cs typeface="Times New Roman"/>
              </a:rPr>
              <a:t>Easy </a:t>
            </a:r>
            <a:r>
              <a:rPr lang="en-US" sz="2400" dirty="0" smtClean="0">
                <a:latin typeface="Times New Roman"/>
                <a:cs typeface="Times New Roman"/>
              </a:rPr>
              <a:t>car loans to for buying of e-vehicles</a:t>
            </a:r>
            <a:endParaRPr lang="pt-BR" sz="2400" dirty="0" smtClean="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spcBef>
                <a:spcPts val="575"/>
              </a:spcBef>
              <a:buClr>
                <a:srgbClr val="0AD0D9"/>
              </a:buClr>
              <a:buSzPct val="93750"/>
              <a:buFont typeface="Wingdings 2"/>
              <a:buChar char=""/>
              <a:tabLst>
                <a:tab pos="287020" algn="l"/>
              </a:tabLst>
            </a:pPr>
            <a:r>
              <a:rPr lang="en-US" sz="2400" dirty="0" err="1" smtClean="0">
                <a:latin typeface="Times New Roman"/>
                <a:cs typeface="Times New Roman"/>
              </a:rPr>
              <a:t>Colaboration</a:t>
            </a:r>
            <a:r>
              <a:rPr lang="en-US" sz="2400" dirty="0" smtClean="0">
                <a:latin typeface="Times New Roman"/>
                <a:cs typeface="Times New Roman"/>
              </a:rPr>
              <a:t> </a:t>
            </a:r>
            <a:r>
              <a:rPr lang="en-US" sz="2400" dirty="0" smtClean="0">
                <a:latin typeface="Times New Roman"/>
                <a:cs typeface="Times New Roman"/>
              </a:rPr>
              <a:t>with good car insurance companies to encourage buying e-vehicles</a:t>
            </a:r>
            <a:r>
              <a:rPr lang="pt-BR" sz="2400" dirty="0" smtClean="0">
                <a:latin typeface="Times New Roman"/>
                <a:cs typeface="Times New Roman"/>
              </a:rPr>
              <a:t>.</a:t>
            </a:r>
            <a:endParaRPr lang="en-US" sz="2400" dirty="0" smtClean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565</TotalTime>
  <Words>389</Words>
  <Application>Microsoft Office PowerPoint</Application>
  <PresentationFormat>On-screen Show (4:3)</PresentationFormat>
  <Paragraphs>56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Slide 1</vt:lpstr>
      <vt:lpstr>Electric vehicles</vt:lpstr>
      <vt:lpstr> Problem:-</vt:lpstr>
      <vt:lpstr>Block diagram</vt:lpstr>
      <vt:lpstr> Heating Issue:-</vt:lpstr>
      <vt:lpstr> Cold Issue:-</vt:lpstr>
      <vt:lpstr>How to Reduce Timing for Battery </vt:lpstr>
      <vt:lpstr>Commercial vehicles</vt:lpstr>
      <vt:lpstr>Advantage of EV</vt:lpstr>
      <vt:lpstr>Wireless charging in EV</vt:lpstr>
      <vt:lpstr>Commercial vehicles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Raman</cp:lastModifiedBy>
  <cp:revision>53</cp:revision>
  <dcterms:created xsi:type="dcterms:W3CDTF">2019-06-08T17:02:59Z</dcterms:created>
  <dcterms:modified xsi:type="dcterms:W3CDTF">2019-06-09T06:16:30Z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2016-01-13T00:00:00Z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2019-06-08T00:00:00Z</vt:filetime>
  </property>
</Properties>
</file>