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48654" y="818012"/>
                </a:lnTo>
                <a:lnTo>
                  <a:pt x="96070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70" y="755005"/>
                </a:lnTo>
                <a:lnTo>
                  <a:pt x="360876" y="736111"/>
                </a:lnTo>
                <a:lnTo>
                  <a:pt x="401012" y="715024"/>
                </a:lnTo>
                <a:lnTo>
                  <a:pt x="439800" y="691821"/>
                </a:lnTo>
                <a:lnTo>
                  <a:pt x="477163" y="666580"/>
                </a:lnTo>
                <a:lnTo>
                  <a:pt x="513026" y="639376"/>
                </a:lnTo>
                <a:lnTo>
                  <a:pt x="547310" y="610287"/>
                </a:lnTo>
                <a:lnTo>
                  <a:pt x="579940" y="579389"/>
                </a:lnTo>
                <a:lnTo>
                  <a:pt x="610838" y="546760"/>
                </a:lnTo>
                <a:lnTo>
                  <a:pt x="639927" y="512477"/>
                </a:lnTo>
                <a:lnTo>
                  <a:pt x="667130" y="476615"/>
                </a:lnTo>
                <a:lnTo>
                  <a:pt x="692372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4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4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2" y="439253"/>
                </a:lnTo>
                <a:lnTo>
                  <a:pt x="667130" y="476615"/>
                </a:lnTo>
                <a:lnTo>
                  <a:pt x="639927" y="512477"/>
                </a:lnTo>
                <a:lnTo>
                  <a:pt x="610838" y="546760"/>
                </a:lnTo>
                <a:lnTo>
                  <a:pt x="579940" y="579389"/>
                </a:lnTo>
                <a:lnTo>
                  <a:pt x="547310" y="610287"/>
                </a:lnTo>
                <a:lnTo>
                  <a:pt x="513026" y="639376"/>
                </a:lnTo>
                <a:lnTo>
                  <a:pt x="477163" y="666580"/>
                </a:lnTo>
                <a:lnTo>
                  <a:pt x="439800" y="691821"/>
                </a:lnTo>
                <a:lnTo>
                  <a:pt x="401012" y="715024"/>
                </a:lnTo>
                <a:lnTo>
                  <a:pt x="360876" y="736111"/>
                </a:lnTo>
                <a:lnTo>
                  <a:pt x="319470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70" y="813890"/>
                </a:lnTo>
                <a:lnTo>
                  <a:pt x="48654" y="818012"/>
                </a:lnTo>
                <a:lnTo>
                  <a:pt x="505" y="819404"/>
                </a:lnTo>
                <a:lnTo>
                  <a:pt x="337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12699">
            <a:solidFill>
              <a:srgbClr val="D2C3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28015" y="6095"/>
            <a:ext cx="1784604" cy="1783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69163" y="1043939"/>
            <a:ext cx="1159764" cy="1153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87318" y="1050633"/>
            <a:ext cx="1116813" cy="1111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87318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7" y="204634"/>
                </a:moveTo>
                <a:lnTo>
                  <a:pt x="149786" y="168741"/>
                </a:lnTo>
                <a:lnTo>
                  <a:pt x="183516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6" y="40547"/>
                </a:lnTo>
                <a:lnTo>
                  <a:pt x="380539" y="25331"/>
                </a:lnTo>
                <a:lnTo>
                  <a:pt x="423971" y="13644"/>
                </a:lnTo>
                <a:lnTo>
                  <a:pt x="468197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8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8" y="50083"/>
                </a:lnTo>
                <a:lnTo>
                  <a:pt x="822331" y="71238"/>
                </a:lnTo>
                <a:lnTo>
                  <a:pt x="863109" y="96162"/>
                </a:lnTo>
                <a:lnTo>
                  <a:pt x="902328" y="124878"/>
                </a:lnTo>
                <a:lnTo>
                  <a:pt x="939023" y="156757"/>
                </a:lnTo>
                <a:lnTo>
                  <a:pt x="972366" y="190998"/>
                </a:lnTo>
                <a:lnTo>
                  <a:pt x="1002326" y="227366"/>
                </a:lnTo>
                <a:lnTo>
                  <a:pt x="1028875" y="265625"/>
                </a:lnTo>
                <a:lnTo>
                  <a:pt x="1051985" y="305541"/>
                </a:lnTo>
                <a:lnTo>
                  <a:pt x="1071627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5" y="611617"/>
                </a:lnTo>
                <a:lnTo>
                  <a:pt x="1109608" y="656333"/>
                </a:lnTo>
                <a:lnTo>
                  <a:pt x="1100474" y="700593"/>
                </a:lnTo>
                <a:lnTo>
                  <a:pt x="1087614" y="744160"/>
                </a:lnTo>
                <a:lnTo>
                  <a:pt x="1070999" y="786801"/>
                </a:lnTo>
                <a:lnTo>
                  <a:pt x="1050601" y="828281"/>
                </a:lnTo>
                <a:lnTo>
                  <a:pt x="1026391" y="868365"/>
                </a:lnTo>
                <a:lnTo>
                  <a:pt x="998340" y="906817"/>
                </a:lnTo>
                <a:lnTo>
                  <a:pt x="967050" y="942711"/>
                </a:lnTo>
                <a:lnTo>
                  <a:pt x="933321" y="975221"/>
                </a:lnTo>
                <a:lnTo>
                  <a:pt x="897386" y="1004323"/>
                </a:lnTo>
                <a:lnTo>
                  <a:pt x="859481" y="1029991"/>
                </a:lnTo>
                <a:lnTo>
                  <a:pt x="819842" y="1052203"/>
                </a:lnTo>
                <a:lnTo>
                  <a:pt x="778703" y="1070934"/>
                </a:lnTo>
                <a:lnTo>
                  <a:pt x="736301" y="1086160"/>
                </a:lnTo>
                <a:lnTo>
                  <a:pt x="692869" y="1097856"/>
                </a:lnTo>
                <a:lnTo>
                  <a:pt x="648644" y="1105999"/>
                </a:lnTo>
                <a:lnTo>
                  <a:pt x="603861" y="1110565"/>
                </a:lnTo>
                <a:lnTo>
                  <a:pt x="558755" y="1111530"/>
                </a:lnTo>
                <a:lnTo>
                  <a:pt x="513561" y="1108869"/>
                </a:lnTo>
                <a:lnTo>
                  <a:pt x="468514" y="1102558"/>
                </a:lnTo>
                <a:lnTo>
                  <a:pt x="423851" y="1092574"/>
                </a:lnTo>
                <a:lnTo>
                  <a:pt x="379805" y="1078891"/>
                </a:lnTo>
                <a:lnTo>
                  <a:pt x="336613" y="1061487"/>
                </a:lnTo>
                <a:lnTo>
                  <a:pt x="294509" y="1040336"/>
                </a:lnTo>
                <a:lnTo>
                  <a:pt x="253729" y="1015415"/>
                </a:lnTo>
                <a:lnTo>
                  <a:pt x="214509" y="986700"/>
                </a:lnTo>
                <a:lnTo>
                  <a:pt x="177813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3" y="806035"/>
                </a:lnTo>
                <a:lnTo>
                  <a:pt x="45198" y="764695"/>
                </a:lnTo>
                <a:lnTo>
                  <a:pt x="29050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1" y="367355"/>
                </a:lnTo>
                <a:lnTo>
                  <a:pt x="45819" y="324701"/>
                </a:lnTo>
                <a:lnTo>
                  <a:pt x="66221" y="283206"/>
                </a:lnTo>
                <a:lnTo>
                  <a:pt x="90438" y="243105"/>
                </a:lnTo>
                <a:lnTo>
                  <a:pt x="118497" y="204634"/>
                </a:lnTo>
                <a:close/>
              </a:path>
            </a:pathLst>
          </a:custGeom>
          <a:ln w="12700">
            <a:solidFill>
              <a:srgbClr val="C6B7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17961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5" y="155150"/>
                </a:moveTo>
                <a:lnTo>
                  <a:pt x="63214" y="192564"/>
                </a:lnTo>
                <a:lnTo>
                  <a:pt x="41313" y="231919"/>
                </a:lnTo>
                <a:lnTo>
                  <a:pt x="24088" y="272849"/>
                </a:lnTo>
                <a:lnTo>
                  <a:pt x="11491" y="314989"/>
                </a:lnTo>
                <a:lnTo>
                  <a:pt x="3477" y="357973"/>
                </a:lnTo>
                <a:lnTo>
                  <a:pt x="0" y="401436"/>
                </a:lnTo>
                <a:lnTo>
                  <a:pt x="1013" y="445012"/>
                </a:lnTo>
                <a:lnTo>
                  <a:pt x="6470" y="488336"/>
                </a:lnTo>
                <a:lnTo>
                  <a:pt x="16327" y="531041"/>
                </a:lnTo>
                <a:lnTo>
                  <a:pt x="30536" y="572763"/>
                </a:lnTo>
                <a:lnTo>
                  <a:pt x="49052" y="613136"/>
                </a:lnTo>
                <a:lnTo>
                  <a:pt x="71828" y="651795"/>
                </a:lnTo>
                <a:lnTo>
                  <a:pt x="98819" y="688373"/>
                </a:lnTo>
                <a:lnTo>
                  <a:pt x="129978" y="722506"/>
                </a:lnTo>
                <a:lnTo>
                  <a:pt x="165260" y="753828"/>
                </a:lnTo>
                <a:lnTo>
                  <a:pt x="203623" y="781288"/>
                </a:lnTo>
                <a:lnTo>
                  <a:pt x="243811" y="804104"/>
                </a:lnTo>
                <a:lnTo>
                  <a:pt x="285458" y="822312"/>
                </a:lnTo>
                <a:lnTo>
                  <a:pt x="328199" y="835949"/>
                </a:lnTo>
                <a:lnTo>
                  <a:pt x="371666" y="845051"/>
                </a:lnTo>
                <a:lnTo>
                  <a:pt x="415493" y="849655"/>
                </a:lnTo>
                <a:lnTo>
                  <a:pt x="459315" y="849796"/>
                </a:lnTo>
                <a:lnTo>
                  <a:pt x="502764" y="845511"/>
                </a:lnTo>
                <a:lnTo>
                  <a:pt x="545475" y="836837"/>
                </a:lnTo>
                <a:lnTo>
                  <a:pt x="587081" y="823809"/>
                </a:lnTo>
                <a:lnTo>
                  <a:pt x="627215" y="806465"/>
                </a:lnTo>
                <a:lnTo>
                  <a:pt x="665512" y="784840"/>
                </a:lnTo>
                <a:lnTo>
                  <a:pt x="701606" y="758971"/>
                </a:lnTo>
                <a:lnTo>
                  <a:pt x="735129" y="728894"/>
                </a:lnTo>
                <a:lnTo>
                  <a:pt x="765716" y="694646"/>
                </a:lnTo>
                <a:lnTo>
                  <a:pt x="792339" y="657209"/>
                </a:lnTo>
                <a:lnTo>
                  <a:pt x="814242" y="617838"/>
                </a:lnTo>
                <a:lnTo>
                  <a:pt x="831469" y="576897"/>
                </a:lnTo>
                <a:lnTo>
                  <a:pt x="844067" y="534752"/>
                </a:lnTo>
                <a:lnTo>
                  <a:pt x="852083" y="491766"/>
                </a:lnTo>
                <a:lnTo>
                  <a:pt x="855561" y="448304"/>
                </a:lnTo>
                <a:lnTo>
                  <a:pt x="854549" y="404733"/>
                </a:lnTo>
                <a:lnTo>
                  <a:pt x="849091" y="361416"/>
                </a:lnTo>
                <a:lnTo>
                  <a:pt x="839236" y="318718"/>
                </a:lnTo>
                <a:lnTo>
                  <a:pt x="825027" y="277004"/>
                </a:lnTo>
                <a:lnTo>
                  <a:pt x="806511" y="236639"/>
                </a:lnTo>
                <a:lnTo>
                  <a:pt x="783735" y="197988"/>
                </a:lnTo>
                <a:lnTo>
                  <a:pt x="756745" y="161416"/>
                </a:lnTo>
                <a:lnTo>
                  <a:pt x="725585" y="127288"/>
                </a:lnTo>
                <a:lnTo>
                  <a:pt x="690303" y="95968"/>
                </a:lnTo>
                <a:lnTo>
                  <a:pt x="651938" y="68508"/>
                </a:lnTo>
                <a:lnTo>
                  <a:pt x="611748" y="45692"/>
                </a:lnTo>
                <a:lnTo>
                  <a:pt x="570099" y="27483"/>
                </a:lnTo>
                <a:lnTo>
                  <a:pt x="527357" y="13846"/>
                </a:lnTo>
                <a:lnTo>
                  <a:pt x="483888" y="4744"/>
                </a:lnTo>
                <a:lnTo>
                  <a:pt x="440060" y="141"/>
                </a:lnTo>
                <a:lnTo>
                  <a:pt x="396238" y="0"/>
                </a:lnTo>
                <a:lnTo>
                  <a:pt x="352788" y="4284"/>
                </a:lnTo>
                <a:lnTo>
                  <a:pt x="310077" y="12959"/>
                </a:lnTo>
                <a:lnTo>
                  <a:pt x="268470" y="25986"/>
                </a:lnTo>
                <a:lnTo>
                  <a:pt x="228336" y="43330"/>
                </a:lnTo>
                <a:lnTo>
                  <a:pt x="190038" y="64955"/>
                </a:lnTo>
                <a:lnTo>
                  <a:pt x="153945" y="90824"/>
                </a:lnTo>
                <a:lnTo>
                  <a:pt x="120422" y="120901"/>
                </a:lnTo>
                <a:lnTo>
                  <a:pt x="89835" y="155150"/>
                </a:lnTo>
                <a:close/>
              </a:path>
            </a:pathLst>
          </a:custGeom>
          <a:ln w="12700">
            <a:solidFill>
              <a:srgbClr val="C6B7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48654" y="818012"/>
                </a:lnTo>
                <a:lnTo>
                  <a:pt x="96070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70" y="755005"/>
                </a:lnTo>
                <a:lnTo>
                  <a:pt x="360876" y="736111"/>
                </a:lnTo>
                <a:lnTo>
                  <a:pt x="401012" y="715024"/>
                </a:lnTo>
                <a:lnTo>
                  <a:pt x="439800" y="691821"/>
                </a:lnTo>
                <a:lnTo>
                  <a:pt x="477163" y="666580"/>
                </a:lnTo>
                <a:lnTo>
                  <a:pt x="513026" y="639376"/>
                </a:lnTo>
                <a:lnTo>
                  <a:pt x="547310" y="610287"/>
                </a:lnTo>
                <a:lnTo>
                  <a:pt x="579940" y="579389"/>
                </a:lnTo>
                <a:lnTo>
                  <a:pt x="610838" y="546760"/>
                </a:lnTo>
                <a:lnTo>
                  <a:pt x="639927" y="512477"/>
                </a:lnTo>
                <a:lnTo>
                  <a:pt x="667130" y="476615"/>
                </a:lnTo>
                <a:lnTo>
                  <a:pt x="692372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4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4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2" y="439253"/>
                </a:lnTo>
                <a:lnTo>
                  <a:pt x="667130" y="476615"/>
                </a:lnTo>
                <a:lnTo>
                  <a:pt x="639927" y="512477"/>
                </a:lnTo>
                <a:lnTo>
                  <a:pt x="610838" y="546760"/>
                </a:lnTo>
                <a:lnTo>
                  <a:pt x="579940" y="579389"/>
                </a:lnTo>
                <a:lnTo>
                  <a:pt x="547310" y="610287"/>
                </a:lnTo>
                <a:lnTo>
                  <a:pt x="513026" y="639376"/>
                </a:lnTo>
                <a:lnTo>
                  <a:pt x="477163" y="666580"/>
                </a:lnTo>
                <a:lnTo>
                  <a:pt x="439800" y="691821"/>
                </a:lnTo>
                <a:lnTo>
                  <a:pt x="401012" y="715024"/>
                </a:lnTo>
                <a:lnTo>
                  <a:pt x="360876" y="736111"/>
                </a:lnTo>
                <a:lnTo>
                  <a:pt x="319470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70" y="813890"/>
                </a:lnTo>
                <a:lnTo>
                  <a:pt x="48654" y="818012"/>
                </a:lnTo>
                <a:lnTo>
                  <a:pt x="505" y="819404"/>
                </a:lnTo>
                <a:lnTo>
                  <a:pt x="337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12699">
            <a:solidFill>
              <a:srgbClr val="D2C3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28015" y="6095"/>
            <a:ext cx="1784604" cy="1783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69163" y="1043939"/>
            <a:ext cx="1159764" cy="11536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87318" y="1050633"/>
            <a:ext cx="1116813" cy="11115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87318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7" y="204634"/>
                </a:moveTo>
                <a:lnTo>
                  <a:pt x="149786" y="168741"/>
                </a:lnTo>
                <a:lnTo>
                  <a:pt x="183516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6" y="40547"/>
                </a:lnTo>
                <a:lnTo>
                  <a:pt x="380539" y="25331"/>
                </a:lnTo>
                <a:lnTo>
                  <a:pt x="423971" y="13644"/>
                </a:lnTo>
                <a:lnTo>
                  <a:pt x="468197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8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8" y="50083"/>
                </a:lnTo>
                <a:lnTo>
                  <a:pt x="822331" y="71238"/>
                </a:lnTo>
                <a:lnTo>
                  <a:pt x="863109" y="96162"/>
                </a:lnTo>
                <a:lnTo>
                  <a:pt x="902328" y="124878"/>
                </a:lnTo>
                <a:lnTo>
                  <a:pt x="939023" y="156757"/>
                </a:lnTo>
                <a:lnTo>
                  <a:pt x="972366" y="190998"/>
                </a:lnTo>
                <a:lnTo>
                  <a:pt x="1002326" y="227366"/>
                </a:lnTo>
                <a:lnTo>
                  <a:pt x="1028875" y="265625"/>
                </a:lnTo>
                <a:lnTo>
                  <a:pt x="1051985" y="305541"/>
                </a:lnTo>
                <a:lnTo>
                  <a:pt x="1071627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5" y="611617"/>
                </a:lnTo>
                <a:lnTo>
                  <a:pt x="1109608" y="656333"/>
                </a:lnTo>
                <a:lnTo>
                  <a:pt x="1100474" y="700593"/>
                </a:lnTo>
                <a:lnTo>
                  <a:pt x="1087614" y="744160"/>
                </a:lnTo>
                <a:lnTo>
                  <a:pt x="1070999" y="786801"/>
                </a:lnTo>
                <a:lnTo>
                  <a:pt x="1050601" y="828281"/>
                </a:lnTo>
                <a:lnTo>
                  <a:pt x="1026391" y="868365"/>
                </a:lnTo>
                <a:lnTo>
                  <a:pt x="998340" y="906817"/>
                </a:lnTo>
                <a:lnTo>
                  <a:pt x="967050" y="942711"/>
                </a:lnTo>
                <a:lnTo>
                  <a:pt x="933321" y="975221"/>
                </a:lnTo>
                <a:lnTo>
                  <a:pt x="897386" y="1004323"/>
                </a:lnTo>
                <a:lnTo>
                  <a:pt x="859481" y="1029991"/>
                </a:lnTo>
                <a:lnTo>
                  <a:pt x="819842" y="1052203"/>
                </a:lnTo>
                <a:lnTo>
                  <a:pt x="778703" y="1070934"/>
                </a:lnTo>
                <a:lnTo>
                  <a:pt x="736301" y="1086160"/>
                </a:lnTo>
                <a:lnTo>
                  <a:pt x="692869" y="1097856"/>
                </a:lnTo>
                <a:lnTo>
                  <a:pt x="648644" y="1105999"/>
                </a:lnTo>
                <a:lnTo>
                  <a:pt x="603861" y="1110565"/>
                </a:lnTo>
                <a:lnTo>
                  <a:pt x="558755" y="1111530"/>
                </a:lnTo>
                <a:lnTo>
                  <a:pt x="513561" y="1108869"/>
                </a:lnTo>
                <a:lnTo>
                  <a:pt x="468514" y="1102558"/>
                </a:lnTo>
                <a:lnTo>
                  <a:pt x="423851" y="1092574"/>
                </a:lnTo>
                <a:lnTo>
                  <a:pt x="379805" y="1078891"/>
                </a:lnTo>
                <a:lnTo>
                  <a:pt x="336613" y="1061487"/>
                </a:lnTo>
                <a:lnTo>
                  <a:pt x="294509" y="1040336"/>
                </a:lnTo>
                <a:lnTo>
                  <a:pt x="253729" y="1015415"/>
                </a:lnTo>
                <a:lnTo>
                  <a:pt x="214509" y="986700"/>
                </a:lnTo>
                <a:lnTo>
                  <a:pt x="177813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3" y="806035"/>
                </a:lnTo>
                <a:lnTo>
                  <a:pt x="45198" y="764695"/>
                </a:lnTo>
                <a:lnTo>
                  <a:pt x="29050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1" y="367355"/>
                </a:lnTo>
                <a:lnTo>
                  <a:pt x="45819" y="324701"/>
                </a:lnTo>
                <a:lnTo>
                  <a:pt x="66221" y="283206"/>
                </a:lnTo>
                <a:lnTo>
                  <a:pt x="90438" y="243105"/>
                </a:lnTo>
                <a:lnTo>
                  <a:pt x="118497" y="204634"/>
                </a:lnTo>
                <a:close/>
              </a:path>
            </a:pathLst>
          </a:custGeom>
          <a:ln w="12700">
            <a:solidFill>
              <a:srgbClr val="C6B7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17961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5" y="155150"/>
                </a:moveTo>
                <a:lnTo>
                  <a:pt x="63214" y="192564"/>
                </a:lnTo>
                <a:lnTo>
                  <a:pt x="41313" y="231919"/>
                </a:lnTo>
                <a:lnTo>
                  <a:pt x="24088" y="272849"/>
                </a:lnTo>
                <a:lnTo>
                  <a:pt x="11491" y="314989"/>
                </a:lnTo>
                <a:lnTo>
                  <a:pt x="3477" y="357973"/>
                </a:lnTo>
                <a:lnTo>
                  <a:pt x="0" y="401436"/>
                </a:lnTo>
                <a:lnTo>
                  <a:pt x="1013" y="445012"/>
                </a:lnTo>
                <a:lnTo>
                  <a:pt x="6470" y="488336"/>
                </a:lnTo>
                <a:lnTo>
                  <a:pt x="16327" y="531041"/>
                </a:lnTo>
                <a:lnTo>
                  <a:pt x="30536" y="572763"/>
                </a:lnTo>
                <a:lnTo>
                  <a:pt x="49052" y="613136"/>
                </a:lnTo>
                <a:lnTo>
                  <a:pt x="71828" y="651795"/>
                </a:lnTo>
                <a:lnTo>
                  <a:pt x="98819" y="688373"/>
                </a:lnTo>
                <a:lnTo>
                  <a:pt x="129978" y="722506"/>
                </a:lnTo>
                <a:lnTo>
                  <a:pt x="165260" y="753828"/>
                </a:lnTo>
                <a:lnTo>
                  <a:pt x="203623" y="781288"/>
                </a:lnTo>
                <a:lnTo>
                  <a:pt x="243811" y="804104"/>
                </a:lnTo>
                <a:lnTo>
                  <a:pt x="285458" y="822312"/>
                </a:lnTo>
                <a:lnTo>
                  <a:pt x="328199" y="835949"/>
                </a:lnTo>
                <a:lnTo>
                  <a:pt x="371666" y="845051"/>
                </a:lnTo>
                <a:lnTo>
                  <a:pt x="415493" y="849655"/>
                </a:lnTo>
                <a:lnTo>
                  <a:pt x="459315" y="849796"/>
                </a:lnTo>
                <a:lnTo>
                  <a:pt x="502764" y="845511"/>
                </a:lnTo>
                <a:lnTo>
                  <a:pt x="545475" y="836837"/>
                </a:lnTo>
                <a:lnTo>
                  <a:pt x="587081" y="823809"/>
                </a:lnTo>
                <a:lnTo>
                  <a:pt x="627215" y="806465"/>
                </a:lnTo>
                <a:lnTo>
                  <a:pt x="665512" y="784840"/>
                </a:lnTo>
                <a:lnTo>
                  <a:pt x="701606" y="758971"/>
                </a:lnTo>
                <a:lnTo>
                  <a:pt x="735129" y="728894"/>
                </a:lnTo>
                <a:lnTo>
                  <a:pt x="765716" y="694646"/>
                </a:lnTo>
                <a:lnTo>
                  <a:pt x="792339" y="657209"/>
                </a:lnTo>
                <a:lnTo>
                  <a:pt x="814242" y="617838"/>
                </a:lnTo>
                <a:lnTo>
                  <a:pt x="831469" y="576897"/>
                </a:lnTo>
                <a:lnTo>
                  <a:pt x="844067" y="534752"/>
                </a:lnTo>
                <a:lnTo>
                  <a:pt x="852083" y="491766"/>
                </a:lnTo>
                <a:lnTo>
                  <a:pt x="855561" y="448304"/>
                </a:lnTo>
                <a:lnTo>
                  <a:pt x="854549" y="404733"/>
                </a:lnTo>
                <a:lnTo>
                  <a:pt x="849091" y="361416"/>
                </a:lnTo>
                <a:lnTo>
                  <a:pt x="839236" y="318718"/>
                </a:lnTo>
                <a:lnTo>
                  <a:pt x="825027" y="277004"/>
                </a:lnTo>
                <a:lnTo>
                  <a:pt x="806511" y="236639"/>
                </a:lnTo>
                <a:lnTo>
                  <a:pt x="783735" y="197988"/>
                </a:lnTo>
                <a:lnTo>
                  <a:pt x="756745" y="161416"/>
                </a:lnTo>
                <a:lnTo>
                  <a:pt x="725585" y="127288"/>
                </a:lnTo>
                <a:lnTo>
                  <a:pt x="690303" y="95968"/>
                </a:lnTo>
                <a:lnTo>
                  <a:pt x="651938" y="68508"/>
                </a:lnTo>
                <a:lnTo>
                  <a:pt x="611748" y="45692"/>
                </a:lnTo>
                <a:lnTo>
                  <a:pt x="570099" y="27483"/>
                </a:lnTo>
                <a:lnTo>
                  <a:pt x="527357" y="13846"/>
                </a:lnTo>
                <a:lnTo>
                  <a:pt x="483888" y="4744"/>
                </a:lnTo>
                <a:lnTo>
                  <a:pt x="440060" y="141"/>
                </a:lnTo>
                <a:lnTo>
                  <a:pt x="396238" y="0"/>
                </a:lnTo>
                <a:lnTo>
                  <a:pt x="352788" y="4284"/>
                </a:lnTo>
                <a:lnTo>
                  <a:pt x="310077" y="12959"/>
                </a:lnTo>
                <a:lnTo>
                  <a:pt x="268470" y="25986"/>
                </a:lnTo>
                <a:lnTo>
                  <a:pt x="228336" y="43330"/>
                </a:lnTo>
                <a:lnTo>
                  <a:pt x="190038" y="64955"/>
                </a:lnTo>
                <a:lnTo>
                  <a:pt x="153945" y="90824"/>
                </a:lnTo>
                <a:lnTo>
                  <a:pt x="120422" y="120901"/>
                </a:lnTo>
                <a:lnTo>
                  <a:pt x="89835" y="155150"/>
                </a:lnTo>
                <a:close/>
              </a:path>
            </a:pathLst>
          </a:custGeom>
          <a:ln w="12700">
            <a:solidFill>
              <a:srgbClr val="C6B7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7375" y="116840"/>
            <a:ext cx="2724785" cy="1336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0775" y="1397253"/>
            <a:ext cx="4031615" cy="2174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5.png"/><Relationship Id="rId4" Type="http://schemas.openxmlformats.org/officeDocument/2006/relationships/image" Target="../media/image26.jpg"/><Relationship Id="rId5" Type="http://schemas.openxmlformats.org/officeDocument/2006/relationships/image" Target="../media/image2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jpg"/><Relationship Id="rId5" Type="http://schemas.openxmlformats.org/officeDocument/2006/relationships/image" Target="../media/image2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31.png"/><Relationship Id="rId4" Type="http://schemas.openxmlformats.org/officeDocument/2006/relationships/image" Target="../media/image32.jpg"/><Relationship Id="rId5" Type="http://schemas.openxmlformats.org/officeDocument/2006/relationships/image" Target="../media/image33.jpg"/><Relationship Id="rId6" Type="http://schemas.openxmlformats.org/officeDocument/2006/relationships/image" Target="../media/image3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jpg"/><Relationship Id="rId5" Type="http://schemas.openxmlformats.org/officeDocument/2006/relationships/image" Target="../media/image3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5.png"/><Relationship Id="rId4" Type="http://schemas.openxmlformats.org/officeDocument/2006/relationships/image" Target="../media/image22.jpg"/><Relationship Id="rId5" Type="http://schemas.openxmlformats.org/officeDocument/2006/relationships/image" Target="../media/image2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5.jpg"/><Relationship Id="rId4" Type="http://schemas.openxmlformats.org/officeDocument/2006/relationships/image" Target="../media/image2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435" y="1413763"/>
            <a:ext cx="210312" cy="210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5085" y="1338707"/>
            <a:ext cx="312445" cy="291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4994" y="246329"/>
            <a:ext cx="2725420" cy="13360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ELECTRIC  </a:t>
            </a:r>
            <a:r>
              <a:rPr dirty="0" spc="-5"/>
              <a:t>CARS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140" y="5436819"/>
            <a:ext cx="30499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Buğra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BAYRAMOĞLU  </a:t>
            </a:r>
            <a:r>
              <a:rPr dirty="0" sz="2400" spc="-5">
                <a:latin typeface="Arial"/>
                <a:cs typeface="Arial"/>
              </a:rPr>
              <a:t>David ALP</a:t>
            </a:r>
            <a:r>
              <a:rPr dirty="0" sz="2400" spc="-225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YOLTAY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Koray GENÇ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3679" y="0"/>
            <a:ext cx="3579876" cy="861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73679" y="621791"/>
            <a:ext cx="2249423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ELEC</a:t>
            </a:r>
            <a:r>
              <a:rPr dirty="0"/>
              <a:t>T</a:t>
            </a:r>
            <a:r>
              <a:rPr dirty="0" spc="-5"/>
              <a:t>RIC  </a:t>
            </a:r>
            <a:r>
              <a:rPr dirty="0" spc="-5"/>
              <a:t>CARS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28289" y="1397254"/>
            <a:ext cx="4584700" cy="1245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92785" marR="185547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Arial"/>
                <a:cs typeface="Arial"/>
              </a:rPr>
              <a:t>Enviro</a:t>
            </a:r>
            <a:r>
              <a:rPr dirty="0" sz="2500">
                <a:latin typeface="Arial"/>
                <a:cs typeface="Arial"/>
              </a:rPr>
              <a:t>n</a:t>
            </a:r>
            <a:r>
              <a:rPr dirty="0" sz="2500" spc="-5">
                <a:latin typeface="Arial"/>
                <a:cs typeface="Arial"/>
              </a:rPr>
              <a:t>ment</a:t>
            </a:r>
            <a:r>
              <a:rPr dirty="0" sz="2500" spc="5">
                <a:latin typeface="Arial"/>
                <a:cs typeface="Arial"/>
              </a:rPr>
              <a:t>a</a:t>
            </a:r>
            <a:r>
              <a:rPr dirty="0" sz="2500" spc="-5">
                <a:latin typeface="Arial"/>
                <a:cs typeface="Arial"/>
              </a:rPr>
              <a:t>l  </a:t>
            </a:r>
            <a:r>
              <a:rPr dirty="0" sz="2500" spc="-5">
                <a:latin typeface="Arial"/>
                <a:cs typeface="Arial"/>
              </a:rPr>
              <a:t>Benefits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000">
                <a:latin typeface="Arial"/>
                <a:cs typeface="Arial"/>
              </a:rPr>
              <a:t>Less Carbon Emission – No Air</a:t>
            </a:r>
            <a:r>
              <a:rPr dirty="0" sz="2000" spc="-2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Pollution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9794" y="5589219"/>
            <a:ext cx="51517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Recycleable Batteries – No Disposal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5209" y="3378834"/>
            <a:ext cx="128143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Less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Noise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Pollution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24200" y="2819400"/>
            <a:ext cx="3962400" cy="27043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74394" y="3456558"/>
            <a:ext cx="16852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No </a:t>
            </a:r>
            <a:r>
              <a:rPr dirty="0" sz="1800">
                <a:latin typeface="Arial"/>
                <a:cs typeface="Arial"/>
              </a:rPr>
              <a:t>Fire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Hazards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95600" y="1371600"/>
            <a:ext cx="479577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29400" y="1371600"/>
            <a:ext cx="479577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3679" y="0"/>
            <a:ext cx="3579876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73679" y="606551"/>
            <a:ext cx="2249423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16354" y="5092344"/>
            <a:ext cx="6669405" cy="1010919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 indent="53340">
              <a:lnSpc>
                <a:spcPct val="105800"/>
              </a:lnSpc>
              <a:spcBef>
                <a:spcPts val="235"/>
              </a:spcBef>
            </a:pPr>
            <a:r>
              <a:rPr dirty="0" sz="2000">
                <a:latin typeface="Arial"/>
                <a:cs typeface="Arial"/>
              </a:rPr>
              <a:t>According to the Electric </a:t>
            </a:r>
            <a:r>
              <a:rPr dirty="0" sz="2000" spc="-15">
                <a:latin typeface="Arial"/>
                <a:cs typeface="Arial"/>
              </a:rPr>
              <a:t>Vehicle </a:t>
            </a:r>
            <a:r>
              <a:rPr dirty="0" sz="2000">
                <a:latin typeface="Arial"/>
                <a:cs typeface="Arial"/>
              </a:rPr>
              <a:t>Association of Canada,</a:t>
            </a:r>
            <a:r>
              <a:rPr dirty="0" sz="2000" spc="-2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  </a:t>
            </a:r>
            <a:r>
              <a:rPr dirty="0" sz="2000" spc="-30">
                <a:latin typeface="Arial"/>
                <a:cs typeface="Arial"/>
              </a:rPr>
              <a:t>EVAC, </a:t>
            </a:r>
            <a:r>
              <a:rPr dirty="0" sz="2000">
                <a:latin typeface="Arial"/>
                <a:cs typeface="Arial"/>
              </a:rPr>
              <a:t>even </a:t>
            </a:r>
            <a:r>
              <a:rPr dirty="0" sz="2000" spc="-5">
                <a:latin typeface="Arial"/>
                <a:cs typeface="Arial"/>
              </a:rPr>
              <a:t>EVs </a:t>
            </a:r>
            <a:r>
              <a:rPr dirty="0" sz="2000">
                <a:latin typeface="Arial"/>
                <a:cs typeface="Arial"/>
              </a:rPr>
              <a:t>recharged from coal-powered electric  generators cut carbon emission roughly in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half.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7375" y="101854"/>
            <a:ext cx="2724785" cy="1701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ELEC</a:t>
            </a:r>
            <a:r>
              <a:rPr dirty="0"/>
              <a:t>T</a:t>
            </a:r>
            <a:r>
              <a:rPr dirty="0" spc="-5"/>
              <a:t>RIC  </a:t>
            </a:r>
            <a:r>
              <a:rPr dirty="0" spc="-5"/>
              <a:t>CARS</a:t>
            </a:r>
          </a:p>
          <a:p>
            <a:pPr marL="393700">
              <a:lnSpc>
                <a:spcPts val="2880"/>
              </a:lnSpc>
            </a:pPr>
            <a:r>
              <a:rPr dirty="0" sz="2500" spc="-5">
                <a:solidFill>
                  <a:srgbClr val="000000"/>
                </a:solidFill>
              </a:rPr>
              <a:t>Environmental</a:t>
            </a:r>
            <a:endParaRPr sz="2500"/>
          </a:p>
        </p:txBody>
      </p:sp>
      <p:sp>
        <p:nvSpPr>
          <p:cNvPr id="6" name="object 6"/>
          <p:cNvSpPr txBox="1"/>
          <p:nvPr/>
        </p:nvSpPr>
        <p:spPr>
          <a:xfrm>
            <a:off x="3521075" y="1820981"/>
            <a:ext cx="1146810" cy="354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60"/>
              </a:lnSpc>
            </a:pPr>
            <a:r>
              <a:rPr dirty="0" sz="2500" spc="-5">
                <a:latin typeface="Arial"/>
                <a:cs typeface="Arial"/>
              </a:rPr>
              <a:t>Be</a:t>
            </a:r>
            <a:r>
              <a:rPr dirty="0" sz="2500" spc="5">
                <a:latin typeface="Arial"/>
                <a:cs typeface="Arial"/>
              </a:rPr>
              <a:t>n</a:t>
            </a:r>
            <a:r>
              <a:rPr dirty="0" sz="2500" spc="-5">
                <a:latin typeface="Arial"/>
                <a:cs typeface="Arial"/>
              </a:rPr>
              <a:t>efits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2800" y="1905000"/>
            <a:ext cx="3219450" cy="3038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95600" y="1371600"/>
            <a:ext cx="479577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1371600"/>
            <a:ext cx="479577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3679" y="0"/>
            <a:ext cx="3579876" cy="861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73679" y="621791"/>
            <a:ext cx="2249423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ELEC</a:t>
            </a:r>
            <a:r>
              <a:rPr dirty="0"/>
              <a:t>T</a:t>
            </a:r>
            <a:r>
              <a:rPr dirty="0" spc="-5"/>
              <a:t>RIC  </a:t>
            </a:r>
            <a:r>
              <a:rPr dirty="0" spc="-5"/>
              <a:t>CARS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255460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Availability  </a:t>
            </a:r>
            <a:r>
              <a:rPr dirty="0" spc="-5"/>
              <a:t>A</a:t>
            </a:r>
            <a:r>
              <a:rPr dirty="0" spc="-15"/>
              <a:t>d</a:t>
            </a:r>
            <a:r>
              <a:rPr dirty="0" spc="-5"/>
              <a:t>vantage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2131060" marR="5080" indent="-52069">
              <a:lnSpc>
                <a:spcPct val="100000"/>
              </a:lnSpc>
              <a:spcBef>
                <a:spcPts val="5"/>
              </a:spcBef>
            </a:pPr>
            <a:r>
              <a:rPr dirty="0" sz="2200" spc="-5"/>
              <a:t>Electricity is</a:t>
            </a:r>
            <a:r>
              <a:rPr dirty="0" sz="2200" spc="-50"/>
              <a:t> </a:t>
            </a:r>
            <a:r>
              <a:rPr dirty="0" sz="2200" spc="-5"/>
              <a:t>not  scarce unlike  gasoline</a:t>
            </a:r>
            <a:endParaRPr sz="2200"/>
          </a:p>
        </p:txBody>
      </p:sp>
      <p:sp>
        <p:nvSpPr>
          <p:cNvPr id="6" name="object 6"/>
          <p:cNvSpPr txBox="1"/>
          <p:nvPr/>
        </p:nvSpPr>
        <p:spPr>
          <a:xfrm>
            <a:off x="1983994" y="4750689"/>
            <a:ext cx="2337435" cy="136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Arial"/>
                <a:cs typeface="Arial"/>
              </a:rPr>
              <a:t>External tools to  make it possible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to  even charge at  home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5400" y="4343400"/>
            <a:ext cx="2971800" cy="198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95600" y="1371612"/>
            <a:ext cx="658952" cy="486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00800" y="1371600"/>
            <a:ext cx="619074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76400" y="1981200"/>
            <a:ext cx="2835402" cy="2438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8355" y="0"/>
            <a:ext cx="35814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78280" y="598931"/>
            <a:ext cx="2249423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1594" y="93979"/>
            <a:ext cx="4095115" cy="169481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7033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ELEC</a:t>
            </a:r>
            <a:r>
              <a:rPr dirty="0"/>
              <a:t>T</a:t>
            </a:r>
            <a:r>
              <a:rPr dirty="0" spc="-5"/>
              <a:t>RIC  </a:t>
            </a:r>
            <a:r>
              <a:rPr dirty="0" spc="-5"/>
              <a:t>CARS</a:t>
            </a:r>
          </a:p>
          <a:p>
            <a:pPr marL="1894839">
              <a:lnSpc>
                <a:spcPts val="2825"/>
              </a:lnSpc>
            </a:pPr>
            <a:r>
              <a:rPr dirty="0" sz="2400" spc="-5">
                <a:solidFill>
                  <a:srgbClr val="000000"/>
                </a:solidFill>
              </a:rPr>
              <a:t>Disadvantages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600200" y="4038600"/>
            <a:ext cx="2667000" cy="2202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60194" y="2160854"/>
            <a:ext cx="5702935" cy="4004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119444"/>
              <a:buChar char="•"/>
              <a:tabLst>
                <a:tab pos="171450" algn="l"/>
              </a:tabLst>
            </a:pPr>
            <a:r>
              <a:rPr dirty="0" sz="1800" spc="-5">
                <a:latin typeface="Arial"/>
                <a:cs typeface="Arial"/>
              </a:rPr>
              <a:t>High Recharge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891A7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lvl="1" marL="774700" marR="3199130">
              <a:lnSpc>
                <a:spcPct val="100000"/>
              </a:lnSpc>
              <a:spcBef>
                <a:spcPts val="1680"/>
              </a:spcBef>
              <a:buClr>
                <a:srgbClr val="3891A7"/>
              </a:buClr>
              <a:buSzPct val="119444"/>
              <a:buChar char="•"/>
              <a:tabLst>
                <a:tab pos="933450" algn="l"/>
              </a:tabLst>
            </a:pPr>
            <a:r>
              <a:rPr dirty="0" sz="1800" spc="-5">
                <a:latin typeface="Arial"/>
                <a:cs typeface="Arial"/>
              </a:rPr>
              <a:t>Limited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Service  Facilities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891A7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2" marL="2533650" indent="-159385">
              <a:lnSpc>
                <a:spcPct val="100000"/>
              </a:lnSpc>
              <a:spcBef>
                <a:spcPts val="1185"/>
              </a:spcBef>
              <a:buClr>
                <a:srgbClr val="3891A7"/>
              </a:buClr>
              <a:buSzPct val="119444"/>
              <a:buChar char="•"/>
              <a:tabLst>
                <a:tab pos="2534285" algn="l"/>
              </a:tabLst>
            </a:pPr>
            <a:r>
              <a:rPr dirty="0" sz="1800" spc="-5">
                <a:latin typeface="Arial"/>
                <a:cs typeface="Arial"/>
              </a:rPr>
              <a:t>Cost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49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Vehicles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3891A7"/>
              </a:buClr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algn="r" lvl="3" marL="158750" marR="483234" indent="-158750">
              <a:lnSpc>
                <a:spcPct val="100000"/>
              </a:lnSpc>
              <a:buClr>
                <a:srgbClr val="3891A7"/>
              </a:buClr>
              <a:buSzPct val="119444"/>
              <a:buChar char="•"/>
              <a:tabLst>
                <a:tab pos="158750" algn="l"/>
              </a:tabLst>
            </a:pPr>
            <a:r>
              <a:rPr dirty="0" sz="1800">
                <a:latin typeface="Arial"/>
                <a:cs typeface="Arial"/>
              </a:rPr>
              <a:t>Few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Models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Times New Roman"/>
              <a:cs typeface="Times New Roman"/>
            </a:endParaRPr>
          </a:p>
          <a:p>
            <a:pPr marL="5041900">
              <a:lnSpc>
                <a:spcPts val="2545"/>
              </a:lnSpc>
            </a:pPr>
            <a:r>
              <a:rPr dirty="0" sz="2150">
                <a:solidFill>
                  <a:srgbClr val="3891A7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5041900">
              <a:lnSpc>
                <a:spcPts val="2125"/>
              </a:lnSpc>
            </a:pPr>
            <a:r>
              <a:rPr dirty="0" sz="1800" spc="-5">
                <a:latin typeface="Arial"/>
                <a:cs typeface="Arial"/>
              </a:rPr>
              <a:t>Sp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00" y="1905000"/>
            <a:ext cx="1447800" cy="218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4175" y="481024"/>
            <a:ext cx="4440555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00"/>
                </a:solidFill>
              </a:rPr>
              <a:t>"If </a:t>
            </a:r>
            <a:r>
              <a:rPr dirty="0" sz="2800">
                <a:solidFill>
                  <a:srgbClr val="000000"/>
                </a:solidFill>
              </a:rPr>
              <a:t>this </a:t>
            </a:r>
            <a:r>
              <a:rPr dirty="0" sz="2800" spc="-5">
                <a:solidFill>
                  <a:srgbClr val="000000"/>
                </a:solidFill>
              </a:rPr>
              <a:t>is </a:t>
            </a:r>
            <a:r>
              <a:rPr dirty="0" sz="2800">
                <a:solidFill>
                  <a:srgbClr val="000000"/>
                </a:solidFill>
              </a:rPr>
              <a:t>the future, </a:t>
            </a:r>
            <a:r>
              <a:rPr dirty="0" sz="2800" spc="-5">
                <a:solidFill>
                  <a:srgbClr val="000000"/>
                </a:solidFill>
              </a:rPr>
              <a:t>I'm not  </a:t>
            </a:r>
            <a:r>
              <a:rPr dirty="0" sz="2800">
                <a:solidFill>
                  <a:srgbClr val="000000"/>
                </a:solidFill>
              </a:rPr>
              <a:t>that </a:t>
            </a:r>
            <a:r>
              <a:rPr dirty="0" sz="2800" spc="-5">
                <a:solidFill>
                  <a:srgbClr val="000000"/>
                </a:solidFill>
              </a:rPr>
              <a:t>worried." </a:t>
            </a:r>
            <a:r>
              <a:rPr dirty="0" sz="2800" spc="-5" i="1">
                <a:solidFill>
                  <a:srgbClr val="000000"/>
                </a:solidFill>
                <a:latin typeface="Arial"/>
                <a:cs typeface="Arial"/>
              </a:rPr>
              <a:t>Jay Leno  </a:t>
            </a:r>
            <a:r>
              <a:rPr dirty="0" sz="2800">
                <a:solidFill>
                  <a:srgbClr val="000000"/>
                </a:solidFill>
              </a:rPr>
              <a:t>(after driving </a:t>
            </a:r>
            <a:r>
              <a:rPr dirty="0" sz="2800" spc="-5">
                <a:solidFill>
                  <a:srgbClr val="000000"/>
                </a:solidFill>
              </a:rPr>
              <a:t>an </a:t>
            </a:r>
            <a:r>
              <a:rPr dirty="0" u="heavy"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electric</a:t>
            </a:r>
            <a:r>
              <a:rPr dirty="0" u="heavy" sz="2800" spc="-6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car</a:t>
            </a:r>
            <a:r>
              <a:rPr dirty="0" sz="2800">
                <a:solidFill>
                  <a:srgbClr val="000000"/>
                </a:solidFill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8375" y="477977"/>
            <a:ext cx="363537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solidFill>
                  <a:srgbClr val="000000"/>
                </a:solidFill>
                <a:latin typeface="Arial"/>
                <a:cs typeface="Arial"/>
              </a:rPr>
              <a:t>What is </a:t>
            </a:r>
            <a:r>
              <a:rPr dirty="0" sz="3200" spc="-5" b="1" i="1">
                <a:solidFill>
                  <a:srgbClr val="000000"/>
                </a:solidFill>
                <a:latin typeface="Arial"/>
                <a:cs typeface="Arial"/>
              </a:rPr>
              <a:t>an</a:t>
            </a:r>
            <a:r>
              <a:rPr dirty="0" sz="3200" spc="-14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3200" b="1" i="1">
                <a:solidFill>
                  <a:srgbClr val="000000"/>
                </a:solidFill>
                <a:latin typeface="Arial"/>
                <a:cs typeface="Arial"/>
              </a:rPr>
              <a:t>Electric  </a:t>
            </a:r>
            <a:r>
              <a:rPr dirty="0" sz="3200" b="1" i="1">
                <a:solidFill>
                  <a:srgbClr val="000000"/>
                </a:solidFill>
                <a:latin typeface="Arial"/>
                <a:cs typeface="Arial"/>
              </a:rPr>
              <a:t>Car?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5539" y="339852"/>
            <a:ext cx="5097779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8854" y="490169"/>
            <a:ext cx="439039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ELECTRIC</a:t>
            </a:r>
            <a:r>
              <a:rPr dirty="0" spc="-80"/>
              <a:t> </a:t>
            </a:r>
            <a:r>
              <a:rPr dirty="0" spc="-5"/>
              <a:t>CARS</a:t>
            </a:r>
          </a:p>
        </p:txBody>
      </p:sp>
      <p:sp>
        <p:nvSpPr>
          <p:cNvPr id="4" name="object 4"/>
          <p:cNvSpPr/>
          <p:nvPr/>
        </p:nvSpPr>
        <p:spPr>
          <a:xfrm>
            <a:off x="4800600" y="2362200"/>
            <a:ext cx="35560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08150" y="1773682"/>
            <a:ext cx="5282565" cy="1828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5029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Arial"/>
                <a:cs typeface="Arial"/>
              </a:rPr>
              <a:t>What </a:t>
            </a:r>
            <a:r>
              <a:rPr dirty="0" sz="3200">
                <a:latin typeface="Arial"/>
                <a:cs typeface="Arial"/>
              </a:rPr>
              <a:t>is an </a:t>
            </a:r>
            <a:r>
              <a:rPr dirty="0" sz="3200" spc="-5">
                <a:latin typeface="Arial"/>
                <a:cs typeface="Arial"/>
              </a:rPr>
              <a:t>electric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car?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50">
              <a:latin typeface="Times New Roman"/>
              <a:cs typeface="Times New Roman"/>
            </a:endParaRPr>
          </a:p>
          <a:p>
            <a:pPr marL="44450" marR="2515870" indent="-32384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Propelled by electric  motors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7028" y="5131765"/>
            <a:ext cx="22098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Uses electrical  energy stored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in  </a:t>
            </a:r>
            <a:r>
              <a:rPr dirty="0" sz="2400" spc="-5">
                <a:latin typeface="Arial"/>
                <a:cs typeface="Arial"/>
              </a:rPr>
              <a:t>batteries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4343400"/>
            <a:ext cx="2057400" cy="205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2679" y="42671"/>
            <a:ext cx="3579876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92679" y="697991"/>
            <a:ext cx="2249423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80489" y="2616834"/>
            <a:ext cx="2939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Has three </a:t>
            </a:r>
            <a:r>
              <a:rPr dirty="0" sz="2400">
                <a:latin typeface="Arial"/>
                <a:cs typeface="Arial"/>
              </a:rPr>
              <a:t>main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parts;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45994" y="193040"/>
            <a:ext cx="3575685" cy="194246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855344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ELE</a:t>
            </a:r>
            <a:r>
              <a:rPr dirty="0"/>
              <a:t>C</a:t>
            </a:r>
            <a:r>
              <a:rPr dirty="0" spc="-5"/>
              <a:t>TRIC  </a:t>
            </a:r>
            <a:r>
              <a:rPr dirty="0"/>
              <a:t>CARS</a:t>
            </a:r>
          </a:p>
          <a:p>
            <a:pPr marL="241300">
              <a:lnSpc>
                <a:spcPct val="100000"/>
              </a:lnSpc>
              <a:spcBef>
                <a:spcPts val="935"/>
              </a:spcBef>
            </a:pPr>
            <a:r>
              <a:rPr dirty="0" sz="3200">
                <a:solidFill>
                  <a:srgbClr val="000000"/>
                </a:solidFill>
              </a:rPr>
              <a:t>How does it</a:t>
            </a:r>
            <a:r>
              <a:rPr dirty="0" sz="3200" spc="-100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work?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284477" y="4445889"/>
            <a:ext cx="1344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C</a:t>
            </a:r>
            <a:r>
              <a:rPr dirty="0" sz="2400" spc="-15">
                <a:latin typeface="Arial"/>
                <a:cs typeface="Arial"/>
              </a:rPr>
              <a:t>o</a:t>
            </a:r>
            <a:r>
              <a:rPr dirty="0" sz="2400" spc="-5">
                <a:latin typeface="Arial"/>
                <a:cs typeface="Arial"/>
              </a:rPr>
              <a:t>ntroll</a:t>
            </a:r>
            <a:r>
              <a:rPr dirty="0" sz="2400" spc="-1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1271" y="5894019"/>
            <a:ext cx="991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Battery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3725" y="3836289"/>
            <a:ext cx="1889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Electric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Motor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81045" y="3124200"/>
            <a:ext cx="4122420" cy="281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2679" y="370331"/>
            <a:ext cx="509778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5994" y="520649"/>
            <a:ext cx="439229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ELECTRIC</a:t>
            </a:r>
            <a:r>
              <a:rPr dirty="0" spc="-105"/>
              <a:t> </a:t>
            </a:r>
            <a:r>
              <a:rPr dirty="0" spc="-5"/>
              <a:t>CARS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4289" y="2540634"/>
            <a:ext cx="3632835" cy="39274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00"/>
              </a:spcBef>
            </a:pPr>
            <a:r>
              <a:rPr dirty="0" sz="2100" spc="-5">
                <a:latin typeface="Arial"/>
                <a:cs typeface="Arial"/>
              </a:rPr>
              <a:t>When </a:t>
            </a:r>
            <a:r>
              <a:rPr dirty="0" sz="2100">
                <a:latin typeface="Arial"/>
                <a:cs typeface="Arial"/>
              </a:rPr>
              <a:t>the </a:t>
            </a:r>
            <a:r>
              <a:rPr dirty="0" sz="2100" spc="-5">
                <a:latin typeface="Arial"/>
                <a:cs typeface="Arial"/>
              </a:rPr>
              <a:t>pedal is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pushed;</a:t>
            </a:r>
            <a:endParaRPr sz="2100">
              <a:latin typeface="Arial"/>
              <a:cs typeface="Arial"/>
            </a:endParaRPr>
          </a:p>
          <a:p>
            <a:pPr algn="just" marL="527685" marR="290195" indent="-51562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AutoNum type="arabicPeriod"/>
              <a:tabLst>
                <a:tab pos="528320" algn="l"/>
              </a:tabLst>
            </a:pPr>
            <a:r>
              <a:rPr dirty="0" sz="2100" spc="-5">
                <a:latin typeface="Arial"/>
                <a:cs typeface="Arial"/>
              </a:rPr>
              <a:t>The controller gathers  energy </a:t>
            </a:r>
            <a:r>
              <a:rPr dirty="0" sz="2100">
                <a:latin typeface="Arial"/>
                <a:cs typeface="Arial"/>
              </a:rPr>
              <a:t>from the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 spc="-25">
                <a:latin typeface="Arial"/>
                <a:cs typeface="Arial"/>
              </a:rPr>
              <a:t>battery,</a:t>
            </a:r>
            <a:endParaRPr sz="2100">
              <a:latin typeface="Arial"/>
              <a:cs typeface="Arial"/>
            </a:endParaRPr>
          </a:p>
          <a:p>
            <a:pPr algn="just" marL="527685" marR="419100" indent="-51562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AutoNum type="arabicPeriod"/>
              <a:tabLst>
                <a:tab pos="528320" algn="l"/>
              </a:tabLst>
            </a:pPr>
            <a:r>
              <a:rPr dirty="0" sz="2100" spc="-5">
                <a:latin typeface="Arial"/>
                <a:cs typeface="Arial"/>
              </a:rPr>
              <a:t>Controller delivers </a:t>
            </a:r>
            <a:r>
              <a:rPr dirty="0" sz="2100">
                <a:latin typeface="Arial"/>
                <a:cs typeface="Arial"/>
              </a:rPr>
              <a:t>the  </a:t>
            </a:r>
            <a:r>
              <a:rPr dirty="0" sz="2100" spc="-5">
                <a:latin typeface="Arial"/>
                <a:cs typeface="Arial"/>
              </a:rPr>
              <a:t>appropriate amount of  </a:t>
            </a:r>
            <a:r>
              <a:rPr dirty="0" sz="2100">
                <a:latin typeface="Arial"/>
                <a:cs typeface="Arial"/>
              </a:rPr>
              <a:t>electrical </a:t>
            </a:r>
            <a:r>
              <a:rPr dirty="0" sz="2100" spc="-5">
                <a:latin typeface="Arial"/>
                <a:cs typeface="Arial"/>
              </a:rPr>
              <a:t>energy </a:t>
            </a:r>
            <a:r>
              <a:rPr dirty="0" sz="2100">
                <a:latin typeface="Arial"/>
                <a:cs typeface="Arial"/>
              </a:rPr>
              <a:t>to</a:t>
            </a:r>
            <a:r>
              <a:rPr dirty="0" sz="2100" spc="-13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the  </a:t>
            </a:r>
            <a:r>
              <a:rPr dirty="0" sz="2100" spc="-25">
                <a:latin typeface="Arial"/>
                <a:cs typeface="Arial"/>
              </a:rPr>
              <a:t>motor.</a:t>
            </a:r>
            <a:endParaRPr sz="2100">
              <a:latin typeface="Arial"/>
              <a:cs typeface="Arial"/>
            </a:endParaRPr>
          </a:p>
          <a:p>
            <a:pPr marL="527685" marR="5080" indent="-51562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AutoNum type="arabicPeriod"/>
              <a:tabLst>
                <a:tab pos="527685" algn="l"/>
                <a:tab pos="528320" algn="l"/>
              </a:tabLst>
            </a:pPr>
            <a:r>
              <a:rPr dirty="0" sz="2100">
                <a:latin typeface="Arial"/>
                <a:cs typeface="Arial"/>
              </a:rPr>
              <a:t>Electric </a:t>
            </a:r>
            <a:r>
              <a:rPr dirty="0" sz="2100" spc="-5">
                <a:latin typeface="Arial"/>
                <a:cs typeface="Arial"/>
              </a:rPr>
              <a:t>energy</a:t>
            </a:r>
            <a:r>
              <a:rPr dirty="0" sz="2100" spc="-9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transforms  </a:t>
            </a:r>
            <a:r>
              <a:rPr dirty="0" sz="2100">
                <a:latin typeface="Arial"/>
                <a:cs typeface="Arial"/>
              </a:rPr>
              <a:t>to </a:t>
            </a:r>
            <a:r>
              <a:rPr dirty="0" sz="2100" spc="-5">
                <a:latin typeface="Arial"/>
                <a:cs typeface="Arial"/>
              </a:rPr>
              <a:t>mechanical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energy.</a:t>
            </a:r>
            <a:endParaRPr sz="2100">
              <a:latin typeface="Arial"/>
              <a:cs typeface="Arial"/>
            </a:endParaRPr>
          </a:p>
          <a:p>
            <a:pPr marL="527685" marR="699770" indent="-51562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8571"/>
              <a:buAutoNum type="arabicPeriod"/>
              <a:tabLst>
                <a:tab pos="527685" algn="l"/>
                <a:tab pos="528320" algn="l"/>
              </a:tabLst>
            </a:pPr>
            <a:r>
              <a:rPr dirty="0" sz="2100" spc="-5">
                <a:latin typeface="Arial"/>
                <a:cs typeface="Arial"/>
              </a:rPr>
              <a:t>Wheels turn,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vehicle  moves.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4594" y="1621282"/>
            <a:ext cx="334708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Arial"/>
                <a:cs typeface="Arial"/>
              </a:rPr>
              <a:t>How does it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work?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9200" y="2895625"/>
            <a:ext cx="3657600" cy="273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6350" y="2371725"/>
            <a:ext cx="6810375" cy="514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2155" y="294131"/>
            <a:ext cx="5099304" cy="894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5851" y="444449"/>
            <a:ext cx="439356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ELECTRIC</a:t>
            </a:r>
            <a:r>
              <a:rPr dirty="0" spc="-55"/>
              <a:t> </a:t>
            </a:r>
            <a:r>
              <a:rPr dirty="0" spc="-5"/>
              <a:t>CARS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65246" y="2744153"/>
            <a:ext cx="267144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>
                <a:latin typeface="Arial"/>
                <a:cs typeface="Arial"/>
              </a:rPr>
              <a:t>y for a </a:t>
            </a:r>
            <a:r>
              <a:rPr dirty="0" sz="1800" spc="-5">
                <a:latin typeface="Arial"/>
                <a:cs typeface="Arial"/>
              </a:rPr>
              <a:t>dollar’s </a:t>
            </a:r>
            <a:r>
              <a:rPr dirty="0" sz="1800" spc="-15">
                <a:latin typeface="Arial"/>
                <a:cs typeface="Arial"/>
              </a:rPr>
              <a:t>worth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electr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044" y="1321054"/>
            <a:ext cx="6273165" cy="16884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83665" marR="2353945" indent="887094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Arial"/>
                <a:cs typeface="Arial"/>
              </a:rPr>
              <a:t>Eco</a:t>
            </a:r>
            <a:r>
              <a:rPr dirty="0" sz="2500" spc="5">
                <a:latin typeface="Arial"/>
                <a:cs typeface="Arial"/>
              </a:rPr>
              <a:t>n</a:t>
            </a:r>
            <a:r>
              <a:rPr dirty="0" sz="2500" spc="-5">
                <a:latin typeface="Arial"/>
                <a:cs typeface="Arial"/>
              </a:rPr>
              <a:t>omical  </a:t>
            </a:r>
            <a:r>
              <a:rPr dirty="0" sz="2500" spc="-5">
                <a:latin typeface="Arial"/>
                <a:cs typeface="Arial"/>
              </a:rPr>
              <a:t>Advantages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800" spc="-60">
                <a:latin typeface="Arial"/>
                <a:cs typeface="Arial"/>
              </a:rPr>
              <a:t>You </a:t>
            </a:r>
            <a:r>
              <a:rPr dirty="0" sz="1800">
                <a:latin typeface="Arial"/>
                <a:cs typeface="Arial"/>
              </a:rPr>
              <a:t>can </a:t>
            </a:r>
            <a:r>
              <a:rPr dirty="0" sz="1800" spc="-5">
                <a:latin typeface="Arial"/>
                <a:cs typeface="Arial"/>
              </a:rPr>
              <a:t>drive up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70 </a:t>
            </a:r>
            <a:r>
              <a:rPr dirty="0" sz="1800">
                <a:latin typeface="Arial"/>
                <a:cs typeface="Arial"/>
              </a:rPr>
              <a:t>KM </a:t>
            </a:r>
            <a:r>
              <a:rPr dirty="0" sz="1800" spc="-5">
                <a:latin typeface="Arial"/>
                <a:cs typeface="Arial"/>
              </a:rPr>
              <a:t>according </a:t>
            </a:r>
            <a:r>
              <a:rPr dirty="0" sz="1800">
                <a:latin typeface="Arial"/>
                <a:cs typeface="Arial"/>
              </a:rPr>
              <a:t>to the The </a:t>
            </a:r>
            <a:r>
              <a:rPr dirty="0" sz="1800" spc="-5">
                <a:latin typeface="Arial"/>
                <a:cs typeface="Arial"/>
              </a:rPr>
              <a:t>United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Department of</a:t>
            </a:r>
            <a:endParaRPr sz="1800">
              <a:latin typeface="Arial"/>
              <a:cs typeface="Arial"/>
            </a:endParaRPr>
          </a:p>
          <a:p>
            <a:pPr marL="1534795">
              <a:lnSpc>
                <a:spcPct val="100000"/>
              </a:lnSpc>
              <a:tabLst>
                <a:tab pos="4813935" algn="l"/>
              </a:tabLst>
            </a:pPr>
            <a:r>
              <a:rPr dirty="0" sz="1800" spc="-5">
                <a:latin typeface="Arial"/>
                <a:cs typeface="Arial"/>
              </a:rPr>
              <a:t>Energ	</a:t>
            </a:r>
            <a:r>
              <a:rPr dirty="0" sz="1800" spc="-30">
                <a:latin typeface="Arial"/>
                <a:cs typeface="Arial"/>
              </a:rPr>
              <a:t>icity.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3994" y="5284165"/>
            <a:ext cx="572325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Arial"/>
                <a:cs typeface="Arial"/>
              </a:rPr>
              <a:t>Even </a:t>
            </a:r>
            <a:r>
              <a:rPr dirty="0" sz="2000">
                <a:latin typeface="Arial"/>
                <a:cs typeface="Arial"/>
              </a:rPr>
              <a:t>for a low </a:t>
            </a:r>
            <a:r>
              <a:rPr dirty="0" sz="2000" spc="-5">
                <a:latin typeface="Arial"/>
                <a:cs typeface="Arial"/>
              </a:rPr>
              <a:t>fuel </a:t>
            </a:r>
            <a:r>
              <a:rPr dirty="0" sz="2000">
                <a:latin typeface="Arial"/>
                <a:cs typeface="Arial"/>
              </a:rPr>
              <a:t>consumption car* in 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Turkey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you  </a:t>
            </a:r>
            <a:r>
              <a:rPr dirty="0" sz="2000">
                <a:latin typeface="Arial"/>
                <a:cs typeface="Arial"/>
              </a:rPr>
              <a:t>can </a:t>
            </a:r>
            <a:r>
              <a:rPr dirty="0" sz="2000" spc="-5">
                <a:latin typeface="Arial"/>
                <a:cs typeface="Arial"/>
              </a:rPr>
              <a:t>drive </a:t>
            </a:r>
            <a:r>
              <a:rPr dirty="0" sz="2000">
                <a:latin typeface="Arial"/>
                <a:cs typeface="Arial"/>
              </a:rPr>
              <a:t>about 7 </a:t>
            </a:r>
            <a:r>
              <a:rPr dirty="0" sz="2000" spc="-5">
                <a:latin typeface="Arial"/>
                <a:cs typeface="Arial"/>
              </a:rPr>
              <a:t>KM </a:t>
            </a:r>
            <a:r>
              <a:rPr dirty="0" sz="2000">
                <a:latin typeface="Arial"/>
                <a:cs typeface="Arial"/>
              </a:rPr>
              <a:t>max for a dollar’s worth  gasoline.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6609" y="6124143"/>
            <a:ext cx="13188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* </a:t>
            </a:r>
            <a:r>
              <a:rPr dirty="0" sz="1200" spc="-5">
                <a:latin typeface="Arial"/>
                <a:cs typeface="Arial"/>
              </a:rPr>
              <a:t>Hyundai </a:t>
            </a:r>
            <a:r>
              <a:rPr dirty="0" sz="1200">
                <a:latin typeface="Arial"/>
                <a:cs typeface="Arial"/>
              </a:rPr>
              <a:t>Getz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1.4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9000" y="2743200"/>
            <a:ext cx="2590800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71800" y="1295438"/>
            <a:ext cx="457200" cy="535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29400" y="1295438"/>
            <a:ext cx="457200" cy="535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3679" y="0"/>
            <a:ext cx="3579876" cy="861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73679" y="621791"/>
            <a:ext cx="2249423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ELEC</a:t>
            </a:r>
            <a:r>
              <a:rPr dirty="0"/>
              <a:t>T</a:t>
            </a:r>
            <a:r>
              <a:rPr dirty="0" spc="-5"/>
              <a:t>RIC  </a:t>
            </a:r>
            <a:r>
              <a:rPr dirty="0" spc="-5"/>
              <a:t>CARS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8140" y="4141089"/>
            <a:ext cx="27940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545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dirty="0" sz="2200" spc="-5">
                <a:latin typeface="Arial"/>
                <a:cs typeface="Arial"/>
              </a:rPr>
              <a:t>Low operating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costs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140" y="1321054"/>
            <a:ext cx="3982720" cy="1534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92350" marR="508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Arial"/>
                <a:cs typeface="Arial"/>
              </a:rPr>
              <a:t>Economical  </a:t>
            </a:r>
            <a:r>
              <a:rPr dirty="0" sz="2500" spc="-5">
                <a:latin typeface="Arial"/>
                <a:cs typeface="Arial"/>
              </a:rPr>
              <a:t>Adv</a:t>
            </a:r>
            <a:r>
              <a:rPr dirty="0" sz="2500" spc="5">
                <a:latin typeface="Arial"/>
                <a:cs typeface="Arial"/>
              </a:rPr>
              <a:t>a</a:t>
            </a:r>
            <a:r>
              <a:rPr dirty="0" sz="2500" spc="-5">
                <a:latin typeface="Arial"/>
                <a:cs typeface="Arial"/>
              </a:rPr>
              <a:t>nt</a:t>
            </a:r>
            <a:r>
              <a:rPr dirty="0" sz="2500">
                <a:latin typeface="Arial"/>
                <a:cs typeface="Arial"/>
              </a:rPr>
              <a:t>a</a:t>
            </a:r>
            <a:r>
              <a:rPr dirty="0" sz="2500" spc="-5">
                <a:latin typeface="Arial"/>
                <a:cs typeface="Arial"/>
              </a:rPr>
              <a:t>g</a:t>
            </a:r>
            <a:r>
              <a:rPr dirty="0" sz="2500">
                <a:latin typeface="Arial"/>
                <a:cs typeface="Arial"/>
              </a:rPr>
              <a:t>e</a:t>
            </a:r>
            <a:r>
              <a:rPr dirty="0" sz="2500" spc="-5"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545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dirty="0" sz="2200" spc="-5">
                <a:latin typeface="Arial"/>
                <a:cs typeface="Arial"/>
              </a:rPr>
              <a:t>Rechargeable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batteries</a:t>
            </a:r>
            <a:endParaRPr sz="22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have a long useful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life.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394" y="5817819"/>
            <a:ext cx="580199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122727"/>
              <a:buChar char="•"/>
              <a:tabLst>
                <a:tab pos="195580" algn="l"/>
              </a:tabLst>
            </a:pPr>
            <a:r>
              <a:rPr dirty="0" sz="2200" spc="-5">
                <a:latin typeface="Arial"/>
                <a:cs typeface="Arial"/>
              </a:rPr>
              <a:t>Reduced cost of wear and tear during routine  maintenance.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71800" y="1295438"/>
            <a:ext cx="457200" cy="535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1295438"/>
            <a:ext cx="457200" cy="535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24400" y="2057400"/>
            <a:ext cx="3200400" cy="3581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3679" y="294131"/>
            <a:ext cx="5097780" cy="894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7375" y="444449"/>
            <a:ext cx="439039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ELECTRIC</a:t>
            </a:r>
            <a:r>
              <a:rPr dirty="0" spc="-80"/>
              <a:t> </a:t>
            </a:r>
            <a:r>
              <a:rPr dirty="0" spc="-5"/>
              <a:t>CARS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3954" y="1321054"/>
            <a:ext cx="6506845" cy="2616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46075">
              <a:lnSpc>
                <a:spcPct val="100000"/>
              </a:lnSpc>
              <a:spcBef>
                <a:spcPts val="95"/>
              </a:spcBef>
              <a:tabLst>
                <a:tab pos="2142490" algn="l"/>
              </a:tabLst>
            </a:pPr>
            <a:r>
              <a:rPr dirty="0" sz="2500" spc="-5">
                <a:latin typeface="Arial"/>
                <a:cs typeface="Arial"/>
              </a:rPr>
              <a:t>Economical	Advantag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Arial"/>
                <a:cs typeface="Arial"/>
              </a:rPr>
              <a:t>In a documentary by</a:t>
            </a:r>
            <a:r>
              <a:rPr dirty="0" sz="2200" spc="3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Nissan,</a:t>
            </a:r>
            <a:endParaRPr sz="2200">
              <a:latin typeface="Arial"/>
              <a:cs typeface="Arial"/>
            </a:endParaRPr>
          </a:p>
          <a:p>
            <a:pPr marL="12700" marR="335280" indent="25400">
              <a:lnSpc>
                <a:spcPct val="100000"/>
              </a:lnSpc>
              <a:spcBef>
                <a:spcPts val="600"/>
              </a:spcBef>
            </a:pPr>
            <a:r>
              <a:rPr dirty="0" sz="2200" spc="-5">
                <a:latin typeface="Arial"/>
                <a:cs typeface="Arial"/>
              </a:rPr>
              <a:t>it was estimated that the 5-year operating cost for  a standard battery-powered vehicle to be</a:t>
            </a:r>
            <a:r>
              <a:rPr dirty="0" sz="2200" spc="10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around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$1,800, while the 5-year operating cost of a gasoline  car is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$6,000.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9295" y="1363781"/>
            <a:ext cx="335915" cy="354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60"/>
              </a:lnSpc>
            </a:pPr>
            <a:r>
              <a:rPr dirty="0" sz="2500">
                <a:latin typeface="Arial"/>
                <a:cs typeface="Arial"/>
              </a:rPr>
              <a:t>e</a:t>
            </a:r>
            <a:r>
              <a:rPr dirty="0" sz="2500" spc="-5"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3809998"/>
            <a:ext cx="2971800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71800" y="1295438"/>
            <a:ext cx="457200" cy="535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29400" y="1295438"/>
            <a:ext cx="457200" cy="535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2019-06-08T12:21:28Z</dcterms:created>
  <dcterms:modified xsi:type="dcterms:W3CDTF">2019-06-08T12:21:28Z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2011-12-27T00:00:00Z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2019-06-08T00:00:00Z</vt:filetime>
  </property>
</Properties>
</file>