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4" r:id="rId5"/>
    <p:sldId id="286" r:id="rId6"/>
    <p:sldId id="287" r:id="rId7"/>
    <p:sldId id="285" r:id="rId8"/>
    <p:sldId id="261" r:id="rId9"/>
    <p:sldId id="297" r:id="rId10"/>
    <p:sldId id="262" r:id="rId11"/>
    <p:sldId id="298" r:id="rId12"/>
    <p:sldId id="288"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899" autoAdjust="0"/>
  </p:normalViewPr>
  <p:slideViewPr>
    <p:cSldViewPr snapToGrid="0" snapToObjects="1" showGuides="1">
      <p:cViewPr varScale="1">
        <p:scale>
          <a:sx n="90" d="100"/>
          <a:sy n="90" d="100"/>
        </p:scale>
        <p:origin x="576" y="7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introduction-to-red-black-tree/" TargetMode="External"/><Relationship Id="rId2" Type="http://schemas.openxmlformats.org/officeDocument/2006/relationships/hyperlink" Target="https://www.geeksforgeeks.org/time-complexities-of-different-data-structures/"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222248" y="2137145"/>
            <a:ext cx="4873752" cy="1446028"/>
          </a:xfrm>
        </p:spPr>
        <p:txBody>
          <a:bodyPr/>
          <a:lstStyle/>
          <a:p>
            <a:r>
              <a:rPr lang="en-US" sz="4800" dirty="0"/>
              <a:t>Red and Black Search Tree</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110593" y="5056206"/>
            <a:ext cx="4873752" cy="547151"/>
          </a:xfrm>
        </p:spPr>
        <p:txBody>
          <a:bodyPr/>
          <a:lstStyle/>
          <a:p>
            <a:r>
              <a:rPr lang="en-US" dirty="0"/>
              <a:t>Submitted By: Ramanpreet Kaur</a:t>
            </a:r>
          </a:p>
          <a:p>
            <a:endParaRPr lang="en-US" dirty="0"/>
          </a:p>
        </p:txBody>
      </p:sp>
      <p:pic>
        <p:nvPicPr>
          <p:cNvPr id="6" name="Picture Placeholder 5">
            <a:extLst>
              <a:ext uri="{FF2B5EF4-FFF2-40B4-BE49-F238E27FC236}">
                <a16:creationId xmlns:a16="http://schemas.microsoft.com/office/drawing/2014/main" id="{EE40B1B0-0F2B-4DE0-BA31-3CB071BF8227}"/>
              </a:ext>
            </a:extLst>
          </p:cNvPr>
          <p:cNvPicPr>
            <a:picLocks noGrp="1" noChangeAspect="1"/>
          </p:cNvPicPr>
          <p:nvPr>
            <p:ph type="pic" sz="quarter" idx="10"/>
          </p:nvPr>
        </p:nvPicPr>
        <p:blipFill>
          <a:blip r:embed="rId2"/>
          <a:srcRect t="6609" b="6609"/>
          <a:stretch>
            <a:fillRect/>
          </a:stretch>
        </p:blipFill>
        <p:spPr>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222248" y="1046988"/>
            <a:ext cx="4873752" cy="937455"/>
          </a:xfrm>
        </p:spPr>
        <p:txBody>
          <a:bodyPr/>
          <a:lstStyle/>
          <a:p>
            <a:r>
              <a:rPr lang="en-US" dirty="0"/>
              <a:t>References</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7" y="2140085"/>
            <a:ext cx="8492441" cy="3210128"/>
          </a:xfrm>
        </p:spPr>
        <p:txBody>
          <a:bodyPr/>
          <a:lstStyle/>
          <a:p>
            <a:pPr algn="l" fontAlgn="base"/>
            <a:r>
              <a:rPr lang="en-US" dirty="0"/>
              <a:t>GeeksForGeeks (</a:t>
            </a:r>
            <a:r>
              <a:rPr lang="en-US" dirty="0">
                <a:solidFill>
                  <a:srgbClr val="6D6D6D"/>
                </a:solidFill>
                <a:latin typeface="Source Sans 3"/>
              </a:rPr>
              <a:t>19 May</a:t>
            </a:r>
            <a:r>
              <a:rPr lang="en-US" b="0" i="0" dirty="0">
                <a:solidFill>
                  <a:srgbClr val="6D6D6D"/>
                </a:solidFill>
                <a:effectLst/>
                <a:latin typeface="Source Sans 3"/>
              </a:rPr>
              <a:t> 2023), </a:t>
            </a:r>
            <a:r>
              <a:rPr lang="en-US" b="1" i="0" dirty="0">
                <a:solidFill>
                  <a:srgbClr val="273239"/>
                </a:solidFill>
                <a:effectLst/>
                <a:latin typeface="Source Sans 3"/>
              </a:rPr>
              <a:t>Advantages and Disadvantages of Red-Black Tree</a:t>
            </a:r>
          </a:p>
          <a:p>
            <a:r>
              <a:rPr lang="en-US" dirty="0"/>
              <a:t>https://www.geeksforgeeks.org/applications-advantages-and-disadvantages-of-red-black-tree/?ref=lbp</a:t>
            </a:r>
          </a:p>
          <a:p>
            <a:r>
              <a:rPr lang="en-US" dirty="0"/>
              <a:t>GeekforGeeks (</a:t>
            </a:r>
            <a:r>
              <a:rPr lang="en-US" b="0" i="0" dirty="0">
                <a:solidFill>
                  <a:srgbClr val="6D6D6D"/>
                </a:solidFill>
                <a:effectLst/>
                <a:latin typeface="Source Sans 3"/>
              </a:rPr>
              <a:t>16 Feb 2024), </a:t>
            </a:r>
            <a:r>
              <a:rPr lang="en-US" b="1" i="0" dirty="0">
                <a:solidFill>
                  <a:srgbClr val="273239"/>
                </a:solidFill>
                <a:effectLst/>
                <a:latin typeface="Source Sans 3"/>
              </a:rPr>
              <a:t>Time complexities of different data structures</a:t>
            </a:r>
          </a:p>
          <a:p>
            <a:r>
              <a:rPr lang="en-US" dirty="0">
                <a:hlinkClick r:id="rId2"/>
              </a:rPr>
              <a:t>https://www.geeksforgeeks.org/time-complexities-of-different-data-structures/</a:t>
            </a:r>
            <a:endParaRPr lang="en-US" dirty="0"/>
          </a:p>
          <a:p>
            <a:r>
              <a:rPr lang="en-US" dirty="0"/>
              <a:t>GeeksForGeeks (</a:t>
            </a:r>
            <a:r>
              <a:rPr lang="en-US" b="0" i="0" dirty="0">
                <a:solidFill>
                  <a:srgbClr val="6D6D6D"/>
                </a:solidFill>
                <a:effectLst/>
                <a:latin typeface="Source Sans 3"/>
              </a:rPr>
              <a:t>08 Jul 2024), </a:t>
            </a:r>
            <a:r>
              <a:rPr lang="en-US" b="1" i="0" dirty="0">
                <a:solidFill>
                  <a:srgbClr val="273239"/>
                </a:solidFill>
                <a:effectLst/>
                <a:latin typeface="Source Sans 3"/>
              </a:rPr>
              <a:t>Introduction to Red-Black Tree</a:t>
            </a:r>
          </a:p>
          <a:p>
            <a:r>
              <a:rPr lang="en-US" dirty="0">
                <a:hlinkClick r:id="rId3"/>
              </a:rPr>
              <a:t>https://www.geeksforgeeks.org/introduction-to-red-black-tree/</a:t>
            </a:r>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24102" y="4325112"/>
            <a:ext cx="1947672" cy="1246348"/>
          </a:xfrm>
        </p:spPr>
        <p:txBody>
          <a:bodyPr/>
          <a:lstStyle/>
          <a:p>
            <a:r>
              <a:rPr lang="en-US" dirty="0"/>
              <a:t>Background and introduction</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1947672" cy="1622424"/>
          </a:xfrm>
        </p:spPr>
        <p:txBody>
          <a:bodyPr/>
          <a:lstStyle/>
          <a:p>
            <a:r>
              <a:rPr lang="en-US" dirty="0"/>
              <a:t>Strength and weakness Red-Black Tree</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1947672" cy="1481102"/>
          </a:xfrm>
        </p:spPr>
        <p:txBody>
          <a:bodyPr/>
          <a:lstStyle/>
          <a:p>
            <a:r>
              <a:rPr lang="en-US" dirty="0"/>
              <a:t>Operations and their time complexity analysis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Demo </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References </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Red Black Tree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97441" y="982876"/>
            <a:ext cx="6539023" cy="1675264"/>
          </a:xfrm>
        </p:spPr>
        <p:txBody>
          <a:bodyPr/>
          <a:lstStyle/>
          <a:p>
            <a:r>
              <a:rPr lang="en-US" dirty="0"/>
              <a:t>Background and introduction</a:t>
            </a:r>
            <a:br>
              <a:rPr lang="en-US" dirty="0"/>
            </a:b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35665" y="2838893"/>
            <a:ext cx="6400799" cy="2861516"/>
          </a:xfrm>
        </p:spPr>
        <p:txBody>
          <a:bodyPr/>
          <a:lstStyle/>
          <a:p>
            <a:r>
              <a:rPr lang="en-US" dirty="0"/>
              <a:t>The Red Black tree is a balanced binary search tree. A set of rules is used to maintain balance between tree nodes and ensure logarithmic time complexity for performing different operations like insertion, deletion, and searching. This tree is also called a self-balancing tree. There is also a simple color coding scheme used to maintain tree balance after each modification. Red-black tree in each node has an additional attribute which is color it should be either red or black color. This tree aims to maintain the balance of the tree during insertion and deletion of node data and it also ensures that data should be retrieved and manipulated (GeeksForGeeks (</a:t>
            </a:r>
            <a:r>
              <a:rPr lang="en-US" b="0" i="0" dirty="0">
                <a:solidFill>
                  <a:srgbClr val="6D6D6D"/>
                </a:solidFill>
                <a:effectLst/>
                <a:latin typeface="Source Sans 3"/>
              </a:rPr>
              <a:t>08 Jul 2024)).</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8" name="Picture Placeholder 5">
            <a:extLst>
              <a:ext uri="{FF2B5EF4-FFF2-40B4-BE49-F238E27FC236}">
                <a16:creationId xmlns:a16="http://schemas.microsoft.com/office/drawing/2014/main" id="{661FDB7F-78B5-4693-A884-CADF945CB7B9}"/>
              </a:ext>
            </a:extLst>
          </p:cNvPr>
          <p:cNvPicPr>
            <a:picLocks noGrp="1" noChangeAspect="1"/>
          </p:cNvPicPr>
          <p:nvPr>
            <p:ph type="pic" sz="quarter" idx="13"/>
          </p:nvPr>
        </p:nvPicPr>
        <p:blipFill>
          <a:blip r:embed="rId2"/>
          <a:srcRect l="7933" r="7933"/>
          <a:stretch>
            <a:fillRect/>
          </a:stretch>
        </p:blipFill>
        <p:spPr>
          <a:xfrm>
            <a:off x="8296275" y="0"/>
            <a:ext cx="3895725"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291830" y="420624"/>
            <a:ext cx="5583676" cy="3008376"/>
          </a:xfrm>
        </p:spPr>
        <p:txBody>
          <a:bodyPr/>
          <a:lstStyle/>
          <a:p>
            <a:r>
              <a:rPr lang="en-US" dirty="0"/>
              <a:t>Properties of Red-black Tree</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291830" y="2987750"/>
            <a:ext cx="4572000" cy="3704880"/>
          </a:xfrm>
        </p:spPr>
        <p:txBody>
          <a:bodyPr/>
          <a:lstStyle/>
          <a:p>
            <a:pPr marL="342900" indent="-342900" algn="just">
              <a:buFont typeface="Wingdings" panose="05000000000000000000" pitchFamily="2" charset="2"/>
              <a:buChar char="§"/>
            </a:pPr>
            <a:r>
              <a:rPr lang="en-US" altLang="zh-CN" dirty="0"/>
              <a:t>Node Color: Every node should be red or black</a:t>
            </a:r>
          </a:p>
          <a:p>
            <a:pPr marL="342900" indent="-342900" algn="just">
              <a:buFont typeface="Wingdings" panose="05000000000000000000" pitchFamily="2" charset="2"/>
              <a:buChar char="§"/>
            </a:pPr>
            <a:r>
              <a:rPr lang="en-US" altLang="zh-CN" dirty="0"/>
              <a:t>Root property: the root of this tree always be black</a:t>
            </a:r>
          </a:p>
          <a:p>
            <a:pPr marL="342900" indent="-342900" algn="just">
              <a:buFont typeface="Wingdings" panose="05000000000000000000" pitchFamily="2" charset="2"/>
              <a:buChar char="§"/>
            </a:pPr>
            <a:r>
              <a:rPr lang="en-US" altLang="zh-CN" dirty="0"/>
              <a:t> Red property: as you know red nodes can not have red children according to this rule no two consecutive red nodes on any path</a:t>
            </a:r>
          </a:p>
          <a:p>
            <a:pPr marL="342900" indent="-342900" algn="just">
              <a:buFont typeface="Wingdings" panose="05000000000000000000" pitchFamily="2" charset="2"/>
              <a:buChar char="§"/>
            </a:pPr>
            <a:r>
              <a:rPr lang="en-US" altLang="zh-CN" dirty="0"/>
              <a:t>Black property: every node descendant means null nodes have the same number of black nodes</a:t>
            </a:r>
          </a:p>
          <a:p>
            <a:pPr marL="342900" indent="-342900" algn="just">
              <a:buFont typeface="Wingdings" panose="05000000000000000000" pitchFamily="2" charset="2"/>
              <a:buChar char="§"/>
            </a:pPr>
            <a:r>
              <a:rPr lang="en-US" altLang="zh-CN" dirty="0"/>
              <a:t>Leaf nodes always be black in color. </a:t>
            </a:r>
            <a:r>
              <a:rPr lang="en-US" dirty="0"/>
              <a:t>GeeksForGeeks (</a:t>
            </a:r>
            <a:r>
              <a:rPr lang="en-US" b="0" i="0" dirty="0">
                <a:solidFill>
                  <a:srgbClr val="6D6D6D"/>
                </a:solidFill>
                <a:effectLst/>
                <a:latin typeface="Source Sans 3"/>
              </a:rPr>
              <a:t>08 Jul 2024))</a:t>
            </a:r>
            <a:endParaRPr lang="en-US" altLang="zh-CN" dirty="0"/>
          </a:p>
        </p:txBody>
      </p:sp>
      <p:pic>
        <p:nvPicPr>
          <p:cNvPr id="2054" name="Picture 6" descr="CSC378: Red-Black Trees">
            <a:extLst>
              <a:ext uri="{FF2B5EF4-FFF2-40B4-BE49-F238E27FC236}">
                <a16:creationId xmlns:a16="http://schemas.microsoft.com/office/drawing/2014/main" id="{DB86988D-D682-4D3C-B9F3-E7B9E7CA9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635" y="1250393"/>
            <a:ext cx="5583457" cy="353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512063"/>
            <a:ext cx="9912096" cy="1978217"/>
          </a:xfrm>
        </p:spPr>
        <p:txBody>
          <a:bodyPr/>
          <a:lstStyle/>
          <a:p>
            <a:r>
              <a:rPr lang="en-US" dirty="0"/>
              <a:t>Strength and weakness of Red-Black Tree</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Red Black Tree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0D59AAC7-A957-44EF-BC7A-0A705822832F}"/>
              </a:ext>
            </a:extLst>
          </p:cNvPr>
          <p:cNvSpPr>
            <a:spLocks noGrp="1"/>
          </p:cNvSpPr>
          <p:nvPr>
            <p:ph idx="1"/>
          </p:nvPr>
        </p:nvSpPr>
        <p:spPr>
          <a:xfrm>
            <a:off x="484632" y="2315183"/>
            <a:ext cx="11000232" cy="4030753"/>
          </a:xfrm>
        </p:spPr>
        <p:txBody>
          <a:bodyPr/>
          <a:lstStyle/>
          <a:p>
            <a:pPr marL="0" indent="0">
              <a:buNone/>
            </a:pPr>
            <a:r>
              <a:rPr lang="en-US" sz="4000" b="1" dirty="0"/>
              <a:t>Strength</a:t>
            </a:r>
          </a:p>
          <a:p>
            <a:pPr>
              <a:buFont typeface="Wingdings" panose="05000000000000000000" pitchFamily="2" charset="2"/>
              <a:buChar char="q"/>
            </a:pPr>
            <a:r>
              <a:rPr lang="en-US" dirty="0"/>
              <a:t>These are dynamic in Nature</a:t>
            </a:r>
          </a:p>
          <a:p>
            <a:pPr>
              <a:buFont typeface="Wingdings" panose="05000000000000000000" pitchFamily="2" charset="2"/>
              <a:buChar char="q"/>
            </a:pPr>
            <a:r>
              <a:rPr lang="en-US" dirty="0"/>
              <a:t>It balances the level of the parallel tree.</a:t>
            </a:r>
          </a:p>
          <a:p>
            <a:pPr>
              <a:buFont typeface="Wingdings" panose="05000000000000000000" pitchFamily="2" charset="2"/>
              <a:buChar char="q"/>
            </a:pPr>
            <a:r>
              <a:rPr lang="en-US" dirty="0"/>
              <a:t>It is easy to implement and understand. </a:t>
            </a:r>
          </a:p>
          <a:p>
            <a:pPr>
              <a:buFont typeface="Wingdings" panose="05000000000000000000" pitchFamily="2" charset="2"/>
              <a:buChar char="q"/>
            </a:pPr>
            <a:r>
              <a:rPr lang="en-US" dirty="0"/>
              <a:t>It can search for specific items so that uses less time in the search rather another search tree.</a:t>
            </a:r>
          </a:p>
          <a:p>
            <a:pPr>
              <a:buFont typeface="Wingdings" panose="05000000000000000000" pitchFamily="2" charset="2"/>
              <a:buChar char="q"/>
            </a:pPr>
            <a:r>
              <a:rPr lang="en-US" dirty="0"/>
              <a:t>It can be helpful in database indexing, memory management, and network routing.(GeeksForGeeks (</a:t>
            </a:r>
            <a:r>
              <a:rPr lang="en-US" dirty="0">
                <a:solidFill>
                  <a:srgbClr val="6D6D6D"/>
                </a:solidFill>
                <a:latin typeface="Source Sans 3"/>
              </a:rPr>
              <a:t>19 May</a:t>
            </a:r>
            <a:r>
              <a:rPr lang="en-US" b="0" i="0" dirty="0">
                <a:solidFill>
                  <a:srgbClr val="6D6D6D"/>
                </a:solidFill>
                <a:effectLst/>
                <a:latin typeface="Source Sans 3"/>
              </a:rPr>
              <a:t> 2023))</a:t>
            </a:r>
            <a:endParaRPr lang="en-US" dirty="0"/>
          </a:p>
        </p:txBody>
      </p:sp>
    </p:spTree>
    <p:extLst>
      <p:ext uri="{BB962C8B-B14F-4D97-AF65-F5344CB8AC3E}">
        <p14:creationId xmlns:p14="http://schemas.microsoft.com/office/powerpoint/2010/main" val="2831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512063"/>
            <a:ext cx="9912096" cy="1978217"/>
          </a:xfrm>
        </p:spPr>
        <p:txBody>
          <a:bodyPr/>
          <a:lstStyle/>
          <a:p>
            <a:r>
              <a:rPr lang="en-US" dirty="0"/>
              <a:t>Weakness of Red-Black Tree</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Red Black Tree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0D59AAC7-A957-44EF-BC7A-0A705822832F}"/>
              </a:ext>
            </a:extLst>
          </p:cNvPr>
          <p:cNvSpPr>
            <a:spLocks noGrp="1"/>
          </p:cNvSpPr>
          <p:nvPr>
            <p:ph idx="1"/>
          </p:nvPr>
        </p:nvSpPr>
        <p:spPr>
          <a:xfrm>
            <a:off x="484632" y="2315183"/>
            <a:ext cx="11000232" cy="4030753"/>
          </a:xfrm>
        </p:spPr>
        <p:txBody>
          <a:bodyPr/>
          <a:lstStyle/>
          <a:p>
            <a:pPr>
              <a:buFont typeface="Wingdings" panose="05000000000000000000" pitchFamily="2" charset="2"/>
              <a:buChar char="q"/>
            </a:pPr>
            <a:r>
              <a:rPr lang="en-US" dirty="0"/>
              <a:t>Generally you had to use a standard library execution example tree set in Java language.</a:t>
            </a:r>
          </a:p>
          <a:p>
            <a:pPr>
              <a:buFont typeface="Wingdings" panose="05000000000000000000" pitchFamily="2" charset="2"/>
              <a:buChar char="q"/>
            </a:pPr>
            <a:r>
              <a:rPr lang="en-US" dirty="0"/>
              <a:t>Simultaneous access is difficult with a red-black tree in the locking process.</a:t>
            </a:r>
          </a:p>
          <a:p>
            <a:pPr>
              <a:buFont typeface="Wingdings" panose="05000000000000000000" pitchFamily="2" charset="2"/>
              <a:buChar char="q"/>
            </a:pPr>
            <a:endParaRPr lang="en-US" dirty="0"/>
          </a:p>
          <a:p>
            <a:pPr>
              <a:buFont typeface="Wingdings" panose="05000000000000000000" pitchFamily="2" charset="2"/>
              <a:buChar char="q"/>
            </a:pPr>
            <a:r>
              <a:rPr lang="en-US" dirty="0"/>
              <a:t>Management of nodes is also difficult when the number of nodes increases simultaneously.</a:t>
            </a:r>
          </a:p>
          <a:p>
            <a:pPr>
              <a:buFont typeface="Wingdings" panose="05000000000000000000" pitchFamily="2" charset="2"/>
              <a:buChar char="q"/>
            </a:pPr>
            <a:r>
              <a:rPr lang="en-US" dirty="0"/>
              <a:t>Insertion is slow in the red-black tree as compared to the AVL tree(GeeksForGeeks (</a:t>
            </a:r>
            <a:r>
              <a:rPr lang="en-US" dirty="0">
                <a:solidFill>
                  <a:srgbClr val="6D6D6D"/>
                </a:solidFill>
                <a:latin typeface="Source Sans 3"/>
              </a:rPr>
              <a:t>19 May</a:t>
            </a:r>
            <a:r>
              <a:rPr lang="en-US" b="0" i="0" dirty="0">
                <a:solidFill>
                  <a:srgbClr val="6D6D6D"/>
                </a:solidFill>
                <a:effectLst/>
                <a:latin typeface="Source Sans 3"/>
              </a:rPr>
              <a:t> 2023).</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4709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0955" y="512064"/>
            <a:ext cx="11010089" cy="883494"/>
          </a:xfrm>
        </p:spPr>
        <p:txBody>
          <a:bodyPr/>
          <a:lstStyle/>
          <a:p>
            <a:r>
              <a:rPr lang="en-US" sz="5400" dirty="0"/>
              <a:t>RED-Black Tree Time Complexity</a:t>
            </a:r>
          </a:p>
        </p:txBody>
      </p:sp>
      <p:graphicFrame>
        <p:nvGraphicFramePr>
          <p:cNvPr id="14" name="Content Placeholder 13">
            <a:extLst>
              <a:ext uri="{FF2B5EF4-FFF2-40B4-BE49-F238E27FC236}">
                <a16:creationId xmlns:a16="http://schemas.microsoft.com/office/drawing/2014/main" id="{DA114D53-FAB3-91E5-14AB-5B375DA2617E}"/>
              </a:ext>
            </a:extLst>
          </p:cNvPr>
          <p:cNvGraphicFramePr>
            <a:graphicFrameLocks noGrp="1"/>
          </p:cNvGraphicFramePr>
          <p:nvPr>
            <p:ph idx="1"/>
            <p:extLst>
              <p:ext uri="{D42A27DB-BD31-4B8C-83A1-F6EECF244321}">
                <p14:modId xmlns:p14="http://schemas.microsoft.com/office/powerpoint/2010/main" val="4260103721"/>
              </p:ext>
            </p:extLst>
          </p:nvPr>
        </p:nvGraphicFramePr>
        <p:xfrm>
          <a:off x="838200" y="2063011"/>
          <a:ext cx="10477500" cy="367044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3307912261"/>
                    </a:ext>
                  </a:extLst>
                </a:gridCol>
                <a:gridCol w="2095500">
                  <a:extLst>
                    <a:ext uri="{9D8B030D-6E8A-4147-A177-3AD203B41FA5}">
                      <a16:colId xmlns:a16="http://schemas.microsoft.com/office/drawing/2014/main" val="205469312"/>
                    </a:ext>
                  </a:extLst>
                </a:gridCol>
                <a:gridCol w="2095500">
                  <a:extLst>
                    <a:ext uri="{9D8B030D-6E8A-4147-A177-3AD203B41FA5}">
                      <a16:colId xmlns:a16="http://schemas.microsoft.com/office/drawing/2014/main" val="2233447510"/>
                    </a:ext>
                  </a:extLst>
                </a:gridCol>
                <a:gridCol w="2095500">
                  <a:extLst>
                    <a:ext uri="{9D8B030D-6E8A-4147-A177-3AD203B41FA5}">
                      <a16:colId xmlns:a16="http://schemas.microsoft.com/office/drawing/2014/main" val="2618575971"/>
                    </a:ext>
                  </a:extLst>
                </a:gridCol>
                <a:gridCol w="2095500">
                  <a:extLst>
                    <a:ext uri="{9D8B030D-6E8A-4147-A177-3AD203B41FA5}">
                      <a16:colId xmlns:a16="http://schemas.microsoft.com/office/drawing/2014/main" val="706485337"/>
                    </a:ext>
                  </a:extLst>
                </a:gridCol>
              </a:tblGrid>
              <a:tr h="734088">
                <a:tc>
                  <a:txBody>
                    <a:bodyPr/>
                    <a:lstStyle/>
                    <a:p>
                      <a:pPr algn="ct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Insert</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Delete</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Search </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Sort</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734088">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Best Case time Complexity</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O(N log n)</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4227287"/>
                  </a:ext>
                </a:extLst>
              </a:tr>
              <a:tr h="734088">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Worst  case time complexity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O(N 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734088">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Average Case Time Complexity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O(N log 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r h="734088">
                <a:tc>
                  <a:txBody>
                    <a:bodyPr/>
                    <a:lstStyle/>
                    <a:p>
                      <a:pPr algn="ctr"/>
                      <a:r>
                        <a:rPr lang="en-US" sz="2000" dirty="0"/>
                        <a:t>(GeekforGeeks (</a:t>
                      </a:r>
                      <a:r>
                        <a:rPr lang="en-US" sz="2000" b="0" i="0" dirty="0">
                          <a:solidFill>
                            <a:srgbClr val="6D6D6D"/>
                          </a:solidFill>
                          <a:effectLst/>
                          <a:latin typeface="Source Sans 3"/>
                        </a:rPr>
                        <a:t>16 Feb 2024))</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96221205"/>
                  </a:ext>
                </a:extLst>
              </a:tr>
            </a:tbl>
          </a:graphicData>
        </a:graphic>
      </p:graphicFrame>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 Black Tree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201102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0955" y="512064"/>
            <a:ext cx="11010089" cy="883494"/>
          </a:xfrm>
        </p:spPr>
        <p:txBody>
          <a:bodyPr/>
          <a:lstStyle/>
          <a:p>
            <a:r>
              <a:rPr lang="en-US" sz="5400" dirty="0"/>
              <a:t>RED-Black Tree Time Complexity</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8</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 Black Tree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ED280F03-91DA-4949-819F-249C94E2EE19}"/>
              </a:ext>
            </a:extLst>
          </p:cNvPr>
          <p:cNvSpPr>
            <a:spLocks noGrp="1"/>
          </p:cNvSpPr>
          <p:nvPr>
            <p:ph idx="1"/>
          </p:nvPr>
        </p:nvSpPr>
        <p:spPr>
          <a:xfrm>
            <a:off x="484632" y="1810512"/>
            <a:ext cx="11000232" cy="4535424"/>
          </a:xfrm>
        </p:spPr>
        <p:txBody>
          <a:bodyPr/>
          <a:lstStyle/>
          <a:p>
            <a:r>
              <a:rPr lang="en-US" b="1" dirty="0"/>
              <a:t>Insert Operation in Student record management: </a:t>
            </a:r>
            <a:r>
              <a:rPr lang="en-US" dirty="0"/>
              <a:t>Time complexity(O(log n)) : it finds a suitable spot for a new node and then rebalances the tree so both things are done with rotation so logarithmic time is required. </a:t>
            </a:r>
          </a:p>
          <a:p>
            <a:r>
              <a:rPr lang="en-US" b="1" dirty="0"/>
              <a:t>Delete Operation(O(log n)): it is similar to insertion </a:t>
            </a:r>
            <a:r>
              <a:rPr lang="en-US" dirty="0"/>
              <a:t>because first locate the node before deletion, perform the deletion, and then rebalance the tree if necessary.</a:t>
            </a:r>
          </a:p>
          <a:p>
            <a:r>
              <a:rPr lang="en-US" b="1" dirty="0"/>
              <a:t>Search Operation(O(log n)): In which </a:t>
            </a:r>
            <a:r>
              <a:rPr lang="en-US" dirty="0"/>
              <a:t>first traverses the tree nodes then finds the node and takes logarithmic time.</a:t>
            </a:r>
          </a:p>
          <a:p>
            <a:r>
              <a:rPr lang="en-US" b="1" dirty="0"/>
              <a:t>Sort Operation(O(n)): It sorts</a:t>
            </a:r>
            <a:r>
              <a:rPr lang="en-US" dirty="0"/>
              <a:t> the elements by their keys in a Red-Black Tree can be achieved via an in-order traversal. Since each node is visited exactly once during in-order traversal, the time complexity for sorting all nodes is linear, O(n),</a:t>
            </a:r>
            <a:endParaRPr lang="en-US" b="1" dirty="0"/>
          </a:p>
        </p:txBody>
      </p:sp>
    </p:spTree>
    <p:extLst>
      <p:ext uri="{BB962C8B-B14F-4D97-AF65-F5344CB8AC3E}">
        <p14:creationId xmlns:p14="http://schemas.microsoft.com/office/powerpoint/2010/main" val="86848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3037169" y="1092708"/>
            <a:ext cx="6473952" cy="1106424"/>
          </a:xfrm>
        </p:spPr>
        <p:txBody>
          <a:bodyPr/>
          <a:lstStyle/>
          <a:p>
            <a:pPr algn="ctr"/>
            <a:r>
              <a:rPr lang="en-US" dirty="0"/>
              <a:t>Demo Output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9</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Red Black Tree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pic>
        <p:nvPicPr>
          <p:cNvPr id="16" name="Picture 15">
            <a:extLst>
              <a:ext uri="{FF2B5EF4-FFF2-40B4-BE49-F238E27FC236}">
                <a16:creationId xmlns:a16="http://schemas.microsoft.com/office/drawing/2014/main" id="{3E321B0B-19D6-4CC6-A001-FE107C2A4A9F}"/>
              </a:ext>
            </a:extLst>
          </p:cNvPr>
          <p:cNvPicPr>
            <a:picLocks noChangeAspect="1"/>
          </p:cNvPicPr>
          <p:nvPr/>
        </p:nvPicPr>
        <p:blipFill>
          <a:blip r:embed="rId2"/>
          <a:stretch>
            <a:fillRect/>
          </a:stretch>
        </p:blipFill>
        <p:spPr>
          <a:xfrm>
            <a:off x="2066362" y="2199132"/>
            <a:ext cx="8059275" cy="3491107"/>
          </a:xfrm>
          <a:prstGeom prst="rect">
            <a:avLst/>
          </a:prstGeom>
        </p:spPr>
      </p:pic>
    </p:spTree>
    <p:extLst>
      <p:ext uri="{BB962C8B-B14F-4D97-AF65-F5344CB8AC3E}">
        <p14:creationId xmlns:p14="http://schemas.microsoft.com/office/powerpoint/2010/main" val="6132889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{0EE95A63-19E9-4191-993B-144F5DA41935}tf11429527_win32</Template>
  <TotalTime>248</TotalTime>
  <Words>722</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Karla</vt:lpstr>
      <vt:lpstr>Source Sans 3</vt:lpstr>
      <vt:lpstr>Univers Condensed Light</vt:lpstr>
      <vt:lpstr>Wingdings</vt:lpstr>
      <vt:lpstr>Office Theme</vt:lpstr>
      <vt:lpstr>Red and Black Search Tree</vt:lpstr>
      <vt:lpstr>Agenda</vt:lpstr>
      <vt:lpstr>Background and introduction  </vt:lpstr>
      <vt:lpstr>Properties of Red-black Tree</vt:lpstr>
      <vt:lpstr>Strength and weakness of Red-Black Tree</vt:lpstr>
      <vt:lpstr>Weakness of Red-Black Tree</vt:lpstr>
      <vt:lpstr>RED-Black Tree Time Complexity</vt:lpstr>
      <vt:lpstr>RED-Black Tree Time Complexity</vt:lpstr>
      <vt:lpstr>Demo Output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pc</dc:creator>
  <cp:lastModifiedBy>pc</cp:lastModifiedBy>
  <cp:revision>79</cp:revision>
  <dcterms:created xsi:type="dcterms:W3CDTF">2024-09-02T04:24:46Z</dcterms:created>
  <dcterms:modified xsi:type="dcterms:W3CDTF">2024-09-02T08:33:23Z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