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9"/>
  </p:notesMasterIdLst>
  <p:handoutMasterIdLst>
    <p:handoutMasterId r:id="rId40"/>
  </p:handoutMasterIdLst>
  <p:sldIdLst>
    <p:sldId id="538" r:id="rId2"/>
    <p:sldId id="535" r:id="rId3"/>
    <p:sldId id="570" r:id="rId4"/>
    <p:sldId id="569" r:id="rId5"/>
    <p:sldId id="572" r:id="rId6"/>
    <p:sldId id="591" r:id="rId7"/>
    <p:sldId id="568" r:id="rId8"/>
    <p:sldId id="573" r:id="rId9"/>
    <p:sldId id="574" r:id="rId10"/>
    <p:sldId id="575" r:id="rId11"/>
    <p:sldId id="576" r:id="rId12"/>
    <p:sldId id="577" r:id="rId13"/>
    <p:sldId id="578" r:id="rId14"/>
    <p:sldId id="579" r:id="rId15"/>
    <p:sldId id="580" r:id="rId16"/>
    <p:sldId id="581" r:id="rId17"/>
    <p:sldId id="582" r:id="rId18"/>
    <p:sldId id="583" r:id="rId19"/>
    <p:sldId id="557" r:id="rId20"/>
    <p:sldId id="562" r:id="rId21"/>
    <p:sldId id="592" r:id="rId22"/>
    <p:sldId id="593" r:id="rId23"/>
    <p:sldId id="563" r:id="rId24"/>
    <p:sldId id="571" r:id="rId25"/>
    <p:sldId id="566" r:id="rId26"/>
    <p:sldId id="567" r:id="rId27"/>
    <p:sldId id="585" r:id="rId28"/>
    <p:sldId id="584" r:id="rId29"/>
    <p:sldId id="564" r:id="rId30"/>
    <p:sldId id="586" r:id="rId31"/>
    <p:sldId id="587" r:id="rId32"/>
    <p:sldId id="588" r:id="rId33"/>
    <p:sldId id="565" r:id="rId34"/>
    <p:sldId id="536" r:id="rId35"/>
    <p:sldId id="552" r:id="rId36"/>
    <p:sldId id="590" r:id="rId37"/>
    <p:sldId id="549" r:id="rId38"/>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86811" autoAdjust="0"/>
  </p:normalViewPr>
  <p:slideViewPr>
    <p:cSldViewPr>
      <p:cViewPr varScale="1">
        <p:scale>
          <a:sx n="86" d="100"/>
          <a:sy n="86" d="100"/>
        </p:scale>
        <p:origin x="494" y="62"/>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12/10/2020</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12/10/2020</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32</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35</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36</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12/10/2020</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12/10/2020</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drive/folders/1lFBP7b31BagYy2FH-UpDXNSc-GmhmQzp?usp=shar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visual-paradigm.com/guide/uml-unified-modeling-language/what-is-component-diagra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smartdraw.com/state-diagram/" TargetMode="External"/><Relationship Id="rId5" Type="http://schemas.openxmlformats.org/officeDocument/2006/relationships/hyperlink" Target="https://www.guru99.com/state-machine-transition-diagram.html" TargetMode="External"/><Relationship Id="rId4" Type="http://schemas.openxmlformats.org/officeDocument/2006/relationships/hyperlink" Target="https://www.visual-paradigm.com/guide/uml-unified-modeling-language/what-is-deployment-diagra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600200"/>
            <a:ext cx="7924800" cy="1138773"/>
          </a:xfrm>
          <a:prstGeom prst="rect">
            <a:avLst/>
          </a:prstGeom>
        </p:spPr>
        <p:txBody>
          <a:bodyPr wrap="square">
            <a:spAutoFit/>
          </a:bodyPr>
          <a:lstStyle/>
          <a:p>
            <a:pPr algn="ctr"/>
            <a:r>
              <a:rPr lang="en-US" sz="2800" dirty="0">
                <a:latin typeface="Trebuchet MS" pitchFamily="34" charset="0"/>
              </a:rPr>
              <a:t>UE17CS490A – Capstone Project Phase – 1</a:t>
            </a:r>
          </a:p>
          <a:p>
            <a:pPr algn="ctr"/>
            <a:r>
              <a:rPr lang="en-US" sz="4000" dirty="0">
                <a:latin typeface="Trebuchet MS" pitchFamily="34" charset="0"/>
              </a:rPr>
              <a:t> </a:t>
            </a:r>
            <a:r>
              <a:rPr lang="en-US" sz="3600" dirty="0">
                <a:solidFill>
                  <a:srgbClr val="FF0000"/>
                </a:solidFill>
                <a:latin typeface="Trebuchet MS" pitchFamily="34" charset="0"/>
              </a:rPr>
              <a:t>End Semester Assessment</a:t>
            </a:r>
          </a:p>
        </p:txBody>
      </p:sp>
      <p:sp>
        <p:nvSpPr>
          <p:cNvPr id="4" name="Google Shape;26;p3"/>
          <p:cNvSpPr txBox="1"/>
          <p:nvPr/>
        </p:nvSpPr>
        <p:spPr>
          <a:xfrm>
            <a:off x="1828800" y="3048001"/>
            <a:ext cx="8458200" cy="266737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a:ea typeface="Trebuchet MS"/>
                <a:cs typeface="Trebuchet MS"/>
                <a:sym typeface="Trebuchet MS"/>
              </a:rPr>
              <a:t>Project Title   :     </a:t>
            </a:r>
            <a:r>
              <a:rPr lang="en-US" sz="2400" dirty="0">
                <a:latin typeface="Trebuchet MS"/>
                <a:ea typeface="Trebuchet MS"/>
                <a:cs typeface="Trebuchet MS"/>
                <a:sym typeface="Trebuchet MS"/>
              </a:rPr>
              <a:t>Smart Waste Segregation  </a:t>
            </a:r>
            <a:endParaRPr sz="2400" dirty="0">
              <a:latin typeface="Trebuchet MS"/>
              <a:ea typeface="Trebuchet MS"/>
              <a:cs typeface="Trebuchet MS"/>
              <a:sym typeface="Trebuchet MS"/>
            </a:endParaRPr>
          </a:p>
          <a:p>
            <a:pPr>
              <a:spcBef>
                <a:spcPts val="0"/>
              </a:spcBef>
              <a:spcAft>
                <a:spcPts val="0"/>
              </a:spcAft>
              <a:buClr>
                <a:schemeClr val="dk1"/>
              </a:buClr>
            </a:pPr>
            <a:r>
              <a:rPr lang="en-US" sz="2400" dirty="0">
                <a:solidFill>
                  <a:srgbClr val="0033CC"/>
                </a:solidFill>
                <a:latin typeface="Trebuchet MS"/>
                <a:ea typeface="Trebuchet MS"/>
                <a:cs typeface="Trebuchet MS"/>
                <a:sym typeface="Trebuchet MS"/>
              </a:rPr>
              <a:t>Project ID       :     </a:t>
            </a:r>
            <a:r>
              <a:rPr lang="en-US" sz="2400" dirty="0">
                <a:latin typeface="Trebuchet MS" pitchFamily="34" charset="0"/>
              </a:rPr>
              <a:t>PW21CBR02</a:t>
            </a:r>
            <a:endParaRPr sz="2400" dirty="0">
              <a:latin typeface="Trebuchet MS" pitchFamily="34" charset="0"/>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Guide :     </a:t>
            </a:r>
            <a:r>
              <a:rPr lang="en-US" sz="2400" dirty="0">
                <a:latin typeface="Trebuchet MS"/>
                <a:ea typeface="Trebuchet MS"/>
                <a:cs typeface="Trebuchet MS"/>
                <a:sym typeface="Trebuchet MS"/>
              </a:rPr>
              <a:t>Prof. Charanraj B R             </a:t>
            </a:r>
            <a:endParaRPr sz="2400" dirty="0">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Team  :     </a:t>
            </a:r>
            <a:r>
              <a:rPr lang="en-US" sz="2400" dirty="0">
                <a:latin typeface="Trebuchet MS" pitchFamily="34" charset="0"/>
                <a:ea typeface="Trebuchet MS"/>
                <a:cs typeface="Trebuchet MS"/>
                <a:sym typeface="Trebuchet MS"/>
              </a:rPr>
              <a:t>Guruprasad Hadimani</a:t>
            </a:r>
          </a:p>
          <a:p>
            <a:pPr>
              <a:spcBef>
                <a:spcPts val="0"/>
              </a:spcBef>
              <a:spcAft>
                <a:spcPts val="0"/>
              </a:spcAft>
            </a:pPr>
            <a:r>
              <a:rPr lang="en-US" sz="2400" dirty="0">
                <a:latin typeface="Trebuchet MS" pitchFamily="34" charset="0"/>
                <a:sym typeface="Trebuchet MS"/>
              </a:rPr>
              <a:t>		        Nagesh K J</a:t>
            </a:r>
          </a:p>
          <a:p>
            <a:pPr>
              <a:spcBef>
                <a:spcPts val="0"/>
              </a:spcBef>
              <a:spcAft>
                <a:spcPts val="0"/>
              </a:spcAft>
            </a:pPr>
            <a:r>
              <a:rPr lang="en-US" sz="2400" dirty="0">
                <a:latin typeface="Trebuchet MS" pitchFamily="34" charset="0"/>
                <a:sym typeface="Trebuchet MS"/>
              </a:rPr>
              <a:t>		        Laxman M</a:t>
            </a:r>
          </a:p>
          <a:p>
            <a:pPr>
              <a:spcBef>
                <a:spcPts val="0"/>
              </a:spcBef>
              <a:spcAft>
                <a:spcPts val="0"/>
              </a:spcAft>
            </a:pPr>
            <a:r>
              <a:rPr lang="en-US" sz="2400" dirty="0">
                <a:latin typeface="Trebuchet MS" pitchFamily="34" charset="0"/>
                <a:sym typeface="Trebuchet MS"/>
              </a:rPr>
              <a:t>		        Sanathkumar G</a:t>
            </a:r>
            <a:endParaRPr sz="2000" dirty="0">
              <a:latin typeface="Trebuchet MS" pitchFamily="34" charset="0"/>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066800" y="1107994"/>
            <a:ext cx="96774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endPar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Automation of Plastic, Metal, and Glass Waste Materials Segregation using </a:t>
            </a:r>
            <a:r>
              <a:rPr kumimoji="0" lang="en-US" b="1" i="0" u="none" strike="noStrike" cap="none" normalizeH="0" baseline="0" dirty="0" err="1">
                <a:ln>
                  <a:noFill/>
                </a:ln>
                <a:solidFill>
                  <a:schemeClr val="tx1"/>
                </a:solidFill>
                <a:effectLst/>
                <a:latin typeface="Trebuchet MS" pitchFamily="34" charset="0"/>
                <a:ea typeface="Calibri" pitchFamily="34" charset="0"/>
                <a:cs typeface="Times New Roman" pitchFamily="18" charset="0"/>
              </a:rPr>
              <a:t>Arduino</a:t>
            </a:r>
            <a:r>
              <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 in Scrap Industry [2]</a:t>
            </a: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342900" algn="l"/>
              </a:tabLst>
            </a:pPr>
            <a:r>
              <a:rPr lang="en-US" dirty="0">
                <a:latin typeface="Trebuchet MS" pitchFamily="34" charset="0"/>
                <a:ea typeface="Calibri" pitchFamily="34" charset="0"/>
                <a:cs typeface="Times New Roman" pitchFamily="18" charset="0"/>
              </a:rPr>
              <a:t>I</a:t>
            </a: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t aims to segregate the solid waste materials collected into three categories metals, glass, and plastic.</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342900"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It also gives an insight into how waste is converted into energy using the syngas produced from waste.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342900"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This automated system will also reduce the hazards caused to manual waste segregator. It also tells that metal, glass, and plastic form the major part of waste materials.</a:t>
            </a: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endParaRPr lang="en-US" sz="2000" dirty="0">
              <a:latin typeface="Trebuchet MS"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r>
              <a:rPr kumimoji="0" lang="en-US" sz="2000"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endParaRPr lang="en-US" sz="2000" dirty="0">
              <a:latin typeface="Trebuchet MS"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endParaRPr kumimoji="0" lang="en-US" sz="2000" b="0" i="0" u="none" strike="noStrike" cap="none" normalizeH="0" baseline="0" dirty="0">
              <a:ln>
                <a:noFill/>
              </a:ln>
              <a:solidFill>
                <a:schemeClr val="tx1"/>
              </a:solidFill>
              <a:effectLst/>
              <a:latin typeface="Trebuchet MS" pitchFamily="34" charset="0"/>
              <a:cs typeface="Arial" pitchFamily="34" charset="0"/>
            </a:endParaRPr>
          </a:p>
        </p:txBody>
      </p:sp>
      <p:sp>
        <p:nvSpPr>
          <p:cNvPr id="4" name="TextBox 3"/>
          <p:cNvSpPr txBox="1"/>
          <p:nvPr/>
        </p:nvSpPr>
        <p:spPr>
          <a:xfrm>
            <a:off x="6781800" y="304800"/>
            <a:ext cx="3886200" cy="461665"/>
          </a:xfrm>
          <a:prstGeom prst="rect">
            <a:avLst/>
          </a:prstGeom>
          <a:noFill/>
        </p:spPr>
        <p:txBody>
          <a:bodyPr wrap="square" rtlCol="0">
            <a:spAutoFit/>
          </a:bodyPr>
          <a:lstStyle/>
          <a:p>
            <a:pPr marL="342891" indent="-342891" algn="r" eaLnBrk="0" hangingPunct="0">
              <a:defRPr/>
            </a:pPr>
            <a:r>
              <a:rPr lang="en-US" sz="2400" dirty="0">
                <a:solidFill>
                  <a:srgbClr val="FF0000"/>
                </a:solidFill>
                <a:latin typeface="Trebuchet MS" pitchFamily="34"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914400" y="1039000"/>
            <a:ext cx="9906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endPar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Working of the system</a:t>
            </a:r>
          </a:p>
          <a:p>
            <a:pPr marL="0" marR="0" lvl="0" indent="0" algn="just" defTabSz="914400" rtl="0" eaLnBrk="1" fontAlgn="base" latinLnBrk="0" hangingPunct="1">
              <a:lnSpc>
                <a:spcPct val="100000"/>
              </a:lnSpc>
              <a:spcBef>
                <a:spcPct val="0"/>
              </a:spcBef>
              <a:spcAft>
                <a:spcPct val="0"/>
              </a:spcAft>
              <a:buClrTx/>
              <a:buSzTx/>
              <a:buFontTx/>
              <a:buNone/>
              <a:tabLst>
                <a:tab pos="342900"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This system effectively uses three types of sensors:</a:t>
            </a: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IR sensor</a:t>
            </a: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Inductive sensor</a:t>
            </a: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Capacitive sensor</a:t>
            </a: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The functionality of each of these are:</a:t>
            </a:r>
          </a:p>
          <a:p>
            <a:pPr marL="0" marR="0" lvl="0" indent="0" algn="just" defTabSz="914400" rtl="0" eaLnBrk="0" fontAlgn="base" latinLnBrk="0" hangingPunct="0">
              <a:lnSpc>
                <a:spcPct val="100000"/>
              </a:lnSpc>
              <a:spcBef>
                <a:spcPct val="0"/>
              </a:spcBef>
              <a:spcAft>
                <a:spcPct val="0"/>
              </a:spcAft>
              <a:buClrTx/>
              <a:buSzTx/>
              <a:buFontTx/>
              <a:buNone/>
              <a:tabLst>
                <a:tab pos="342900"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First, the presence of an object(waste) on the conveyor is detected using an IR sensor later   </a:t>
            </a:r>
          </a:p>
          <a:p>
            <a:pPr marL="0" marR="0" lvl="0" indent="0" algn="just" defTabSz="914400" rtl="0" eaLnBrk="0" fontAlgn="base" latinLnBrk="0" hangingPunct="0">
              <a:lnSpc>
                <a:spcPct val="100000"/>
              </a:lnSpc>
              <a:spcBef>
                <a:spcPct val="0"/>
              </a:spcBef>
              <a:spcAft>
                <a:spcPct val="0"/>
              </a:spcAft>
              <a:buClrTx/>
              <a:buSzTx/>
              <a:tabLst>
                <a:tab pos="342900" algn="l"/>
              </a:tabLst>
            </a:pPr>
            <a:r>
              <a:rPr kumimoji="0" lang="en-US" b="0" i="0" u="none" strike="noStrike" cap="none" normalizeH="0" dirty="0">
                <a:ln>
                  <a:noFill/>
                </a:ln>
                <a:solidFill>
                  <a:schemeClr val="tx1"/>
                </a:solidFill>
                <a:effectLst/>
                <a:latin typeface="Trebuchet MS" pitchFamily="34"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when the inductive senor also gives a high output, the belt moves in the clockwise direction   </a:t>
            </a:r>
          </a:p>
          <a:p>
            <a:pPr marL="0" marR="0" lvl="0" indent="0" algn="just" defTabSz="914400" rtl="0" eaLnBrk="0" fontAlgn="base" latinLnBrk="0" hangingPunct="0">
              <a:lnSpc>
                <a:spcPct val="100000"/>
              </a:lnSpc>
              <a:spcBef>
                <a:spcPct val="0"/>
              </a:spcBef>
              <a:spcAft>
                <a:spcPct val="0"/>
              </a:spcAft>
              <a:buClrTx/>
              <a:buSzTx/>
              <a:tabLst>
                <a:tab pos="342900" algn="l"/>
              </a:tabLst>
            </a:pPr>
            <a:r>
              <a:rPr kumimoji="0" lang="en-US" b="0" i="0" u="none" strike="noStrike" cap="none" normalizeH="0" dirty="0">
                <a:ln>
                  <a:noFill/>
                </a:ln>
                <a:solidFill>
                  <a:schemeClr val="tx1"/>
                </a:solidFill>
                <a:effectLst/>
                <a:latin typeface="Trebuchet MS" pitchFamily="34"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to collect the metallic waste. If not, then the belt moves in the </a:t>
            </a:r>
          </a:p>
          <a:p>
            <a:pPr marL="0" marR="0" lvl="0" indent="0" algn="just" defTabSz="914400" rtl="0" eaLnBrk="0" fontAlgn="base" latinLnBrk="0" hangingPunct="0">
              <a:lnSpc>
                <a:spcPct val="100000"/>
              </a:lnSpc>
              <a:spcBef>
                <a:spcPct val="0"/>
              </a:spcBef>
              <a:spcAft>
                <a:spcPct val="0"/>
              </a:spcAft>
              <a:buClrTx/>
              <a:buSzTx/>
              <a:tabLst>
                <a:tab pos="342900" algn="l"/>
              </a:tabLst>
            </a:pPr>
            <a:r>
              <a:rPr lang="en-US" dirty="0">
                <a:latin typeface="Trebuchet MS" pitchFamily="34"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anticlockwise direction until it reaches the capacitive sensor. After this, based on the output  </a:t>
            </a:r>
          </a:p>
          <a:p>
            <a:pPr marL="0" marR="0" lvl="0" indent="0" algn="just" defTabSz="914400" rtl="0" eaLnBrk="0" fontAlgn="base" latinLnBrk="0" hangingPunct="0">
              <a:lnSpc>
                <a:spcPct val="100000"/>
              </a:lnSpc>
              <a:spcBef>
                <a:spcPct val="0"/>
              </a:spcBef>
              <a:spcAft>
                <a:spcPct val="0"/>
              </a:spcAft>
              <a:buClrTx/>
              <a:buSzTx/>
              <a:tabLst>
                <a:tab pos="342900" algn="l"/>
              </a:tabLst>
            </a:pPr>
            <a:r>
              <a:rPr lang="en-US" dirty="0">
                <a:latin typeface="Trebuchet MS" pitchFamily="34"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generated by the capacitive sensor, the material is classified as glass or plastic.</a:t>
            </a:r>
          </a:p>
          <a:p>
            <a:pPr marL="0" marR="0" lvl="0" indent="0" algn="just" defTabSz="914400" rtl="0" eaLnBrk="0" fontAlgn="base" latinLnBrk="0" hangingPunct="0">
              <a:lnSpc>
                <a:spcPct val="100000"/>
              </a:lnSpc>
              <a:spcBef>
                <a:spcPct val="0"/>
              </a:spcBef>
              <a:spcAft>
                <a:spcPct val="0"/>
              </a:spcAft>
              <a:buClrTx/>
              <a:buSzTx/>
              <a:tabLst>
                <a:tab pos="342900"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342900"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 If the output of the capacitive sensor is high, then the material is glass and if the output is  </a:t>
            </a:r>
          </a:p>
          <a:p>
            <a:pPr marL="0" marR="0" lvl="0" indent="0" algn="just" defTabSz="914400" rtl="0" eaLnBrk="0" fontAlgn="base" latinLnBrk="0" hangingPunct="0">
              <a:lnSpc>
                <a:spcPct val="100000"/>
              </a:lnSpc>
              <a:spcBef>
                <a:spcPct val="0"/>
              </a:spcBef>
              <a:spcAft>
                <a:spcPct val="0"/>
              </a:spcAft>
              <a:buClrTx/>
              <a:buSzTx/>
              <a:tabLst>
                <a:tab pos="342900" algn="l"/>
              </a:tabLst>
            </a:pPr>
            <a:r>
              <a:rPr lang="en-US" dirty="0">
                <a:latin typeface="Trebuchet MS" pitchFamily="34"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low, the material is plastic and hence, they are collected in their respective bins.</a:t>
            </a:r>
            <a:endParaRPr kumimoji="0" lang="en-US" b="0" i="0" u="none" strike="noStrike" cap="none" normalizeH="0" baseline="0" dirty="0">
              <a:ln>
                <a:noFill/>
              </a:ln>
              <a:solidFill>
                <a:schemeClr val="tx1"/>
              </a:solidFill>
              <a:effectLst/>
              <a:latin typeface="Trebuchet MS" pitchFamily="34" charset="0"/>
              <a:cs typeface="Arial" pitchFamily="34" charset="0"/>
            </a:endParaRPr>
          </a:p>
        </p:txBody>
      </p:sp>
      <p:pic>
        <p:nvPicPr>
          <p:cNvPr id="5" name="Picture 4">
            <a:extLst>
              <a:ext uri="{FF2B5EF4-FFF2-40B4-BE49-F238E27FC236}">
                <a16:creationId xmlns:a16="http://schemas.microsoft.com/office/drawing/2014/main" id="{CF92F84D-85B1-48CD-B216-48FA48E118C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239000" y="1066800"/>
            <a:ext cx="3048000" cy="2209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9829800" cy="5909310"/>
          </a:xfrm>
          <a:prstGeom prst="rect">
            <a:avLst/>
          </a:prstGeom>
        </p:spPr>
        <p:txBody>
          <a:bodyPr wrap="square">
            <a:spAutoFit/>
          </a:bodyPr>
          <a:lstStyle/>
          <a:p>
            <a:pPr lvl="0" algn="just" eaLnBrk="0" hangingPunct="0">
              <a:tabLst>
                <a:tab pos="342900" algn="l"/>
              </a:tabLst>
            </a:pPr>
            <a:r>
              <a:rPr lang="en-US" b="1" dirty="0">
                <a:latin typeface="Trebuchet MS" pitchFamily="34" charset="0"/>
                <a:ea typeface="Calibri" pitchFamily="34" charset="0"/>
                <a:cs typeface="Times New Roman" pitchFamily="18" charset="0"/>
              </a:rPr>
              <a:t>Conclusions and future work</a:t>
            </a: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342900" algn="l"/>
              </a:tabLst>
            </a:pPr>
            <a:r>
              <a:rPr lang="en-US" dirty="0">
                <a:latin typeface="Trebuchet MS" pitchFamily="34" charset="0"/>
                <a:ea typeface="Calibri" pitchFamily="34" charset="0"/>
                <a:cs typeface="Times New Roman" pitchFamily="18" charset="0"/>
              </a:rPr>
              <a:t>Segregating dry and wet waste can be a possible extension.</a:t>
            </a:r>
          </a:p>
          <a:p>
            <a:pPr marL="285750" lvl="0" indent="-285750" algn="just" eaLnBrk="0" hangingPunct="0">
              <a:buFont typeface="Arial" panose="020B0604020202020204" pitchFamily="34" charset="0"/>
              <a:buChar char="•"/>
              <a:tabLst>
                <a:tab pos="342900" algn="l"/>
              </a:tabLst>
            </a:pP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342900" algn="l"/>
              </a:tabLst>
            </a:pPr>
            <a:r>
              <a:rPr lang="en-US" dirty="0">
                <a:latin typeface="Trebuchet MS" pitchFamily="34" charset="0"/>
                <a:ea typeface="Calibri" pitchFamily="34" charset="0"/>
                <a:cs typeface="Times New Roman" pitchFamily="18" charset="0"/>
              </a:rPr>
              <a:t>The Capacitive sensors available only uses digital values therefore there is a need for a sensor that can read analog values which has many uses. This can reduce the overall cost of the system.</a:t>
            </a:r>
          </a:p>
          <a:p>
            <a:pPr marL="285750" lvl="0" indent="-285750" algn="just" eaLnBrk="0" hangingPunct="0">
              <a:buFont typeface="Arial" panose="020B0604020202020204" pitchFamily="34" charset="0"/>
              <a:buChar char="•"/>
              <a:tabLst>
                <a:tab pos="342900" algn="l"/>
              </a:tabLst>
            </a:pP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342900" algn="l"/>
              </a:tabLst>
            </a:pPr>
            <a:r>
              <a:rPr lang="en-US" dirty="0">
                <a:latin typeface="Trebuchet MS" pitchFamily="34" charset="0"/>
                <a:ea typeface="Calibri" pitchFamily="34" charset="0"/>
                <a:cs typeface="Times New Roman" pitchFamily="18" charset="0"/>
              </a:rPr>
              <a:t>It also states that image processing can also be incorporated for segregation.</a:t>
            </a:r>
          </a:p>
          <a:p>
            <a:pPr lvl="0" algn="just" eaLnBrk="0" hangingPunct="0">
              <a:tabLst>
                <a:tab pos="342900" algn="l"/>
              </a:tabLst>
            </a:pPr>
            <a:endParaRPr lang="en-US" dirty="0">
              <a:latin typeface="Trebuchet MS" pitchFamily="34" charset="0"/>
              <a:cs typeface="Times New Roman" pitchFamily="18" charset="0"/>
            </a:endParaRPr>
          </a:p>
          <a:p>
            <a:pPr lvl="0" algn="just" eaLnBrk="0" hangingPunct="0">
              <a:tabLst>
                <a:tab pos="342900" algn="l"/>
              </a:tabLst>
            </a:pPr>
            <a:endParaRPr lang="en-US" dirty="0">
              <a:latin typeface="Trebuchet MS" pitchFamily="34" charset="0"/>
              <a:cs typeface="Times New Roman" pitchFamily="18" charset="0"/>
            </a:endParaRPr>
          </a:p>
          <a:p>
            <a:r>
              <a:rPr lang="en-US" b="1" dirty="0"/>
              <a:t>AN </a:t>
            </a:r>
            <a:r>
              <a:rPr lang="en-US" b="1" dirty="0" err="1"/>
              <a:t>IoT</a:t>
            </a:r>
            <a:r>
              <a:rPr lang="en-US" b="1" dirty="0"/>
              <a:t> Based Waste Segregator for Recycling Biodegradable and Non-Biodegradable Waste [3]</a:t>
            </a:r>
            <a:endParaRPr lang="en-US" dirty="0"/>
          </a:p>
          <a:p>
            <a:endParaRPr lang="en-US" dirty="0"/>
          </a:p>
          <a:p>
            <a:pPr marL="285750" indent="-285750">
              <a:buFont typeface="Arial" panose="020B0604020202020204" pitchFamily="34" charset="0"/>
              <a:buChar char="•"/>
            </a:pPr>
            <a:r>
              <a:rPr lang="en-US" dirty="0"/>
              <a:t>Usually, the waste is collected and dumped in a dump yard which is later either burnt or used as land to dump wastes exclusively. This will lead to the emission of harmful gases that affect the environment.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paper aims to build an autonomous system which can separate waste into metallic, non-biodegradable, and biodegradable (dry and wet).</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066800" y="533400"/>
            <a:ext cx="9906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dirty="0">
                <a:latin typeface="Trebuchet MS" pitchFamily="34" charset="0"/>
              </a:rPr>
              <a:t>The system here is built using:</a:t>
            </a:r>
          </a:p>
          <a:p>
            <a:pPr lvl="1">
              <a:buFont typeface="Wingdings" pitchFamily="2" charset="2"/>
              <a:buChar char="§"/>
            </a:pPr>
            <a:r>
              <a:rPr lang="en-US" dirty="0">
                <a:latin typeface="Trebuchet MS" pitchFamily="34" charset="0"/>
              </a:rPr>
              <a:t>IR sensor</a:t>
            </a:r>
          </a:p>
          <a:p>
            <a:pPr lvl="1">
              <a:buFont typeface="Wingdings" pitchFamily="2" charset="2"/>
              <a:buChar char="§"/>
            </a:pPr>
            <a:r>
              <a:rPr lang="en-US" dirty="0">
                <a:latin typeface="Trebuchet MS" pitchFamily="34" charset="0"/>
              </a:rPr>
              <a:t>Moisture detection sensor   </a:t>
            </a:r>
          </a:p>
          <a:p>
            <a:pPr lvl="1">
              <a:buFont typeface="Wingdings" pitchFamily="2" charset="2"/>
              <a:buChar char="§"/>
            </a:pPr>
            <a:r>
              <a:rPr lang="en-US" dirty="0">
                <a:latin typeface="Trebuchet MS" pitchFamily="34" charset="0"/>
              </a:rPr>
              <a:t>Medium speed blower</a:t>
            </a:r>
          </a:p>
          <a:p>
            <a:pPr lvl="1">
              <a:buFont typeface="Wingdings" pitchFamily="2" charset="2"/>
              <a:buChar char="§"/>
            </a:pPr>
            <a:r>
              <a:rPr lang="en-US" dirty="0">
                <a:latin typeface="Trebuchet MS" pitchFamily="34" charset="0"/>
              </a:rPr>
              <a:t>Magnet</a:t>
            </a:r>
          </a:p>
          <a:p>
            <a:pPr lvl="1">
              <a:buFont typeface="Wingdings" pitchFamily="2" charset="2"/>
              <a:buChar char="§"/>
            </a:pPr>
            <a:r>
              <a:rPr lang="en-US" dirty="0">
                <a:latin typeface="Trebuchet MS" pitchFamily="34" charset="0"/>
              </a:rPr>
              <a:t>Two conveyor belts</a:t>
            </a:r>
          </a:p>
          <a:p>
            <a:pPr lvl="1"/>
            <a:endParaRPr lang="en-US" dirty="0">
              <a:latin typeface="Trebuchet MS"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2416175" algn="l"/>
              </a:tabLst>
            </a:pPr>
            <a:r>
              <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Working of the system</a:t>
            </a:r>
          </a:p>
          <a:p>
            <a:pPr marL="0" marR="0" lvl="0" indent="0" algn="just" defTabSz="914400" rtl="0" eaLnBrk="1" fontAlgn="base" latinLnBrk="0" hangingPunct="1">
              <a:lnSpc>
                <a:spcPct val="100000"/>
              </a:lnSpc>
              <a:spcBef>
                <a:spcPct val="0"/>
              </a:spcBef>
              <a:spcAft>
                <a:spcPct val="0"/>
              </a:spcAft>
              <a:buClrTx/>
              <a:buSzTx/>
              <a:buFontTx/>
              <a:buNone/>
              <a:tabLst>
                <a:tab pos="2416175" algn="l"/>
              </a:tabLst>
            </a:pPr>
            <a:endPar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416175"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All the garbage is dumped into a funnel, then the waste is taken to the first conveyor belt. It consists of a magnet, which is used to separate metallic waste. All the metallic waste is first attracted by the magnet and it moves along with the conveyor. Later, there is a bin equipped with a metal detection sensor to detect the metallic waste.</a:t>
            </a:r>
          </a:p>
          <a:p>
            <a:pPr marL="0" marR="0" lvl="0" indent="0" algn="just" defTabSz="914400" rtl="0" eaLnBrk="0" fontAlgn="base" latinLnBrk="0" hangingPunct="0">
              <a:lnSpc>
                <a:spcPct val="100000"/>
              </a:lnSpc>
              <a:spcBef>
                <a:spcPct val="0"/>
              </a:spcBef>
              <a:spcAft>
                <a:spcPct val="0"/>
              </a:spcAft>
              <a:buClrTx/>
              <a:buSzTx/>
              <a:buFontTx/>
              <a:buNone/>
              <a:tabLst>
                <a:tab pos="2416175"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416175" algn="l"/>
              </a:tabLst>
            </a:pPr>
            <a:endParaRPr lang="en-US" dirty="0">
              <a:latin typeface="Trebuchet MS"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416175"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657600" y="4419600"/>
            <a:ext cx="3338513" cy="197060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9906000" cy="5632311"/>
          </a:xfrm>
          <a:prstGeom prst="rect">
            <a:avLst/>
          </a:prstGeom>
        </p:spPr>
        <p:txBody>
          <a:bodyPr wrap="square">
            <a:spAutoFit/>
          </a:bodyPr>
          <a:lstStyle/>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The leftover garbage after extracting metallic waste is passed through a medium speed blower, using which lightweight materials such as papers, plastics are put into a separate bin.</a:t>
            </a:r>
          </a:p>
          <a:p>
            <a:pPr marL="285750" lvl="0" indent="-285750" algn="just" eaLnBrk="0" hangingPunct="0">
              <a:buFont typeface="Arial" panose="020B0604020202020204" pitchFamily="34" charset="0"/>
              <a:buChar char="•"/>
              <a:tabLst>
                <a:tab pos="2416175" algn="l"/>
              </a:tabLst>
            </a:pPr>
            <a:endParaRPr lang="en-US" dirty="0">
              <a:latin typeface="Trebuchet MS" pitchFamily="34" charset="0"/>
              <a:ea typeface="Calibri" pitchFamily="34" charset="0"/>
              <a:cs typeface="Times New Roman" pitchFamily="18" charset="0"/>
            </a:endParaRPr>
          </a:p>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Further, the leftover waste that is of higher weight than the plastics and papers fall over the second conveyor belt which leads to the moisture bin which has a moisture detection sensor below to sense all the wet waste coming into the bin.</a:t>
            </a:r>
          </a:p>
          <a:p>
            <a:pPr lvl="0" algn="just" eaLnBrk="0" hangingPunct="0">
              <a:tabLst>
                <a:tab pos="2416175" algn="l"/>
              </a:tabLst>
            </a:pP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2416175" algn="l"/>
              </a:tabLst>
            </a:pPr>
            <a:r>
              <a:rPr lang="en-US" dirty="0" err="1">
                <a:latin typeface="Trebuchet MS" pitchFamily="34" charset="0"/>
                <a:ea typeface="Calibri" pitchFamily="34" charset="0"/>
                <a:cs typeface="Times New Roman" pitchFamily="18" charset="0"/>
              </a:rPr>
              <a:t>IoT</a:t>
            </a:r>
            <a:r>
              <a:rPr lang="en-US" dirty="0">
                <a:latin typeface="Trebuchet MS" pitchFamily="34" charset="0"/>
                <a:ea typeface="Calibri" pitchFamily="34" charset="0"/>
                <a:cs typeface="Times New Roman" pitchFamily="18" charset="0"/>
              </a:rPr>
              <a:t> module is also integrated within the system to upload all the data from the sensors to a cloud which can be later used for processing and visualization.</a:t>
            </a:r>
          </a:p>
          <a:p>
            <a:pPr lvl="0" algn="just" eaLnBrk="0" hangingPunct="0">
              <a:tabLst>
                <a:tab pos="2416175" algn="l"/>
              </a:tabLst>
            </a:pPr>
            <a:endParaRPr lang="en-US" b="1" dirty="0">
              <a:latin typeface="Trebuchet MS" pitchFamily="34" charset="0"/>
              <a:ea typeface="Calibri" pitchFamily="34" charset="0"/>
              <a:cs typeface="Times New Roman" pitchFamily="18" charset="0"/>
            </a:endParaRPr>
          </a:p>
          <a:p>
            <a:pPr lvl="0" algn="just" eaLnBrk="0" hangingPunct="0">
              <a:tabLst>
                <a:tab pos="2416175" algn="l"/>
              </a:tabLst>
            </a:pPr>
            <a:endParaRPr lang="en-US" b="1" dirty="0">
              <a:latin typeface="Trebuchet MS" pitchFamily="34" charset="0"/>
              <a:ea typeface="Calibri" pitchFamily="34" charset="0"/>
              <a:cs typeface="Times New Roman" pitchFamily="18" charset="0"/>
            </a:endParaRPr>
          </a:p>
          <a:p>
            <a:pPr lvl="0" algn="just" eaLnBrk="0" hangingPunct="0">
              <a:tabLst>
                <a:tab pos="2416175" algn="l"/>
              </a:tabLst>
            </a:pPr>
            <a:r>
              <a:rPr lang="en-US" b="1" dirty="0">
                <a:latin typeface="Trebuchet MS" pitchFamily="34" charset="0"/>
                <a:ea typeface="Calibri" pitchFamily="34" charset="0"/>
                <a:cs typeface="Times New Roman" pitchFamily="18" charset="0"/>
              </a:rPr>
              <a:t>Results</a:t>
            </a:r>
            <a:r>
              <a:rPr lang="en-US" dirty="0">
                <a:latin typeface="Trebuchet MS" pitchFamily="34" charset="0"/>
                <a:ea typeface="Calibri" pitchFamily="34" charset="0"/>
                <a:cs typeface="Times New Roman" pitchFamily="18" charset="0"/>
              </a:rPr>
              <a:t>	</a:t>
            </a: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The metal waste accuracy is 95 percent. Paper waste was detected with an accuracy of 85 percent. The left out waste is dumped into the moisture bin, so the accuracy is 82 percent.</a:t>
            </a:r>
          </a:p>
          <a:p>
            <a:pPr marL="285750" lvl="0" indent="-285750" algn="just" eaLnBrk="0" hangingPunct="0">
              <a:buFont typeface="Arial" panose="020B0604020202020204" pitchFamily="34" charset="0"/>
              <a:buChar char="•"/>
              <a:tabLst>
                <a:tab pos="2416175" algn="l"/>
              </a:tabLst>
            </a:pPr>
            <a:endParaRPr lang="en-US" dirty="0">
              <a:latin typeface="Trebuchet MS" pitchFamily="34" charset="0"/>
              <a:ea typeface="Calibri" pitchFamily="34" charset="0"/>
              <a:cs typeface="Times New Roman" pitchFamily="18" charset="0"/>
            </a:endParaRPr>
          </a:p>
          <a:p>
            <a:endParaRPr lang="en-US" dirty="0"/>
          </a:p>
          <a:p>
            <a:r>
              <a:rPr lang="en-US" dirty="0"/>
              <a:t> </a:t>
            </a:r>
          </a:p>
          <a:p>
            <a:pPr lvl="0" algn="just" eaLnBrk="0" hangingPunct="0">
              <a:tabLst>
                <a:tab pos="2416175" algn="l"/>
              </a:tabLst>
            </a:pPr>
            <a:endParaRPr lang="en-US" dirty="0">
              <a:latin typeface="Trebuchet MS" pitchFamily="34" charset="0"/>
              <a:ea typeface="Calibri" pitchFamily="34" charset="0"/>
              <a:cs typeface="Times New Roman" pitchFamily="18" charset="0"/>
            </a:endParaRPr>
          </a:p>
          <a:p>
            <a:pPr lvl="0" algn="just" eaLnBrk="0" hangingPunct="0">
              <a:tabLst>
                <a:tab pos="2416175" algn="l"/>
              </a:tabLst>
            </a:pPr>
            <a:endParaRPr lang="en-US" dirty="0">
              <a:latin typeface="Trebuchet MS" pitchFamily="34" charset="0"/>
              <a:ea typeface="Calibri" pitchFamily="34"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603147"/>
            <a:ext cx="10439400" cy="8402300"/>
          </a:xfrm>
          <a:prstGeom prst="rect">
            <a:avLst/>
          </a:prstGeom>
        </p:spPr>
        <p:txBody>
          <a:bodyPr wrap="square">
            <a:spAutoFit/>
          </a:bodyPr>
          <a:lstStyle/>
          <a:p>
            <a:endParaRPr lang="en-US" b="1" dirty="0">
              <a:latin typeface="Trebuchet MS" pitchFamily="34" charset="0"/>
            </a:endParaRPr>
          </a:p>
          <a:p>
            <a:endParaRPr lang="en-US" b="1" dirty="0">
              <a:latin typeface="Trebuchet MS" pitchFamily="34" charset="0"/>
            </a:endParaRPr>
          </a:p>
          <a:p>
            <a:endParaRPr lang="en-US" b="1" dirty="0">
              <a:latin typeface="Trebuchet MS" pitchFamily="34" charset="0"/>
            </a:endParaRPr>
          </a:p>
          <a:p>
            <a:endParaRPr lang="en-US" b="1" dirty="0">
              <a:latin typeface="Trebuchet MS" pitchFamily="34" charset="0"/>
            </a:endParaRPr>
          </a:p>
          <a:p>
            <a:endParaRPr lang="en-US" b="1" dirty="0">
              <a:latin typeface="Trebuchet MS" pitchFamily="34" charset="0"/>
            </a:endParaRPr>
          </a:p>
          <a:p>
            <a:endParaRPr lang="en-US" b="1" dirty="0">
              <a:latin typeface="Trebuchet MS" pitchFamily="34" charset="0"/>
            </a:endParaRPr>
          </a:p>
          <a:p>
            <a:endParaRPr lang="en-US" b="1" dirty="0">
              <a:latin typeface="Trebuchet MS" pitchFamily="34" charset="0"/>
            </a:endParaRPr>
          </a:p>
          <a:p>
            <a:r>
              <a:rPr lang="en-US" b="1" dirty="0">
                <a:latin typeface="Trebuchet MS" pitchFamily="34" charset="0"/>
              </a:rPr>
              <a:t>A unique technique for solid waste segregation [4]</a:t>
            </a:r>
            <a:endParaRPr lang="en-US" dirty="0">
              <a:latin typeface="Trebuchet MS" pitchFamily="34" charset="0"/>
            </a:endParaRPr>
          </a:p>
          <a:p>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This system consists of a conveyor belt mechanism that is used for segregation. </a:t>
            </a:r>
          </a:p>
          <a:p>
            <a:pPr marL="285750" indent="-285750">
              <a:buFont typeface="Arial" panose="020B0604020202020204" pitchFamily="34" charset="0"/>
              <a:buChar char="•"/>
            </a:pP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It also makes use of a blower for separating dry and wet waste. </a:t>
            </a:r>
          </a:p>
          <a:p>
            <a:pPr marL="285750" indent="-285750">
              <a:buFont typeface="Arial" panose="020B0604020202020204" pitchFamily="34" charset="0"/>
              <a:buChar char="•"/>
            </a:pP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Electromagnets are used for separating metallic waste. The working of this system is explained below.</a:t>
            </a:r>
          </a:p>
          <a:p>
            <a:endParaRPr lang="en-US" b="1" dirty="0">
              <a:latin typeface="Trebuchet MS" pitchFamily="34" charset="0"/>
            </a:endParaRPr>
          </a:p>
          <a:p>
            <a:r>
              <a:rPr lang="en-US" b="1" dirty="0">
                <a:latin typeface="Trebuchet MS" pitchFamily="34" charset="0"/>
              </a:rPr>
              <a:t>Working of the system</a:t>
            </a:r>
          </a:p>
          <a:p>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The waste enters the blower section, the belt stops, and the blower is switched on thereby allowing the dry waste to be blown off to the dry bin.</a:t>
            </a:r>
          </a:p>
          <a:p>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Once the dry waste is segregated, the conveyor belt moves towards the metallic waste segregation section. </a:t>
            </a:r>
          </a:p>
          <a:p>
            <a:pPr marL="285750" indent="-285750">
              <a:buFont typeface="Arial" panose="020B0604020202020204" pitchFamily="34" charset="0"/>
              <a:buChar char="•"/>
            </a:pP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Once metallic wastes are removed from the electromagnet, it is de-magnetized. Hence, the metallic objects fall into the bin.</a:t>
            </a:r>
          </a:p>
          <a:p>
            <a:pPr marL="285750" indent="-285750">
              <a:buFont typeface="Arial" panose="020B0604020202020204" pitchFamily="34" charset="0"/>
              <a:buChar char="•"/>
            </a:pP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Then the belt starts to move again, to dump the remaining waste (wet waste) into the bin which is placed at the end of the belt.</a:t>
            </a:r>
          </a:p>
          <a:p>
            <a:endParaRPr lang="en-US" dirty="0">
              <a:latin typeface="Trebuchet MS"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9982200" cy="4247317"/>
          </a:xfrm>
          <a:prstGeom prst="rect">
            <a:avLst/>
          </a:prstGeom>
        </p:spPr>
        <p:txBody>
          <a:bodyPr wrap="square">
            <a:spAutoFit/>
          </a:bodyPr>
          <a:lstStyle/>
          <a:p>
            <a:r>
              <a:rPr lang="en-US" b="1" dirty="0">
                <a:latin typeface="Trebuchet MS" pitchFamily="34" charset="0"/>
              </a:rPr>
              <a:t>Conclusion</a:t>
            </a: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The waste is segregated into three different categories, namely metal, dry and wet waste, which means a division of waste into biodegradable and non-biodegradable</a:t>
            </a:r>
          </a:p>
          <a:p>
            <a:endParaRPr lang="en-US" b="1" dirty="0">
              <a:latin typeface="Trebuchet MS" pitchFamily="34" charset="0"/>
            </a:endParaRPr>
          </a:p>
          <a:p>
            <a:r>
              <a:rPr lang="en-US" b="1" dirty="0">
                <a:latin typeface="Trebuchet MS" pitchFamily="34" charset="0"/>
              </a:rPr>
              <a:t>Automated Waste Segregation [5]</a:t>
            </a:r>
            <a:endParaRPr lang="en-US" dirty="0">
              <a:latin typeface="Trebuchet MS" pitchFamily="34" charset="0"/>
            </a:endParaRPr>
          </a:p>
          <a:p>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The idea in this paper is that waste segregation at the source is always better than doing it in the segregation plant. </a:t>
            </a:r>
          </a:p>
          <a:p>
            <a:pPr marL="285750" indent="-285750">
              <a:buFont typeface="Arial" panose="020B0604020202020204" pitchFamily="34" charset="0"/>
              <a:buChar char="•"/>
            </a:pPr>
            <a:r>
              <a:rPr lang="en-US" dirty="0">
                <a:latin typeface="Trebuchet MS" pitchFamily="34" charset="0"/>
              </a:rPr>
              <a:t>The benefit of doing so is, it leaves us with higher quality materials from the waste for recycling. Also, the segregated materials are sent directly to the recycling plant for reuse.</a:t>
            </a:r>
          </a:p>
          <a:p>
            <a:pPr marL="285750" indent="-285750">
              <a:buFont typeface="Arial" panose="020B0604020202020204" pitchFamily="34" charset="0"/>
              <a:buChar char="•"/>
            </a:pPr>
            <a:r>
              <a:rPr lang="en-US" dirty="0">
                <a:latin typeface="Trebuchet MS" pitchFamily="34" charset="0"/>
              </a:rPr>
              <a:t>The number of workers needed will also be reduced.</a:t>
            </a:r>
          </a:p>
          <a:p>
            <a:endParaRPr lang="en-US" dirty="0"/>
          </a:p>
          <a:p>
            <a:r>
              <a:rPr lang="en-US" dirty="0"/>
              <a:t>	</a:t>
            </a:r>
          </a:p>
          <a:p>
            <a:endParaRPr lang="en-US" dirty="0"/>
          </a:p>
          <a:p>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495800"/>
            <a:ext cx="2050473" cy="2008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1447800" y="277002"/>
            <a:ext cx="93726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416175" algn="l"/>
              </a:tabLst>
            </a:pPr>
            <a:endPar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2416175" algn="l"/>
              </a:tabLst>
            </a:pPr>
            <a:endParaRPr lang="en-US" b="1" dirty="0">
              <a:latin typeface="Trebuchet MS"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2416175" algn="l"/>
              </a:tabLst>
            </a:pPr>
            <a:endPar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2416175" algn="l"/>
              </a:tabLst>
            </a:pPr>
            <a:r>
              <a:rPr kumimoji="0" lang="en-US" b="1"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Working of the system</a:t>
            </a: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Once the waste enters the system, it slides over the inclined surface and falls on the inductance coil which is used to detect any metallic waste that is present in the waste.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endParaRPr lang="en-US" dirty="0">
              <a:latin typeface="Trebuchet MS" pitchFamily="34" charset="0"/>
              <a:ea typeface="Calibri" pitchFamily="34"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It also uses the idea of parallel resonant impedance for segregation of metallic waste.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endParaRPr lang="en-US" dirty="0">
              <a:latin typeface="Trebuchet MS" pitchFamily="34" charset="0"/>
              <a:ea typeface="Calibri" pitchFamily="34"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The waste moves down towards the second inclined surface.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endParaRPr lang="en-US" dirty="0">
              <a:latin typeface="Trebuchet MS" pitchFamily="34" charset="0"/>
              <a:ea typeface="Calibri" pitchFamily="34"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If the garbage is non-metallic, then the capacitive sensing module starts sensing the object.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endPar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The property of the relative dielectric constant is used for the classification of waste.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endParaRPr lang="en-US" dirty="0">
              <a:latin typeface="Trebuchet MS" pitchFamily="34" charset="0"/>
              <a:ea typeface="Calibri" pitchFamily="34"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2416175" algn="l"/>
              </a:tabLst>
            </a:pPr>
            <a:r>
              <a:rPr kumimoji="0" lang="en-US" b="0" i="0" u="none" strike="noStrike" cap="none" normalizeH="0" baseline="0" dirty="0">
                <a:ln>
                  <a:noFill/>
                </a:ln>
                <a:solidFill>
                  <a:schemeClr val="tx1"/>
                </a:solidFill>
                <a:effectLst/>
                <a:latin typeface="Trebuchet MS" pitchFamily="34" charset="0"/>
                <a:ea typeface="Calibri" pitchFamily="34" charset="0"/>
                <a:cs typeface="Times New Roman" pitchFamily="18" charset="0"/>
              </a:rPr>
              <a:t>Dry waste has a lower dielectric constant than wet waste since it has various fluids contained in it. If the output of the capacitive sensor is higher than a threshold, it is classified as wet waste else it is a dry waste.</a:t>
            </a:r>
          </a:p>
          <a:p>
            <a:pPr marL="0" marR="0" lvl="0" indent="0" algn="just" defTabSz="914400" rtl="0" eaLnBrk="0" fontAlgn="base" latinLnBrk="0" hangingPunct="0">
              <a:lnSpc>
                <a:spcPct val="100000"/>
              </a:lnSpc>
              <a:spcBef>
                <a:spcPct val="0"/>
              </a:spcBef>
              <a:spcAft>
                <a:spcPct val="0"/>
              </a:spcAft>
              <a:buClrTx/>
              <a:buSzTx/>
              <a:buFontTx/>
              <a:buNone/>
              <a:tabLst>
                <a:tab pos="2416175"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9753600" cy="5909310"/>
          </a:xfrm>
          <a:prstGeom prst="rect">
            <a:avLst/>
          </a:prstGeom>
        </p:spPr>
        <p:txBody>
          <a:bodyPr wrap="square">
            <a:spAutoFit/>
          </a:bodyPr>
          <a:lstStyle/>
          <a:p>
            <a:pPr lvl="0" algn="just" eaLnBrk="0" hangingPunct="0">
              <a:tabLst>
                <a:tab pos="2416175" algn="l"/>
              </a:tabLst>
            </a:pPr>
            <a:endParaRPr lang="en-US" b="1" dirty="0">
              <a:latin typeface="Trebuchet MS" pitchFamily="34" charset="0"/>
              <a:ea typeface="Calibri" pitchFamily="34" charset="0"/>
              <a:cs typeface="Times New Roman" pitchFamily="18" charset="0"/>
            </a:endParaRPr>
          </a:p>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Three bins are placed on a circular base, that can rotate and bring the correct container under the flap after the waste is identified.</a:t>
            </a:r>
          </a:p>
          <a:p>
            <a:pPr marL="285750" lvl="0" indent="-285750" algn="just" eaLnBrk="0" hangingPunct="0">
              <a:buFont typeface="Arial" panose="020B0604020202020204" pitchFamily="34" charset="0"/>
              <a:buChar char="•"/>
              <a:tabLst>
                <a:tab pos="2416175" algn="l"/>
              </a:tabLst>
            </a:pP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Later the flap is lowered once the correct bin is under the flap so that the waste goes into the correct bin.</a:t>
            </a:r>
            <a:endParaRPr lang="en-US" dirty="0">
              <a:latin typeface="Trebuchet MS" pitchFamily="34" charset="0"/>
              <a:cs typeface="Arial" pitchFamily="34" charset="0"/>
            </a:endParaRPr>
          </a:p>
          <a:p>
            <a:pPr lvl="0" algn="just" eaLnBrk="0" hangingPunct="0">
              <a:tabLst>
                <a:tab pos="2416175" algn="l"/>
              </a:tabLst>
            </a:pPr>
            <a:endParaRPr lang="en-US" b="1" dirty="0">
              <a:latin typeface="Trebuchet MS" pitchFamily="34" charset="0"/>
              <a:ea typeface="Calibri" pitchFamily="34" charset="0"/>
              <a:cs typeface="Times New Roman" pitchFamily="18" charset="0"/>
            </a:endParaRPr>
          </a:p>
          <a:p>
            <a:pPr lvl="0" algn="just" eaLnBrk="0" hangingPunct="0">
              <a:tabLst>
                <a:tab pos="2416175" algn="l"/>
              </a:tabLst>
            </a:pPr>
            <a:endParaRPr lang="en-US" b="1" dirty="0">
              <a:latin typeface="Trebuchet MS" pitchFamily="34" charset="0"/>
              <a:ea typeface="Calibri" pitchFamily="34" charset="0"/>
              <a:cs typeface="Times New Roman" pitchFamily="18" charset="0"/>
            </a:endParaRPr>
          </a:p>
          <a:p>
            <a:pPr lvl="0" algn="just" eaLnBrk="0" hangingPunct="0">
              <a:tabLst>
                <a:tab pos="2416175" algn="l"/>
              </a:tabLst>
            </a:pPr>
            <a:r>
              <a:rPr lang="en-US" b="1" dirty="0">
                <a:latin typeface="Trebuchet MS" pitchFamily="34" charset="0"/>
                <a:ea typeface="Calibri" pitchFamily="34" charset="0"/>
                <a:cs typeface="Times New Roman" pitchFamily="18" charset="0"/>
              </a:rPr>
              <a:t>Limitations of the system</a:t>
            </a: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The system is capable of segregating one type of waste at once.</a:t>
            </a: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Some materials with a higher relative dielectric constant cannot be segregated into dry waste.</a:t>
            </a:r>
          </a:p>
          <a:p>
            <a:pPr lvl="0" algn="just" eaLnBrk="0" hangingPunct="0">
              <a:tabLst>
                <a:tab pos="2416175" algn="l"/>
              </a:tabLst>
            </a:pPr>
            <a:endParaRPr lang="en-US" dirty="0">
              <a:latin typeface="Trebuchet MS" pitchFamily="34" charset="0"/>
              <a:cs typeface="Arial" pitchFamily="34" charset="0"/>
            </a:endParaRPr>
          </a:p>
          <a:p>
            <a:pPr lvl="0" algn="just" eaLnBrk="0" hangingPunct="0">
              <a:tabLst>
                <a:tab pos="2416175" algn="l"/>
              </a:tabLst>
            </a:pPr>
            <a:r>
              <a:rPr lang="en-US" b="1" dirty="0">
                <a:latin typeface="Trebuchet MS" pitchFamily="34" charset="0"/>
                <a:ea typeface="Calibri" pitchFamily="34" charset="0"/>
                <a:cs typeface="Times New Roman" pitchFamily="18" charset="0"/>
              </a:rPr>
              <a:t>Conclusions and future work</a:t>
            </a:r>
            <a:endParaRPr lang="en-US" dirty="0">
              <a:latin typeface="Trebuchet MS" pitchFamily="34" charset="0"/>
              <a:cs typeface="Arial" pitchFamily="34" charset="0"/>
            </a:endParaRPr>
          </a:p>
          <a:p>
            <a:pPr marL="285750" lvl="0" indent="-285750" algn="just" eaLnBrk="0" hangingPunct="0">
              <a:buFont typeface="Arial" panose="020B0604020202020204" pitchFamily="34" charset="0"/>
              <a:buChar char="•"/>
              <a:tabLst>
                <a:tab pos="2416175" algn="l"/>
              </a:tabLst>
            </a:pPr>
            <a:r>
              <a:rPr lang="en-US" dirty="0">
                <a:latin typeface="Trebuchet MS" pitchFamily="34" charset="0"/>
                <a:ea typeface="Calibri" pitchFamily="34" charset="0"/>
                <a:cs typeface="Times New Roman" pitchFamily="18" charset="0"/>
              </a:rPr>
              <a:t>This system has been implemented for segregating waste into metal waste, dry waste, and wet waste. Since it segregates only one type of waste at once, it can be improved to segregate mixed wastes by using buffer spaces.</a:t>
            </a:r>
          </a:p>
          <a:p>
            <a:pPr marL="285750" lvl="0" indent="-285750" algn="just" eaLnBrk="0" hangingPunct="0">
              <a:buFont typeface="Arial" panose="020B0604020202020204" pitchFamily="34" charset="0"/>
              <a:buChar char="•"/>
              <a:tabLst>
                <a:tab pos="2416175" algn="l"/>
              </a:tabLst>
            </a:pPr>
            <a:endParaRPr lang="en-US" dirty="0">
              <a:latin typeface="Trebuchet MS" pitchFamily="34" charset="0"/>
              <a:cs typeface="Times New Roman" pitchFamily="18" charset="0"/>
            </a:endParaRPr>
          </a:p>
          <a:p>
            <a:pPr lvl="0" algn="just" eaLnBrk="0" hangingPunct="0">
              <a:tabLst>
                <a:tab pos="2416175" algn="l"/>
              </a:tabLst>
            </a:pPr>
            <a:endParaRPr lang="en-US" dirty="0">
              <a:latin typeface="Trebuchet MS" pitchFamily="34" charset="0"/>
              <a:cs typeface="Times New Roman" pitchFamily="18" charset="0"/>
            </a:endParaRPr>
          </a:p>
          <a:p>
            <a:pPr lvl="0" algn="just" eaLnBrk="0" hangingPunct="0">
              <a:tabLst>
                <a:tab pos="2416175" algn="l"/>
              </a:tabLst>
            </a:pPr>
            <a:endParaRPr lang="en-US" dirty="0">
              <a:latin typeface="Trebuchet MS" pitchFamily="34" charset="0"/>
              <a:cs typeface="Times New Roman" pitchFamily="18" charset="0"/>
            </a:endParaRPr>
          </a:p>
          <a:p>
            <a:pPr lvl="0" algn="just" eaLnBrk="0" hangingPunct="0">
              <a:tabLst>
                <a:tab pos="2416175" algn="l"/>
              </a:tabLst>
            </a:pPr>
            <a:endParaRPr lang="en-US" dirty="0">
              <a:latin typeface="Trebuchet MS"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952500" y="2286000"/>
            <a:ext cx="10287000" cy="4800599"/>
          </a:xfrm>
          <a:prstGeom prst="rect">
            <a:avLst/>
          </a:prstGeom>
        </p:spPr>
        <p:txBody>
          <a:bodyPr/>
          <a:lstStyle/>
          <a:p>
            <a:pPr marL="342891" indent="12700" algn="just" eaLnBrk="0" hangingPunct="0">
              <a:spcBef>
                <a:spcPct val="20000"/>
              </a:spcBef>
              <a:buFont typeface="Arial" pitchFamily="34" charset="0"/>
              <a:buChar char="•"/>
              <a:defRPr/>
            </a:pPr>
            <a:r>
              <a:rPr lang="en-IN" kern="0" dirty="0">
                <a:latin typeface="Trebuchet MS" pitchFamily="34" charset="0"/>
              </a:rPr>
              <a:t>Implement some functionality using sensors and integrate with the Arduino.</a:t>
            </a:r>
          </a:p>
          <a:p>
            <a:pPr marL="342891" algn="just" eaLnBrk="0" hangingPunct="0">
              <a:spcBef>
                <a:spcPct val="20000"/>
              </a:spcBef>
              <a:defRPr/>
            </a:pPr>
            <a:endParaRPr lang="en-IN" kern="0" dirty="0">
              <a:latin typeface="Trebuchet MS" pitchFamily="34" charset="0"/>
            </a:endParaRPr>
          </a:p>
          <a:p>
            <a:pPr marL="342891" indent="12700" algn="just" eaLnBrk="0" hangingPunct="0">
              <a:spcBef>
                <a:spcPct val="20000"/>
              </a:spcBef>
              <a:buFont typeface="Arial" pitchFamily="34" charset="0"/>
              <a:buChar char="•"/>
              <a:defRPr/>
            </a:pPr>
            <a:r>
              <a:rPr lang="en-IN" kern="0" dirty="0">
                <a:latin typeface="Trebuchet MS" pitchFamily="34" charset="0"/>
              </a:rPr>
              <a:t>Make a video showcasing the implementation along with the explanations.</a:t>
            </a:r>
          </a:p>
          <a:p>
            <a:pPr marL="342891" indent="12700" algn="just" eaLnBrk="0" hangingPunct="0">
              <a:spcBef>
                <a:spcPct val="20000"/>
              </a:spcBef>
              <a:buFont typeface="Arial" pitchFamily="34" charset="0"/>
              <a:buChar char="•"/>
              <a:defRPr/>
            </a:pPr>
            <a:endParaRPr lang="en-IN" kern="0" dirty="0">
              <a:latin typeface="Trebuchet MS" pitchFamily="34" charset="0"/>
            </a:endParaRPr>
          </a:p>
          <a:p>
            <a:pPr marL="342891" indent="12700" algn="just" eaLnBrk="0" hangingPunct="0">
              <a:spcBef>
                <a:spcPct val="20000"/>
              </a:spcBef>
              <a:buFont typeface="Arial" pitchFamily="34" charset="0"/>
              <a:buChar char="•"/>
              <a:defRPr/>
            </a:pPr>
            <a:r>
              <a:rPr lang="en-IN" kern="0" dirty="0">
                <a:latin typeface="Trebuchet MS" pitchFamily="34" charset="0"/>
              </a:rPr>
              <a:t>Send the report for plagiarism check.</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sz="2000" kern="0" dirty="0">
                <a:solidFill>
                  <a:srgbClr val="0000FF"/>
                </a:solidFill>
                <a:latin typeface="Trebuchet MS" pitchFamily="34" charset="0"/>
              </a:rPr>
              <a:t>Problem Statement</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Abstract and Scope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Literature Survey</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Suggestions from Review – 3</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Proposed Methodology / Approach</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Technologies Used</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References</a:t>
            </a:r>
            <a:endParaRPr lang="en-US" sz="20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5" name="Rectangle 4"/>
          <p:cNvSpPr/>
          <p:nvPr/>
        </p:nvSpPr>
        <p:spPr>
          <a:xfrm>
            <a:off x="1295400" y="914400"/>
            <a:ext cx="9525000" cy="5909310"/>
          </a:xfrm>
          <a:prstGeom prst="rect">
            <a:avLst/>
          </a:prstGeom>
        </p:spPr>
        <p:txBody>
          <a:bodyPr wrap="square">
            <a:spAutoFit/>
          </a:bodyPr>
          <a:lstStyle/>
          <a:p>
            <a:endParaRPr lang="en-US" dirty="0">
              <a:latin typeface="Trebuchet MS" pitchFamily="34" charset="0"/>
            </a:endParaRPr>
          </a:p>
          <a:p>
            <a:endParaRPr lang="en-US" dirty="0">
              <a:latin typeface="Trebuchet MS" pitchFamily="34" charset="0"/>
            </a:endParaRPr>
          </a:p>
          <a:p>
            <a:endParaRPr lang="en-US" dirty="0">
              <a:latin typeface="Trebuchet MS" pitchFamily="34" charset="0"/>
            </a:endParaRPr>
          </a:p>
          <a:p>
            <a:endParaRPr lang="en-US" dirty="0">
              <a:latin typeface="Trebuchet MS" pitchFamily="34" charset="0"/>
            </a:endParaRPr>
          </a:p>
          <a:p>
            <a:r>
              <a:rPr lang="en-US" b="1" dirty="0">
                <a:latin typeface="Trebuchet MS" pitchFamily="34" charset="0"/>
              </a:rPr>
              <a:t>Design Goals </a:t>
            </a:r>
          </a:p>
          <a:p>
            <a:endParaRPr lang="en-US" dirty="0">
              <a:latin typeface="Trebuchet MS" pitchFamily="34" charset="0"/>
            </a:endParaRPr>
          </a:p>
          <a:p>
            <a:r>
              <a:rPr lang="en-US" dirty="0">
                <a:latin typeface="Trebuchet MS" pitchFamily="34" charset="0"/>
              </a:rPr>
              <a:t>The main design goal of our system is that we should efficiently segregate the waste into different categories such as wet, metallic, glass, and plastic. Some of the existing systems classify waste into dry, wet, and metallic. Some other system classifies them into glass and plastics. Since solid waste is one of the major categories of waste generated, our system integrates both the features so that a single system has multiple features and is more robust and useful.</a:t>
            </a:r>
          </a:p>
          <a:p>
            <a:endParaRPr lang="en-US" dirty="0">
              <a:latin typeface="Trebuchet MS" pitchFamily="34" charset="0"/>
            </a:endParaRPr>
          </a:p>
          <a:p>
            <a:r>
              <a:rPr lang="en-US" dirty="0">
                <a:latin typeface="Trebuchet MS" pitchFamily="34" charset="0"/>
              </a:rPr>
              <a:t> Our system will segregate wastes that of </a:t>
            </a:r>
            <a:r>
              <a:rPr lang="en-US">
                <a:latin typeface="Trebuchet MS" pitchFamily="34" charset="0"/>
              </a:rPr>
              <a:t>not mixed, </a:t>
            </a:r>
            <a:r>
              <a:rPr lang="en-US" dirty="0">
                <a:latin typeface="Trebuchet MS" pitchFamily="34" charset="0"/>
              </a:rPr>
              <a:t>with higher accuracy and it may not very accurately classify the waste if they are mixed such as plastic dipped in water since we are first checking for the presence of water and later checking if it is plastic or not. The system is also designed in such a way to reduce the amount of power consumed by making the conveyor belt move only when there is some waste placed on the belt. </a:t>
            </a:r>
          </a:p>
          <a:p>
            <a:endParaRPr lang="en-US" dirty="0">
              <a:latin typeface="Trebuchet MS" pitchFamily="34" charset="0"/>
            </a:endParaRPr>
          </a:p>
          <a:p>
            <a:r>
              <a:rPr lang="en-US" dirty="0">
                <a:latin typeface="Trebuchet MS" pitchFamily="34" charset="0"/>
              </a:rPr>
              <a:t> </a:t>
            </a:r>
          </a:p>
          <a:p>
            <a:endParaRPr lang="en-US" dirty="0">
              <a:latin typeface="Trebuchet MS"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5" name="Rectangle 4"/>
          <p:cNvSpPr/>
          <p:nvPr/>
        </p:nvSpPr>
        <p:spPr>
          <a:xfrm>
            <a:off x="1295400" y="914400"/>
            <a:ext cx="9525000" cy="6186309"/>
          </a:xfrm>
          <a:prstGeom prst="rect">
            <a:avLst/>
          </a:prstGeom>
        </p:spPr>
        <p:txBody>
          <a:bodyPr wrap="square">
            <a:spAutoFit/>
          </a:bodyPr>
          <a:lstStyle/>
          <a:p>
            <a:endParaRPr lang="en-US" dirty="0"/>
          </a:p>
          <a:p>
            <a:endParaRPr lang="en-US" dirty="0"/>
          </a:p>
          <a:p>
            <a:endParaRPr lang="en-US" dirty="0">
              <a:latin typeface="Trebuchet MS" pitchFamily="34" charset="0"/>
            </a:endParaRPr>
          </a:p>
          <a:p>
            <a:endParaRPr lang="en-US" dirty="0">
              <a:latin typeface="Trebuchet MS" pitchFamily="34" charset="0"/>
            </a:endParaRPr>
          </a:p>
          <a:p>
            <a:r>
              <a:rPr lang="en-US" dirty="0">
                <a:latin typeface="Trebuchet MS" pitchFamily="34" charset="0"/>
              </a:rPr>
              <a:t>The alternate choices for metal detection were the usage of electromagnets for attracting metal pieces and some systems also used the concept of eddy currents for detection of metallic waste. We planned to use the inductive proximity sensors so that the design complexity of the system remains simple and also to reduce the overall cost of the system.</a:t>
            </a:r>
          </a:p>
          <a:p>
            <a:r>
              <a:rPr lang="en-US" dirty="0">
                <a:latin typeface="Trebuchet MS" pitchFamily="34" charset="0"/>
              </a:rPr>
              <a:t> </a:t>
            </a:r>
          </a:p>
          <a:p>
            <a:r>
              <a:rPr lang="en-US" dirty="0">
                <a:latin typeface="Trebuchet MS" pitchFamily="34" charset="0"/>
              </a:rPr>
              <a:t>The other alternatives that were available for segregating wet and dry waste were the use of blowers. These systems used blowers to blow off the dry waste which is usually lighter when compared to wet waste. This system has the disadvantage of blowing away some of the wet waste also.</a:t>
            </a:r>
          </a:p>
          <a:p>
            <a:endParaRPr lang="en-US" dirty="0"/>
          </a:p>
          <a:p>
            <a:r>
              <a:rPr lang="en-US" dirty="0"/>
              <a:t>Therefore, we have designed our system using a moisture detection sensor, which is more accurate than blowers. </a:t>
            </a:r>
          </a:p>
          <a:p>
            <a:endParaRPr lang="en-US" b="1" dirty="0"/>
          </a:p>
          <a:p>
            <a:endParaRPr lang="en-US" b="1" dirty="0"/>
          </a:p>
          <a:p>
            <a:r>
              <a:rPr lang="en-US" dirty="0"/>
              <a:t> </a:t>
            </a:r>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5" name="Rectangle 4"/>
          <p:cNvSpPr/>
          <p:nvPr/>
        </p:nvSpPr>
        <p:spPr>
          <a:xfrm>
            <a:off x="1295400" y="914400"/>
            <a:ext cx="9525000" cy="5632311"/>
          </a:xfrm>
          <a:prstGeom prst="rect">
            <a:avLst/>
          </a:prstGeom>
        </p:spPr>
        <p:txBody>
          <a:bodyPr wrap="square">
            <a:spAutoFit/>
          </a:bodyPr>
          <a:lstStyle/>
          <a:p>
            <a:endParaRPr lang="en-US" dirty="0">
              <a:latin typeface="Trebuchet MS" pitchFamily="34" charset="0"/>
            </a:endParaRPr>
          </a:p>
          <a:p>
            <a:endParaRPr lang="en-US" dirty="0">
              <a:latin typeface="Trebuchet MS" pitchFamily="34" charset="0"/>
            </a:endParaRPr>
          </a:p>
          <a:p>
            <a:endParaRPr lang="en-US" dirty="0">
              <a:latin typeface="Trebuchet MS" pitchFamily="34" charset="0"/>
            </a:endParaRPr>
          </a:p>
          <a:p>
            <a:endParaRPr lang="en-US" dirty="0">
              <a:latin typeface="Trebuchet MS" pitchFamily="34" charset="0"/>
            </a:endParaRPr>
          </a:p>
          <a:p>
            <a:r>
              <a:rPr lang="en-US" b="1" dirty="0">
                <a:latin typeface="Trebuchet MS" pitchFamily="34" charset="0"/>
              </a:rPr>
              <a:t>Pros : </a:t>
            </a:r>
          </a:p>
          <a:p>
            <a:r>
              <a:rPr lang="en-US" dirty="0">
                <a:latin typeface="Trebuchet MS" pitchFamily="34" charset="0"/>
              </a:rPr>
              <a:t>• The system is simple and easy to use and also cost-effective. </a:t>
            </a:r>
          </a:p>
          <a:p>
            <a:r>
              <a:rPr lang="en-US" dirty="0">
                <a:latin typeface="Trebuchet MS" pitchFamily="34" charset="0"/>
              </a:rPr>
              <a:t>• The entire system is automated where the user needs to place the waste material on the belt and the segregation is all automated. </a:t>
            </a:r>
          </a:p>
          <a:p>
            <a:r>
              <a:rPr lang="en-US" dirty="0">
                <a:latin typeface="Trebuchet MS" pitchFamily="34" charset="0"/>
              </a:rPr>
              <a:t>• The system also uses less power by remaining in an ideal state unless the garbage is placed on it. </a:t>
            </a:r>
          </a:p>
          <a:p>
            <a:endParaRPr lang="en-US" b="1" dirty="0">
              <a:latin typeface="Trebuchet MS" pitchFamily="34" charset="0"/>
            </a:endParaRPr>
          </a:p>
          <a:p>
            <a:r>
              <a:rPr lang="en-US" b="1" dirty="0">
                <a:latin typeface="Trebuchet MS" pitchFamily="34" charset="0"/>
              </a:rPr>
              <a:t>Cons: </a:t>
            </a:r>
          </a:p>
          <a:p>
            <a:r>
              <a:rPr lang="en-US" dirty="0">
                <a:latin typeface="Trebuchet MS" pitchFamily="34" charset="0"/>
              </a:rPr>
              <a:t>• The system would not segregate waste accurately if it is mixed due to the limitations of the hardware used, which can sense only one property at a time. </a:t>
            </a:r>
          </a:p>
          <a:p>
            <a:r>
              <a:rPr lang="en-US" dirty="0">
                <a:latin typeface="Trebuchet MS" pitchFamily="34" charset="0"/>
              </a:rPr>
              <a:t>• Any unforeseen hardware failures can prevent the entire system from working as intended</a:t>
            </a:r>
            <a:endParaRPr lang="en-US" b="1" dirty="0">
              <a:latin typeface="Trebuchet MS" pitchFamily="34" charset="0"/>
            </a:endParaRPr>
          </a:p>
          <a:p>
            <a:endParaRPr lang="en-US" b="1" dirty="0">
              <a:latin typeface="Trebuchet MS" pitchFamily="34" charset="0"/>
            </a:endParaRPr>
          </a:p>
          <a:p>
            <a:r>
              <a:rPr lang="en-US" dirty="0">
                <a:latin typeface="Trebuchet MS" pitchFamily="34" charset="0"/>
              </a:rPr>
              <a:t> </a:t>
            </a:r>
          </a:p>
          <a:p>
            <a:endParaRPr lang="en-US" dirty="0">
              <a:latin typeface="Trebuchet MS" pitchFamily="34" charset="0"/>
            </a:endParaRPr>
          </a:p>
          <a:p>
            <a:endParaRPr lang="en-US" dirty="0">
              <a:latin typeface="Trebuchet MS"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Constraints, Assumptions &amp; Dependencies</a:t>
            </a:r>
            <a:endParaRPr lang="en-US" sz="2400" dirty="0"/>
          </a:p>
        </p:txBody>
      </p:sp>
      <p:sp>
        <p:nvSpPr>
          <p:cNvPr id="54" name="Google Shape;54;p7"/>
          <p:cNvSpPr txBox="1"/>
          <p:nvPr/>
        </p:nvSpPr>
        <p:spPr>
          <a:xfrm>
            <a:off x="609600" y="1791525"/>
            <a:ext cx="11125200" cy="4914075"/>
          </a:xfrm>
          <a:prstGeom prst="rect">
            <a:avLst/>
          </a:prstGeom>
          <a:noFill/>
          <a:ln>
            <a:noFill/>
          </a:ln>
        </p:spPr>
        <p:txBody>
          <a:bodyPr spcFirstLastPara="1" wrap="square" lIns="91425" tIns="45700" rIns="91425" bIns="45700" anchor="ctr" anchorCtr="0">
            <a:noAutofit/>
          </a:bodyPr>
          <a:lstStyle/>
          <a:p>
            <a:pPr marL="457200" algn="just">
              <a:spcBef>
                <a:spcPts val="480"/>
              </a:spcBef>
              <a:spcAft>
                <a:spcPts val="0"/>
              </a:spcAft>
            </a:pPr>
            <a:endParaRPr lang="en-US" sz="2400" dirty="0">
              <a:solidFill>
                <a:srgbClr val="0033CC"/>
              </a:solidFill>
              <a:latin typeface="Trebuchet MS"/>
              <a:ea typeface="Trebuchet MS"/>
              <a:cs typeface="Trebuchet MS"/>
              <a:sym typeface="Trebuchet MS"/>
            </a:endParaRPr>
          </a:p>
        </p:txBody>
      </p:sp>
      <p:sp>
        <p:nvSpPr>
          <p:cNvPr id="5" name="Rectangle 4"/>
          <p:cNvSpPr/>
          <p:nvPr/>
        </p:nvSpPr>
        <p:spPr>
          <a:xfrm>
            <a:off x="1219200" y="1752600"/>
            <a:ext cx="9372600" cy="3693319"/>
          </a:xfrm>
          <a:prstGeom prst="rect">
            <a:avLst/>
          </a:prstGeom>
        </p:spPr>
        <p:txBody>
          <a:bodyPr wrap="square">
            <a:spAutoFit/>
          </a:bodyPr>
          <a:lstStyle/>
          <a:p>
            <a:r>
              <a:rPr lang="en-US" b="1" dirty="0">
                <a:latin typeface="Trebuchet MS" pitchFamily="34" charset="0"/>
              </a:rPr>
              <a:t>Constraints:</a:t>
            </a:r>
            <a:r>
              <a:rPr lang="en-US" dirty="0">
                <a:latin typeface="Trebuchet MS" pitchFamily="34" charset="0"/>
              </a:rPr>
              <a:t> Garbage mixed and given for separation may not be classified into the correct category. For example, a plastic material dipped in water may not be classified as plastics due to the limitations of the hardware such as sensors used. </a:t>
            </a:r>
          </a:p>
          <a:p>
            <a:endParaRPr lang="en-US" dirty="0">
              <a:latin typeface="Trebuchet MS" pitchFamily="34" charset="0"/>
            </a:endParaRPr>
          </a:p>
          <a:p>
            <a:r>
              <a:rPr lang="en-US" b="1" dirty="0">
                <a:latin typeface="Trebuchet MS" pitchFamily="34" charset="0"/>
              </a:rPr>
              <a:t>Assumptions: </a:t>
            </a:r>
            <a:r>
              <a:rPr lang="en-US" dirty="0">
                <a:latin typeface="Trebuchet MS" pitchFamily="34" charset="0"/>
              </a:rPr>
              <a:t>We need to place the garbage one by one for separation rather than dumping it all at once. </a:t>
            </a:r>
          </a:p>
          <a:p>
            <a:endParaRPr lang="en-US" dirty="0">
              <a:latin typeface="Trebuchet MS" pitchFamily="34" charset="0"/>
            </a:endParaRPr>
          </a:p>
          <a:p>
            <a:r>
              <a:rPr lang="en-US" b="1" dirty="0">
                <a:latin typeface="Trebuchet MS" pitchFamily="34" charset="0"/>
              </a:rPr>
              <a:t>Dependencies:</a:t>
            </a:r>
            <a:r>
              <a:rPr lang="en-US" dirty="0">
                <a:latin typeface="Trebuchet MS" pitchFamily="34" charset="0"/>
              </a:rPr>
              <a:t> The dependency type of this system is Finish-to -Start that is the first task has to be completed before the second task can start. In our system, the separation of dry waste from wet waste needs to be completed first before further classification of dry waste into different categories. Likewise, the non-metallic waste needs to be segregated first from metallic waste before further classification of non-metals into plastic or glass.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1219200" y="1600200"/>
            <a:ext cx="10439400" cy="4953000"/>
          </a:xfrm>
          <a:prstGeom prst="rect">
            <a:avLst/>
          </a:prstGeom>
          <a:noFill/>
          <a:ln>
            <a:noFill/>
          </a:ln>
        </p:spPr>
        <p:txBody>
          <a:bodyPr spcFirstLastPara="1" wrap="square" lIns="91425" tIns="45700" rIns="91425" bIns="45700" anchor="ctr" anchorCtr="0">
            <a:noAutofit/>
          </a:bodyPr>
          <a:lstStyle/>
          <a:p>
            <a:endParaRPr lang="en-US" sz="2400" dirty="0">
              <a:solidFill>
                <a:srgbClr val="0033CC"/>
              </a:solidFill>
              <a:latin typeface="Trebuchet MS"/>
            </a:endParaRPr>
          </a:p>
        </p:txBody>
      </p:sp>
      <p:sp>
        <p:nvSpPr>
          <p:cNvPr id="5" name="Rectangle 4"/>
          <p:cNvSpPr/>
          <p:nvPr/>
        </p:nvSpPr>
        <p:spPr>
          <a:xfrm>
            <a:off x="1371600" y="1676400"/>
            <a:ext cx="9372600" cy="5078313"/>
          </a:xfrm>
          <a:prstGeom prst="rect">
            <a:avLst/>
          </a:prstGeom>
        </p:spPr>
        <p:txBody>
          <a:bodyPr wrap="square">
            <a:spAutoFit/>
          </a:bodyPr>
          <a:lstStyle/>
          <a:p>
            <a:r>
              <a:rPr lang="en-US" b="1" dirty="0">
                <a:latin typeface="Trebuchet MS" pitchFamily="34" charset="0"/>
              </a:rPr>
              <a:t>Novelty </a:t>
            </a:r>
          </a:p>
          <a:p>
            <a:r>
              <a:rPr lang="en-US" dirty="0">
                <a:latin typeface="Trebuchet MS" pitchFamily="34" charset="0"/>
              </a:rPr>
              <a:t>This system tries to integrate many types of systems available, to make the system more usable and robust for use. This solution suggested is also a cost-effective solution. </a:t>
            </a:r>
          </a:p>
          <a:p>
            <a:endParaRPr lang="en-US" dirty="0">
              <a:latin typeface="Trebuchet MS" pitchFamily="34" charset="0"/>
            </a:endParaRPr>
          </a:p>
          <a:p>
            <a:r>
              <a:rPr lang="en-US" b="1" dirty="0">
                <a:latin typeface="Trebuchet MS" pitchFamily="34" charset="0"/>
              </a:rPr>
              <a:t>Performance </a:t>
            </a:r>
          </a:p>
          <a:p>
            <a:r>
              <a:rPr lang="en-US" dirty="0">
                <a:latin typeface="Trebuchet MS" pitchFamily="34" charset="0"/>
              </a:rPr>
              <a:t>The best performance of the system is when waste is placed individually on the belt for segregation. It can be measured as the number of materials classified per unit amount of time. </a:t>
            </a:r>
          </a:p>
          <a:p>
            <a:endParaRPr lang="en-US" b="1" dirty="0">
              <a:latin typeface="Trebuchet MS" pitchFamily="34" charset="0"/>
            </a:endParaRPr>
          </a:p>
          <a:p>
            <a:r>
              <a:rPr lang="en-US" b="1" dirty="0">
                <a:latin typeface="Trebuchet MS" pitchFamily="34" charset="0"/>
              </a:rPr>
              <a:t>Maintainability </a:t>
            </a:r>
          </a:p>
          <a:p>
            <a:r>
              <a:rPr lang="en-US" dirty="0">
                <a:latin typeface="Trebuchet MS" pitchFamily="34" charset="0"/>
              </a:rPr>
              <a:t>The system suggested here will require continuous examinations and regular maintenance since the </a:t>
            </a:r>
            <a:r>
              <a:rPr lang="en-US" dirty="0" err="1">
                <a:latin typeface="Trebuchet MS" pitchFamily="34" charset="0"/>
              </a:rPr>
              <a:t>hardwares</a:t>
            </a:r>
            <a:r>
              <a:rPr lang="en-US" dirty="0">
                <a:latin typeface="Trebuchet MS" pitchFamily="34" charset="0"/>
              </a:rPr>
              <a:t> used are prone to errors and failures. </a:t>
            </a:r>
          </a:p>
          <a:p>
            <a:endParaRPr lang="en-US" b="1" dirty="0">
              <a:latin typeface="Trebuchet MS" pitchFamily="34" charset="0"/>
            </a:endParaRPr>
          </a:p>
          <a:p>
            <a:r>
              <a:rPr lang="en-US" b="1" dirty="0">
                <a:latin typeface="Trebuchet MS" pitchFamily="34" charset="0"/>
              </a:rPr>
              <a:t>Application compatibility </a:t>
            </a:r>
          </a:p>
          <a:p>
            <a:r>
              <a:rPr lang="en-US" dirty="0">
                <a:latin typeface="Trebuchet MS" pitchFamily="34" charset="0"/>
              </a:rPr>
              <a:t>Since the </a:t>
            </a:r>
            <a:r>
              <a:rPr lang="en-US" dirty="0" err="1">
                <a:latin typeface="Trebuchet MS" pitchFamily="34" charset="0"/>
              </a:rPr>
              <a:t>Arduino</a:t>
            </a:r>
            <a:r>
              <a:rPr lang="en-US" dirty="0">
                <a:latin typeface="Trebuchet MS" pitchFamily="34" charset="0"/>
              </a:rPr>
              <a:t> used is compatible with almost all commercially available operating systems, it can be used with any of them which provides flexibility for use. </a:t>
            </a:r>
          </a:p>
          <a:p>
            <a:endParaRPr lang="en-US" dirty="0">
              <a:solidFill>
                <a:srgbClr val="0033CC"/>
              </a:solidFill>
              <a:latin typeface="Trebuchet MS" pitchFamily="34" charset="0"/>
            </a:endParaRPr>
          </a:p>
          <a:p>
            <a:endParaRPr lang="en-US" dirty="0">
              <a:solidFill>
                <a:srgbClr val="0033CC"/>
              </a:solidFill>
              <a:latin typeface="Trebuchet MS" pitchFamily="34" charset="0"/>
            </a:endParaRPr>
          </a:p>
        </p:txBody>
      </p:sp>
    </p:spTree>
    <p:extLst>
      <p:ext uri="{BB962C8B-B14F-4D97-AF65-F5344CB8AC3E}">
        <p14:creationId xmlns:p14="http://schemas.microsoft.com/office/powerpoint/2010/main" val="3167076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pic>
        <p:nvPicPr>
          <p:cNvPr id="5" name="Picture 2"/>
          <p:cNvPicPr>
            <a:picLocks noChangeAspect="1" noChangeArrowheads="1"/>
          </p:cNvPicPr>
          <p:nvPr/>
        </p:nvPicPr>
        <p:blipFill>
          <a:blip r:embed="rId3" cstate="print"/>
          <a:srcRect/>
          <a:stretch>
            <a:fillRect/>
          </a:stretch>
        </p:blipFill>
        <p:spPr bwMode="auto">
          <a:xfrm>
            <a:off x="3276600" y="1752600"/>
            <a:ext cx="4876800" cy="4572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 </a:t>
            </a:r>
            <a:endParaRPr lang="en-US" sz="2400" dirty="0"/>
          </a:p>
        </p:txBody>
      </p:sp>
      <p:sp>
        <p:nvSpPr>
          <p:cNvPr id="54" name="Google Shape;54;p7"/>
          <p:cNvSpPr txBox="1"/>
          <p:nvPr/>
        </p:nvSpPr>
        <p:spPr>
          <a:xfrm>
            <a:off x="1981200" y="1791525"/>
            <a:ext cx="8686800" cy="377707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sp>
        <p:nvSpPr>
          <p:cNvPr id="5" name="Rectangle 4"/>
          <p:cNvSpPr/>
          <p:nvPr/>
        </p:nvSpPr>
        <p:spPr>
          <a:xfrm>
            <a:off x="1143000" y="1676400"/>
            <a:ext cx="9525000" cy="3970318"/>
          </a:xfrm>
          <a:prstGeom prst="rect">
            <a:avLst/>
          </a:prstGeom>
        </p:spPr>
        <p:txBody>
          <a:bodyPr wrap="square">
            <a:spAutoFit/>
          </a:bodyPr>
          <a:lstStyle/>
          <a:p>
            <a:pPr>
              <a:buFont typeface="Arial" pitchFamily="34" charset="0"/>
              <a:buChar char="•"/>
            </a:pPr>
            <a:r>
              <a:rPr lang="en-US" dirty="0">
                <a:latin typeface="Trebuchet MS" pitchFamily="34" charset="0"/>
              </a:rPr>
              <a:t>The modules of the system</a:t>
            </a:r>
          </a:p>
          <a:p>
            <a:pPr lvl="1">
              <a:buFont typeface="Arial" pitchFamily="34" charset="0"/>
              <a:buChar char="•"/>
            </a:pPr>
            <a:r>
              <a:rPr lang="en-US" dirty="0">
                <a:latin typeface="Trebuchet MS" pitchFamily="34" charset="0"/>
              </a:rPr>
              <a:t> conveyor belt module</a:t>
            </a:r>
          </a:p>
          <a:p>
            <a:pPr lvl="1">
              <a:buFont typeface="Arial" pitchFamily="34" charset="0"/>
              <a:buChar char="•"/>
            </a:pPr>
            <a:r>
              <a:rPr lang="en-US" dirty="0">
                <a:latin typeface="Trebuchet MS" pitchFamily="34" charset="0"/>
              </a:rPr>
              <a:t> moisture detection module</a:t>
            </a:r>
          </a:p>
          <a:p>
            <a:pPr lvl="1">
              <a:buFont typeface="Arial" pitchFamily="34" charset="0"/>
              <a:buChar char="•"/>
            </a:pPr>
            <a:r>
              <a:rPr lang="en-US" dirty="0">
                <a:latin typeface="Trebuchet MS" pitchFamily="34" charset="0"/>
              </a:rPr>
              <a:t> metal detection module</a:t>
            </a:r>
          </a:p>
          <a:p>
            <a:pPr lvl="1">
              <a:buFont typeface="Arial" pitchFamily="34" charset="0"/>
              <a:buChar char="•"/>
            </a:pPr>
            <a:r>
              <a:rPr lang="en-US" dirty="0">
                <a:latin typeface="Trebuchet MS" pitchFamily="34" charset="0"/>
              </a:rPr>
              <a:t> capacitive detection module</a:t>
            </a:r>
          </a:p>
          <a:p>
            <a:pPr lvl="1">
              <a:buFont typeface="Arial" pitchFamily="34" charset="0"/>
              <a:buChar char="•"/>
            </a:pPr>
            <a:r>
              <a:rPr lang="en-US" dirty="0">
                <a:latin typeface="Trebuchet MS" pitchFamily="34" charset="0"/>
              </a:rPr>
              <a:t> logic module which consists of the Arduino microcontroller. </a:t>
            </a:r>
          </a:p>
          <a:p>
            <a:pPr>
              <a:buFont typeface="Arial" pitchFamily="34" charset="0"/>
              <a:buChar char="•"/>
            </a:pPr>
            <a:endParaRPr lang="en-US" dirty="0">
              <a:latin typeface="Trebuchet MS" pitchFamily="34" charset="0"/>
            </a:endParaRPr>
          </a:p>
          <a:p>
            <a:pPr>
              <a:buFont typeface="Arial" pitchFamily="34" charset="0"/>
              <a:buChar char="•"/>
            </a:pPr>
            <a:r>
              <a:rPr lang="en-US" dirty="0">
                <a:latin typeface="Trebuchet MS" pitchFamily="34" charset="0"/>
              </a:rPr>
              <a:t>The conveyor belt module is responsible for moving the waste placed on the belt to the detection sensor modules.</a:t>
            </a:r>
          </a:p>
          <a:p>
            <a:pPr>
              <a:buFont typeface="Arial" pitchFamily="34" charset="0"/>
              <a:buChar char="•"/>
            </a:pPr>
            <a:endParaRPr lang="en-US" dirty="0">
              <a:latin typeface="Trebuchet MS" pitchFamily="34" charset="0"/>
            </a:endParaRPr>
          </a:p>
          <a:p>
            <a:pPr>
              <a:buFont typeface="Arial" pitchFamily="34" charset="0"/>
              <a:buChar char="•"/>
            </a:pPr>
            <a:r>
              <a:rPr lang="en-US" dirty="0">
                <a:latin typeface="Trebuchet MS" pitchFamily="34" charset="0"/>
              </a:rPr>
              <a:t>The moisture detection module gets the waste from the conveyor belt module and is responsible for detecting the wet waste using the moisture detection sensor.</a:t>
            </a:r>
          </a:p>
          <a:p>
            <a:endParaRPr lang="en-US" dirty="0">
              <a:latin typeface="Trebuchet MS" pitchFamily="34" charset="0"/>
            </a:endParaRPr>
          </a:p>
          <a:p>
            <a:endParaRPr lang="en-US" dirty="0">
              <a:latin typeface="Trebuchet MS"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1981200" y="1791525"/>
            <a:ext cx="8686800" cy="377707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sp>
        <p:nvSpPr>
          <p:cNvPr id="5" name="Rectangle 4"/>
          <p:cNvSpPr/>
          <p:nvPr/>
        </p:nvSpPr>
        <p:spPr>
          <a:xfrm>
            <a:off x="1219200" y="1600200"/>
            <a:ext cx="9525000" cy="3970318"/>
          </a:xfrm>
          <a:prstGeom prst="rect">
            <a:avLst/>
          </a:prstGeom>
        </p:spPr>
        <p:txBody>
          <a:bodyPr wrap="square">
            <a:spAutoFit/>
          </a:bodyPr>
          <a:lstStyle/>
          <a:p>
            <a:r>
              <a:rPr lang="en-US" dirty="0">
                <a:latin typeface="Trebuchet MS" pitchFamily="34" charset="0"/>
              </a:rPr>
              <a:t> </a:t>
            </a:r>
          </a:p>
          <a:p>
            <a:pPr>
              <a:buFont typeface="Arial" pitchFamily="34" charset="0"/>
              <a:buChar char="•"/>
            </a:pPr>
            <a:endParaRPr lang="en-US" dirty="0">
              <a:latin typeface="Trebuchet MS" pitchFamily="34" charset="0"/>
            </a:endParaRPr>
          </a:p>
          <a:p>
            <a:pPr>
              <a:buFont typeface="Arial" pitchFamily="34" charset="0"/>
              <a:buChar char="•"/>
            </a:pPr>
            <a:r>
              <a:rPr lang="en-US" dirty="0">
                <a:latin typeface="Trebuchet MS" pitchFamily="34" charset="0"/>
              </a:rPr>
              <a:t>The metal detection module gets the waste from the conveyor belt module, and is responsible for detecting the metallic waste using the inductive proximity sensor.</a:t>
            </a:r>
          </a:p>
          <a:p>
            <a:pPr>
              <a:buFont typeface="Arial" pitchFamily="34" charset="0"/>
              <a:buChar char="•"/>
            </a:pPr>
            <a:endParaRPr lang="en-US" dirty="0">
              <a:latin typeface="Trebuchet MS" pitchFamily="34" charset="0"/>
            </a:endParaRPr>
          </a:p>
          <a:p>
            <a:pPr>
              <a:buFont typeface="Arial" pitchFamily="34" charset="0"/>
              <a:buChar char="•"/>
            </a:pPr>
            <a:r>
              <a:rPr lang="en-US" dirty="0">
                <a:latin typeface="Trebuchet MS" pitchFamily="34" charset="0"/>
              </a:rPr>
              <a:t>The capacitive detection module gets the waste from the conveyor belt module, and is responsible for detecting the plastic/glass waste using the capacitive proximity sensor based on the value of the dielectric constant of the waste.</a:t>
            </a:r>
          </a:p>
          <a:p>
            <a:pPr>
              <a:buFont typeface="Arial" pitchFamily="34" charset="0"/>
              <a:buChar char="•"/>
            </a:pPr>
            <a:endParaRPr lang="en-US" dirty="0">
              <a:latin typeface="Trebuchet MS" pitchFamily="34" charset="0"/>
            </a:endParaRPr>
          </a:p>
          <a:p>
            <a:pPr>
              <a:buFont typeface="Arial" pitchFamily="34" charset="0"/>
              <a:buChar char="•"/>
            </a:pPr>
            <a:r>
              <a:rPr lang="en-US" dirty="0">
                <a:latin typeface="Trebuchet MS" pitchFamily="34" charset="0"/>
              </a:rPr>
              <a:t>The logic module activates the respective servo motors for sweeping the waste into the bins depending on the output of all the other modules mentioned above. </a:t>
            </a:r>
          </a:p>
          <a:p>
            <a:pPr>
              <a:buFont typeface="Arial" pitchFamily="34" charset="0"/>
              <a:buChar char="•"/>
            </a:pPr>
            <a:endParaRPr lang="en-US" dirty="0">
              <a:latin typeface="Trebuchet MS" pitchFamily="34" charset="0"/>
            </a:endParaRPr>
          </a:p>
          <a:p>
            <a:pPr>
              <a:buFont typeface="Arial" pitchFamily="34" charset="0"/>
              <a:buChar char="•"/>
            </a:pPr>
            <a:r>
              <a:rPr lang="en-US" dirty="0">
                <a:latin typeface="Trebuchet MS" pitchFamily="34" charset="0"/>
              </a:rPr>
              <a:t>All the above modules are interconnected using physical wires, connected to various pins of the Arduino board.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 </a:t>
            </a:r>
            <a:endParaRPr lang="en-US" sz="2400" dirty="0"/>
          </a:p>
        </p:txBody>
      </p:sp>
      <p:sp>
        <p:nvSpPr>
          <p:cNvPr id="54" name="Google Shape;54;p7"/>
          <p:cNvSpPr txBox="1"/>
          <p:nvPr/>
        </p:nvSpPr>
        <p:spPr>
          <a:xfrm>
            <a:off x="1981200" y="1791525"/>
            <a:ext cx="8686800" cy="377707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pic>
        <p:nvPicPr>
          <p:cNvPr id="7" name="Picture 2"/>
          <p:cNvPicPr>
            <a:picLocks noChangeAspect="1" noChangeArrowheads="1"/>
          </p:cNvPicPr>
          <p:nvPr/>
        </p:nvPicPr>
        <p:blipFill>
          <a:blip r:embed="rId3" cstate="print"/>
          <a:srcRect/>
          <a:stretch>
            <a:fillRect/>
          </a:stretch>
        </p:blipFill>
        <p:spPr bwMode="auto">
          <a:xfrm>
            <a:off x="3124200" y="2057400"/>
            <a:ext cx="7010400" cy="3886200"/>
          </a:xfrm>
          <a:prstGeom prst="rect">
            <a:avLst/>
          </a:prstGeom>
          <a:noFill/>
          <a:ln w="9525">
            <a:noFill/>
            <a:miter lim="800000"/>
            <a:headEnd/>
            <a:tailEnd/>
          </a:ln>
          <a:effectLst/>
        </p:spPr>
      </p:pic>
      <p:sp>
        <p:nvSpPr>
          <p:cNvPr id="8" name="TextBox 7"/>
          <p:cNvSpPr txBox="1"/>
          <p:nvPr/>
        </p:nvSpPr>
        <p:spPr>
          <a:xfrm>
            <a:off x="2743200" y="1676400"/>
            <a:ext cx="4572000" cy="923330"/>
          </a:xfrm>
          <a:prstGeom prst="rect">
            <a:avLst/>
          </a:prstGeom>
          <a:noFill/>
        </p:spPr>
        <p:txBody>
          <a:bodyPr wrap="square" rtlCol="0">
            <a:spAutoFit/>
          </a:bodyPr>
          <a:lstStyle/>
          <a:p>
            <a:r>
              <a:rPr lang="en-US" dirty="0">
                <a:latin typeface="Trebuchet MS" pitchFamily="34" charset="0"/>
              </a:rPr>
              <a:t>   Deployment Diagram </a:t>
            </a:r>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a:t>
            </a:r>
            <a:endParaRPr lang="en-US" sz="2400" dirty="0"/>
          </a:p>
        </p:txBody>
      </p:sp>
      <p:pic>
        <p:nvPicPr>
          <p:cNvPr id="15362" name="Picture 2"/>
          <p:cNvPicPr>
            <a:picLocks noChangeAspect="1" noChangeArrowheads="1"/>
          </p:cNvPicPr>
          <p:nvPr/>
        </p:nvPicPr>
        <p:blipFill>
          <a:blip r:embed="rId3" cstate="print"/>
          <a:srcRect/>
          <a:stretch>
            <a:fillRect/>
          </a:stretch>
        </p:blipFill>
        <p:spPr bwMode="auto">
          <a:xfrm>
            <a:off x="2971800" y="2030750"/>
            <a:ext cx="7124700" cy="4632901"/>
          </a:xfrm>
          <a:prstGeom prst="rect">
            <a:avLst/>
          </a:prstGeom>
          <a:noFill/>
          <a:ln w="9525">
            <a:noFill/>
            <a:miter lim="800000"/>
            <a:headEnd/>
            <a:tailEnd/>
          </a:ln>
          <a:effectLst/>
        </p:spPr>
      </p:pic>
      <p:sp>
        <p:nvSpPr>
          <p:cNvPr id="7" name="TextBox 6"/>
          <p:cNvSpPr txBox="1"/>
          <p:nvPr/>
        </p:nvSpPr>
        <p:spPr>
          <a:xfrm>
            <a:off x="990600" y="1676400"/>
            <a:ext cx="5943600" cy="369332"/>
          </a:xfrm>
          <a:prstGeom prst="rect">
            <a:avLst/>
          </a:prstGeom>
          <a:noFill/>
        </p:spPr>
        <p:txBody>
          <a:bodyPr wrap="square" rtlCol="0">
            <a:spAutoFit/>
          </a:bodyPr>
          <a:lstStyle/>
          <a:p>
            <a:r>
              <a:rPr lang="en-US" dirty="0">
                <a:latin typeface="Trebuchet MS" pitchFamily="34" charset="0"/>
              </a:rPr>
              <a:t>                             Master Class Diagram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838200" y="1676400"/>
            <a:ext cx="10210800" cy="4724399"/>
          </a:xfrm>
          <a:prstGeom prst="rect">
            <a:avLst/>
          </a:prstGeom>
        </p:spPr>
        <p:txBody>
          <a:bodyPr lIns="91440" tIns="45720" rIns="91440" bIns="45720" anchor="t"/>
          <a:lstStyle/>
          <a:p>
            <a:pPr marL="628641" indent="-285750" algn="just" eaLnBrk="0" hangingPunct="0">
              <a:spcBef>
                <a:spcPct val="20000"/>
              </a:spcBef>
              <a:buFont typeface="Arial" panose="020B0604020202020204" pitchFamily="34" charset="0"/>
              <a:buChar char="•"/>
              <a:defRPr/>
            </a:pPr>
            <a:r>
              <a:rPr lang="en-US" dirty="0">
                <a:latin typeface="Trebuchet MS" pitchFamily="34" charset="0"/>
              </a:rPr>
              <a:t>We aim to build a smart waste segregator that is capable of segregating the waste into different categories such as wet waste that contains moisture in it, metallic waste, glass waste, and plastic waste. </a:t>
            </a:r>
          </a:p>
          <a:p>
            <a:pPr marL="628641" indent="-285750" algn="just" eaLnBrk="0" hangingPunct="0">
              <a:spcBef>
                <a:spcPct val="20000"/>
              </a:spcBef>
              <a:buFont typeface="Arial" panose="020B0604020202020204" pitchFamily="34" charset="0"/>
              <a:buChar char="•"/>
              <a:defRPr/>
            </a:pPr>
            <a:endParaRPr lang="en-US" dirty="0">
              <a:latin typeface="Trebuchet MS" pitchFamily="34" charset="0"/>
            </a:endParaRPr>
          </a:p>
          <a:p>
            <a:pPr marL="628641" indent="-285750" algn="just" eaLnBrk="0" hangingPunct="0">
              <a:spcBef>
                <a:spcPct val="20000"/>
              </a:spcBef>
              <a:buFont typeface="Arial" panose="020B0604020202020204" pitchFamily="34" charset="0"/>
              <a:buChar char="•"/>
              <a:defRPr/>
            </a:pPr>
            <a:r>
              <a:rPr lang="en-US" dirty="0">
                <a:latin typeface="Trebuchet MS" pitchFamily="34" charset="0"/>
              </a:rPr>
              <a:t>This is aimed to be achieved by using the intrinsic properties of different materials which they exhibit under different conditions. </a:t>
            </a:r>
          </a:p>
          <a:p>
            <a:pPr marL="628641" indent="-285750" algn="just" eaLnBrk="0" hangingPunct="0">
              <a:spcBef>
                <a:spcPct val="20000"/>
              </a:spcBef>
              <a:buFont typeface="Arial" panose="020B0604020202020204" pitchFamily="34" charset="0"/>
              <a:buChar char="•"/>
              <a:defRPr/>
            </a:pPr>
            <a:endParaRPr lang="en-US" dirty="0">
              <a:latin typeface="Trebuchet MS" pitchFamily="34" charset="0"/>
            </a:endParaRPr>
          </a:p>
          <a:p>
            <a:pPr marL="342891" algn="just" eaLnBrk="0" hangingPunct="0">
              <a:spcBef>
                <a:spcPct val="20000"/>
              </a:spcBef>
              <a:defRPr/>
            </a:pPr>
            <a:r>
              <a:rPr lang="en-US" dirty="0">
                <a:latin typeface="Trebuchet MS" pitchFamily="34" charset="0"/>
              </a:rPr>
              <a:t>These properties are as follows: </a:t>
            </a:r>
          </a:p>
          <a:p>
            <a:pPr marL="628641" indent="-285750" algn="just" eaLnBrk="0" hangingPunct="0">
              <a:spcBef>
                <a:spcPct val="20000"/>
              </a:spcBef>
              <a:buFont typeface="Arial" panose="020B0604020202020204" pitchFamily="34" charset="0"/>
              <a:buChar char="•"/>
              <a:defRPr/>
            </a:pPr>
            <a:r>
              <a:rPr lang="en-US" dirty="0">
                <a:latin typeface="Trebuchet MS" pitchFamily="34" charset="0"/>
              </a:rPr>
              <a:t>The ability of a metal to be attracted to a magnet or its property of induced eddy currents can be used for the identification of metal. </a:t>
            </a:r>
          </a:p>
          <a:p>
            <a:pPr marL="628641" indent="-285750" algn="just" eaLnBrk="0" hangingPunct="0">
              <a:spcBef>
                <a:spcPct val="20000"/>
              </a:spcBef>
              <a:buFont typeface="Arial" panose="020B0604020202020204" pitchFamily="34" charset="0"/>
              <a:buChar char="•"/>
              <a:defRPr/>
            </a:pPr>
            <a:endParaRPr lang="en-US" dirty="0">
              <a:latin typeface="Trebuchet MS" pitchFamily="34" charset="0"/>
            </a:endParaRPr>
          </a:p>
          <a:p>
            <a:pPr marL="628641" indent="-285750" algn="just" eaLnBrk="0" hangingPunct="0">
              <a:spcBef>
                <a:spcPct val="20000"/>
              </a:spcBef>
              <a:buFont typeface="Arial" panose="020B0604020202020204" pitchFamily="34" charset="0"/>
              <a:buChar char="•"/>
              <a:defRPr/>
            </a:pPr>
            <a:r>
              <a:rPr lang="en-US" dirty="0">
                <a:latin typeface="Trebuchet MS" pitchFamily="34" charset="0"/>
              </a:rPr>
              <a:t>The property of dielectric constant is used to distinguish between glass and plastic. </a:t>
            </a:r>
            <a:endParaRPr lang="en-IN"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Problem Statement</a:t>
            </a:r>
          </a:p>
        </p:txBody>
      </p:sp>
    </p:spTree>
    <p:extLst>
      <p:ext uri="{BB962C8B-B14F-4D97-AF65-F5344CB8AC3E}">
        <p14:creationId xmlns:p14="http://schemas.microsoft.com/office/powerpoint/2010/main" val="3892582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a:t>
            </a:r>
            <a:endParaRPr lang="en-US" sz="2400" dirty="0"/>
          </a:p>
        </p:txBody>
      </p:sp>
      <p:sp>
        <p:nvSpPr>
          <p:cNvPr id="5" name="TextBox 4"/>
          <p:cNvSpPr txBox="1"/>
          <p:nvPr/>
        </p:nvSpPr>
        <p:spPr>
          <a:xfrm>
            <a:off x="2133600" y="1676400"/>
            <a:ext cx="6477000" cy="369332"/>
          </a:xfrm>
          <a:prstGeom prst="rect">
            <a:avLst/>
          </a:prstGeom>
          <a:noFill/>
        </p:spPr>
        <p:txBody>
          <a:bodyPr wrap="square" rtlCol="0">
            <a:spAutoFit/>
          </a:bodyPr>
          <a:lstStyle/>
          <a:p>
            <a:r>
              <a:rPr lang="en-US" dirty="0">
                <a:latin typeface="Trebuchet MS" pitchFamily="34" charset="0"/>
              </a:rPr>
              <a:t>            State Diagram</a:t>
            </a:r>
          </a:p>
        </p:txBody>
      </p:sp>
      <p:pic>
        <p:nvPicPr>
          <p:cNvPr id="57346" name="Picture 2"/>
          <p:cNvPicPr>
            <a:picLocks noChangeAspect="1" noChangeArrowheads="1"/>
          </p:cNvPicPr>
          <p:nvPr/>
        </p:nvPicPr>
        <p:blipFill>
          <a:blip r:embed="rId3" cstate="print"/>
          <a:srcRect/>
          <a:stretch>
            <a:fillRect/>
          </a:stretch>
        </p:blipFill>
        <p:spPr bwMode="auto">
          <a:xfrm>
            <a:off x="4572000" y="1752600"/>
            <a:ext cx="3657600" cy="505542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a:t>
            </a:r>
            <a:endParaRPr lang="en-US" sz="2400" dirty="0"/>
          </a:p>
        </p:txBody>
      </p:sp>
      <p:sp>
        <p:nvSpPr>
          <p:cNvPr id="5" name="Rectangle 4"/>
          <p:cNvSpPr/>
          <p:nvPr/>
        </p:nvSpPr>
        <p:spPr>
          <a:xfrm>
            <a:off x="1371600" y="1676400"/>
            <a:ext cx="9296400" cy="4524315"/>
          </a:xfrm>
          <a:prstGeom prst="rect">
            <a:avLst/>
          </a:prstGeom>
        </p:spPr>
        <p:txBody>
          <a:bodyPr wrap="square">
            <a:spAutoFit/>
          </a:bodyPr>
          <a:lstStyle/>
          <a:p>
            <a:r>
              <a:rPr lang="en-US" b="1" dirty="0">
                <a:latin typeface="Trebuchet MS" pitchFamily="34" charset="0"/>
              </a:rPr>
              <a:t>User Interface Diagrams </a:t>
            </a:r>
          </a:p>
          <a:p>
            <a:r>
              <a:rPr lang="en-US" dirty="0">
                <a:latin typeface="Trebuchet MS" pitchFamily="34" charset="0"/>
              </a:rPr>
              <a:t>Our system does not contain any screen as such. It just has the conveyor belt on which the garbage is placed for segregation. This is the only interface with which the user will interact. The other part of the system with which the user interacts is the dustbins, which need to be emptied as and when the bins are full.</a:t>
            </a:r>
          </a:p>
          <a:p>
            <a:endParaRPr lang="en-US" dirty="0">
              <a:solidFill>
                <a:srgbClr val="0033CC"/>
              </a:solidFill>
              <a:latin typeface="Trebuchet MS" pitchFamily="34" charset="0"/>
            </a:endParaRPr>
          </a:p>
          <a:p>
            <a:endParaRPr lang="en-US" dirty="0">
              <a:solidFill>
                <a:srgbClr val="0033CC"/>
              </a:solidFill>
              <a:latin typeface="Trebuchet MS" pitchFamily="34" charset="0"/>
            </a:endParaRPr>
          </a:p>
          <a:p>
            <a:r>
              <a:rPr lang="en-US" b="1" dirty="0">
                <a:latin typeface="Trebuchet MS" pitchFamily="34" charset="0"/>
              </a:rPr>
              <a:t>Report Layouts </a:t>
            </a:r>
          </a:p>
          <a:p>
            <a:r>
              <a:rPr lang="en-US" dirty="0">
                <a:latin typeface="Trebuchet MS" pitchFamily="34" charset="0"/>
              </a:rPr>
              <a:t>The report for the verification and validation of the project contains the following: </a:t>
            </a:r>
          </a:p>
          <a:p>
            <a:r>
              <a:rPr lang="en-US" dirty="0">
                <a:latin typeface="Trebuchet MS" pitchFamily="34" charset="0"/>
              </a:rPr>
              <a:t>1) Sl. No. </a:t>
            </a:r>
          </a:p>
          <a:p>
            <a:r>
              <a:rPr lang="en-US" dirty="0">
                <a:latin typeface="Trebuchet MS" pitchFamily="34" charset="0"/>
              </a:rPr>
              <a:t>2) The material used for testing </a:t>
            </a:r>
          </a:p>
          <a:p>
            <a:r>
              <a:rPr lang="en-US" dirty="0">
                <a:latin typeface="Trebuchet MS" pitchFamily="34" charset="0"/>
              </a:rPr>
              <a:t>3) Class of the material output by the system </a:t>
            </a:r>
          </a:p>
          <a:p>
            <a:r>
              <a:rPr lang="en-US" dirty="0">
                <a:latin typeface="Trebuchet MS" pitchFamily="34" charset="0"/>
              </a:rPr>
              <a:t>4) Actual class of the material </a:t>
            </a:r>
          </a:p>
          <a:p>
            <a:endParaRPr lang="en-US" dirty="0">
              <a:latin typeface="Trebuchet MS" pitchFamily="34" charset="0"/>
            </a:endParaRPr>
          </a:p>
          <a:p>
            <a:r>
              <a:rPr lang="en-US" dirty="0">
                <a:latin typeface="Trebuchet MS" pitchFamily="34" charset="0"/>
              </a:rPr>
              <a:t>Lastly, some metrics such as accuracy can be calculated based on the observations made during the testing. </a:t>
            </a:r>
            <a:endParaRPr lang="en-US" dirty="0">
              <a:solidFill>
                <a:srgbClr val="0033CC"/>
              </a:solidFill>
              <a:latin typeface="Trebuchet MS"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a:t>
            </a:r>
            <a:endParaRPr lang="en-US" sz="2400" dirty="0"/>
          </a:p>
        </p:txBody>
      </p:sp>
      <p:sp>
        <p:nvSpPr>
          <p:cNvPr id="5" name="Rectangle 4"/>
          <p:cNvSpPr/>
          <p:nvPr/>
        </p:nvSpPr>
        <p:spPr>
          <a:xfrm>
            <a:off x="1143000" y="1676400"/>
            <a:ext cx="9525000" cy="3139321"/>
          </a:xfrm>
          <a:prstGeom prst="rect">
            <a:avLst/>
          </a:prstGeom>
        </p:spPr>
        <p:txBody>
          <a:bodyPr wrap="square">
            <a:spAutoFit/>
          </a:bodyPr>
          <a:lstStyle/>
          <a:p>
            <a:endParaRPr lang="en-US" dirty="0">
              <a:latin typeface="Trebuchet MS" pitchFamily="34" charset="0"/>
            </a:endParaRPr>
          </a:p>
          <a:p>
            <a:r>
              <a:rPr lang="en-US" b="1" dirty="0">
                <a:latin typeface="Trebuchet MS" pitchFamily="34" charset="0"/>
              </a:rPr>
              <a:t>External Interfaces </a:t>
            </a:r>
          </a:p>
          <a:p>
            <a:endParaRPr lang="en-US" b="1" dirty="0">
              <a:latin typeface="Trebuchet MS" pitchFamily="34" charset="0"/>
            </a:endParaRPr>
          </a:p>
          <a:p>
            <a:r>
              <a:rPr lang="en-US" dirty="0">
                <a:latin typeface="Trebuchet MS" pitchFamily="34" charset="0"/>
              </a:rPr>
              <a:t>Various devices are connected to the </a:t>
            </a:r>
            <a:r>
              <a:rPr lang="en-US" dirty="0" err="1">
                <a:latin typeface="Trebuchet MS" pitchFamily="34" charset="0"/>
              </a:rPr>
              <a:t>Arduino</a:t>
            </a:r>
            <a:r>
              <a:rPr lang="en-US" dirty="0">
                <a:latin typeface="Trebuchet MS" pitchFamily="34" charset="0"/>
              </a:rPr>
              <a:t> board using the various types of pins available such as: </a:t>
            </a:r>
          </a:p>
          <a:p>
            <a:r>
              <a:rPr lang="en-US" dirty="0">
                <a:latin typeface="Trebuchet MS" pitchFamily="34" charset="0"/>
              </a:rPr>
              <a:t>1) Power pins: Used to supply power to the microcontroller. </a:t>
            </a:r>
          </a:p>
          <a:p>
            <a:r>
              <a:rPr lang="en-US" dirty="0">
                <a:latin typeface="Trebuchet MS" pitchFamily="34" charset="0"/>
              </a:rPr>
              <a:t>2) Analog pins: Used to provide analog inputs to the microcontroller. </a:t>
            </a:r>
          </a:p>
          <a:p>
            <a:r>
              <a:rPr lang="en-US" dirty="0">
                <a:latin typeface="Trebuchet MS" pitchFamily="34" charset="0"/>
              </a:rPr>
              <a:t>3) PWM pins: Used to provide PWM output can be used for dc motor driving. </a:t>
            </a:r>
          </a:p>
          <a:p>
            <a:r>
              <a:rPr lang="en-US" dirty="0">
                <a:latin typeface="Trebuchet MS" pitchFamily="34" charset="0"/>
              </a:rPr>
              <a:t>4) Digital pins: Used to provide the inputs in the digital form to the microcontroller. </a:t>
            </a:r>
          </a:p>
          <a:p>
            <a:endParaRPr lang="en-US" dirty="0">
              <a:latin typeface="Trebuchet MS" pitchFamily="34" charset="0"/>
            </a:endParaRPr>
          </a:p>
          <a:p>
            <a:r>
              <a:rPr lang="en-US" dirty="0">
                <a:latin typeface="Trebuchet MS" pitchFamily="34" charset="0"/>
              </a:rPr>
              <a:t>Other pins are also available for use. </a:t>
            </a:r>
            <a:endParaRPr lang="en-US" dirty="0">
              <a:solidFill>
                <a:srgbClr val="0033CC"/>
              </a:solidFill>
              <a:latin typeface="Trebuchet MS"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sp>
        <p:nvSpPr>
          <p:cNvPr id="13313" name="Rectangle 1"/>
          <p:cNvSpPr>
            <a:spLocks noChangeArrowheads="1"/>
          </p:cNvSpPr>
          <p:nvPr/>
        </p:nvSpPr>
        <p:spPr bwMode="auto">
          <a:xfrm>
            <a:off x="1219200" y="2209800"/>
            <a:ext cx="9448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731838" algn="l"/>
              </a:tabLst>
            </a:pPr>
            <a:r>
              <a:rPr kumimoji="0" lang="en-US" b="0" i="0" u="none" strike="noStrike" cap="none" normalizeH="0" baseline="0" dirty="0" err="1">
                <a:ln>
                  <a:noFill/>
                </a:ln>
                <a:solidFill>
                  <a:schemeClr val="tx1"/>
                </a:solidFill>
                <a:effectLst/>
                <a:latin typeface="Trebuchet MS" pitchFamily="34" charset="0"/>
                <a:ea typeface="Times New Roman" pitchFamily="18" charset="0"/>
                <a:cs typeface="Times New Roman" pitchFamily="18" charset="0"/>
              </a:rPr>
              <a:t>Arduino</a:t>
            </a:r>
            <a:r>
              <a:rPr kumimoji="0" lang="en-US" b="0" i="0" u="none" strike="noStrike" cap="none" normalizeH="0" baseline="0" dirty="0">
                <a:ln>
                  <a:noFill/>
                </a:ln>
                <a:solidFill>
                  <a:schemeClr val="tx1"/>
                </a:solidFill>
                <a:effectLst/>
                <a:latin typeface="Trebuchet MS" pitchFamily="34" charset="0"/>
                <a:ea typeface="Times New Roman" pitchFamily="18" charset="0"/>
                <a:cs typeface="Times New Roman" pitchFamily="18" charset="0"/>
              </a:rPr>
              <a:t> Integrated Development Environment:</a:t>
            </a:r>
          </a:p>
          <a:p>
            <a:pPr marL="0" marR="0" lvl="0" indent="0" algn="just" defTabSz="914400" rtl="0" eaLnBrk="0" fontAlgn="base" latinLnBrk="0" hangingPunct="0">
              <a:lnSpc>
                <a:spcPct val="100000"/>
              </a:lnSpc>
              <a:spcBef>
                <a:spcPct val="0"/>
              </a:spcBef>
              <a:spcAft>
                <a:spcPct val="0"/>
              </a:spcAft>
              <a:buClrTx/>
              <a:buSzTx/>
              <a:buFontTx/>
              <a:buNone/>
              <a:tabLst>
                <a:tab pos="731838"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tab pos="731838" algn="l"/>
              </a:tabLst>
            </a:pPr>
            <a:r>
              <a:rPr kumimoji="0" lang="en-US" b="0" i="0" u="none" strike="noStrike" cap="none" normalizeH="0" baseline="0" dirty="0">
                <a:ln>
                  <a:noFill/>
                </a:ln>
                <a:solidFill>
                  <a:schemeClr val="tx1"/>
                </a:solidFill>
                <a:effectLst/>
                <a:latin typeface="Trebuchet MS" pitchFamily="34" charset="0"/>
                <a:ea typeface="Times New Roman" pitchFamily="18" charset="0"/>
                <a:cs typeface="Times New Roman" pitchFamily="18" charset="0"/>
              </a:rPr>
              <a:t>This is an open-source software tool that facilitates the easy writing of the code which helps in faster development. This software tool also allows us to upload the written code into the </a:t>
            </a:r>
            <a:r>
              <a:rPr kumimoji="0" lang="en-US" b="0" i="0" u="none" strike="noStrike" cap="none" normalizeH="0" baseline="0" dirty="0" err="1">
                <a:ln>
                  <a:noFill/>
                </a:ln>
                <a:solidFill>
                  <a:schemeClr val="tx1"/>
                </a:solidFill>
                <a:effectLst/>
                <a:latin typeface="Trebuchet MS" pitchFamily="34" charset="0"/>
                <a:ea typeface="Times New Roman" pitchFamily="18" charset="0"/>
                <a:cs typeface="Times New Roman" pitchFamily="18" charset="0"/>
              </a:rPr>
              <a:t>Arduino</a:t>
            </a:r>
            <a:r>
              <a:rPr kumimoji="0" lang="en-US" b="0" i="0" u="none" strike="noStrike" cap="none" normalizeH="0" baseline="0" dirty="0">
                <a:ln>
                  <a:noFill/>
                </a:ln>
                <a:solidFill>
                  <a:schemeClr val="tx1"/>
                </a:solidFill>
                <a:effectLst/>
                <a:latin typeface="Trebuchet MS" pitchFamily="34" charset="0"/>
                <a:ea typeface="Times New Roman" pitchFamily="18" charset="0"/>
                <a:cs typeface="Times New Roman" pitchFamily="18" charset="0"/>
              </a:rPr>
              <a:t> board.</a:t>
            </a:r>
            <a:endParaRPr lang="en-US" dirty="0">
              <a:latin typeface="Trebuchet MS"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731838" algn="l"/>
              </a:tabLst>
            </a:pPr>
            <a:endParaRPr lang="en-US" dirty="0">
              <a:latin typeface="Trebuchet MS"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731838" algn="l"/>
              </a:tabLst>
            </a:pPr>
            <a:r>
              <a:rPr kumimoji="0" lang="en-US" b="0" i="0" u="none" strike="noStrike" cap="none" normalizeH="0" baseline="0" dirty="0">
                <a:ln>
                  <a:noFill/>
                </a:ln>
                <a:solidFill>
                  <a:schemeClr val="tx1"/>
                </a:solidFill>
                <a:effectLst/>
                <a:latin typeface="Trebuchet MS" pitchFamily="34" charset="0"/>
                <a:ea typeface="Times New Roman" pitchFamily="18" charset="0"/>
                <a:cs typeface="Times New Roman" pitchFamily="18" charset="0"/>
              </a:rPr>
              <a:t>C programming language: </a:t>
            </a:r>
          </a:p>
          <a:p>
            <a:pPr marL="0" marR="0" lvl="0" indent="0" algn="just" defTabSz="914400" rtl="0" eaLnBrk="0" fontAlgn="base" latinLnBrk="0" hangingPunct="0">
              <a:lnSpc>
                <a:spcPct val="100000"/>
              </a:lnSpc>
              <a:spcBef>
                <a:spcPct val="0"/>
              </a:spcBef>
              <a:spcAft>
                <a:spcPct val="0"/>
              </a:spcAft>
              <a:buClrTx/>
              <a:buSzTx/>
              <a:buFontTx/>
              <a:buNone/>
              <a:tabLst>
                <a:tab pos="731838" algn="l"/>
              </a:tabLst>
            </a:pPr>
            <a:endParaRPr kumimoji="0" lang="en-US" b="0" i="0" u="none" strike="noStrike" cap="none" normalizeH="0" baseline="0" dirty="0">
              <a:ln>
                <a:noFill/>
              </a:ln>
              <a:solidFill>
                <a:schemeClr val="tx1"/>
              </a:solidFill>
              <a:effectLst/>
              <a:latin typeface="Trebuchet MS"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tab pos="731838" algn="l"/>
              </a:tabLst>
            </a:pPr>
            <a:r>
              <a:rPr kumimoji="0" lang="en-US" b="0" i="0" u="none" strike="noStrike" cap="none" normalizeH="0" baseline="0" dirty="0">
                <a:ln>
                  <a:noFill/>
                </a:ln>
                <a:solidFill>
                  <a:schemeClr val="tx1"/>
                </a:solidFill>
                <a:effectLst/>
                <a:latin typeface="Trebuchet MS" pitchFamily="34" charset="0"/>
                <a:ea typeface="Times New Roman" pitchFamily="18" charset="0"/>
                <a:cs typeface="Times New Roman" pitchFamily="18" charset="0"/>
              </a:rPr>
              <a:t>This is a general-purpose, procedural programming knowledge that can be used for various purposes.</a:t>
            </a:r>
            <a:r>
              <a:rPr lang="en-US" dirty="0">
                <a:latin typeface="Trebuchet MS" pitchFamily="34" charset="0"/>
                <a:ea typeface="Times New Roman" pitchFamily="18" charset="0"/>
                <a:cs typeface="Arial" pitchFamily="34" charset="0"/>
              </a:rPr>
              <a:t> We use this to write code that controls the whole system</a:t>
            </a:r>
            <a:endParaRPr kumimoji="0" lang="en-US" b="0" i="0" u="none" strike="noStrike" cap="none" normalizeH="0" baseline="0" dirty="0">
              <a:ln>
                <a:noFill/>
              </a:ln>
              <a:solidFill>
                <a:schemeClr val="tx1"/>
              </a:solidFill>
              <a:effectLst/>
              <a:latin typeface="Trebuchet MS"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1143000" y="1752600"/>
            <a:ext cx="9525000" cy="3962400"/>
          </a:xfrm>
          <a:prstGeom prst="rect">
            <a:avLst/>
          </a:prstGeom>
        </p:spPr>
        <p:txBody>
          <a:bodyPr/>
          <a:lstStyle/>
          <a:p>
            <a:pPr algn="just">
              <a:spcBef>
                <a:spcPts val="0"/>
              </a:spcBef>
              <a:spcAft>
                <a:spcPts val="0"/>
              </a:spcAft>
            </a:pPr>
            <a:endParaRPr lang="en-US" dirty="0">
              <a:solidFill>
                <a:srgbClr val="0033CC"/>
              </a:solidFill>
              <a:latin typeface="Trebuchet MS"/>
              <a:ea typeface="Trebuchet MS"/>
              <a:cs typeface="Trebuchet MS"/>
              <a:sym typeface="Trebuchet MS"/>
            </a:endParaRPr>
          </a:p>
          <a:p>
            <a:pPr algn="just">
              <a:spcBef>
                <a:spcPts val="0"/>
              </a:spcBef>
              <a:spcAft>
                <a:spcPts val="0"/>
              </a:spcAft>
            </a:pPr>
            <a:endParaRPr lang="en-US" dirty="0">
              <a:solidFill>
                <a:srgbClr val="0033CC"/>
              </a:solidFill>
              <a:latin typeface="Trebuchet MS"/>
              <a:ea typeface="Trebuchet MS"/>
              <a:cs typeface="Trebuchet MS"/>
              <a:sym typeface="Trebuchet MS"/>
            </a:endParaRPr>
          </a:p>
          <a:p>
            <a:pPr algn="just">
              <a:spcBef>
                <a:spcPts val="0"/>
              </a:spcBef>
              <a:spcAft>
                <a:spcPts val="0"/>
              </a:spcAft>
              <a:buFont typeface="Arial" pitchFamily="34" charset="0"/>
              <a:buChar char="•"/>
            </a:pPr>
            <a:r>
              <a:rPr lang="en-US" dirty="0">
                <a:latin typeface="Trebuchet MS"/>
                <a:ea typeface="Trebuchet MS"/>
                <a:cs typeface="Trebuchet MS"/>
                <a:sym typeface="Trebuchet MS"/>
              </a:rPr>
              <a:t>We have started the implementation of the project.</a:t>
            </a:r>
          </a:p>
          <a:p>
            <a:pPr algn="just">
              <a:spcBef>
                <a:spcPts val="0"/>
              </a:spcBef>
              <a:spcAft>
                <a:spcPts val="0"/>
              </a:spcAft>
              <a:buFont typeface="Arial" pitchFamily="34" charset="0"/>
              <a:buChar char="•"/>
            </a:pPr>
            <a:endParaRPr lang="en-US" dirty="0">
              <a:latin typeface="Trebuchet MS"/>
              <a:ea typeface="Trebuchet MS"/>
              <a:cs typeface="Trebuchet MS"/>
              <a:sym typeface="Trebuchet MS"/>
            </a:endParaRPr>
          </a:p>
          <a:p>
            <a:pPr algn="just">
              <a:spcBef>
                <a:spcPts val="0"/>
              </a:spcBef>
              <a:spcAft>
                <a:spcPts val="0"/>
              </a:spcAft>
              <a:buFont typeface="Arial" pitchFamily="34" charset="0"/>
              <a:buChar char="•"/>
            </a:pPr>
            <a:r>
              <a:rPr lang="en-US" dirty="0">
                <a:latin typeface="Trebuchet MS"/>
                <a:ea typeface="Trebuchet MS"/>
                <a:cs typeface="Trebuchet MS"/>
                <a:sym typeface="Trebuchet MS"/>
              </a:rPr>
              <a:t>We have completed the implementation of ultrasonic sensor and moisture detection sensor and integrated both with the </a:t>
            </a:r>
            <a:r>
              <a:rPr lang="en-US" dirty="0" err="1">
                <a:latin typeface="Trebuchet MS"/>
                <a:ea typeface="Trebuchet MS"/>
                <a:cs typeface="Trebuchet MS"/>
                <a:sym typeface="Trebuchet MS"/>
              </a:rPr>
              <a:t>arduino</a:t>
            </a:r>
            <a:r>
              <a:rPr lang="en-US" dirty="0">
                <a:latin typeface="Trebuchet MS"/>
                <a:ea typeface="Trebuchet MS"/>
                <a:cs typeface="Trebuchet MS"/>
                <a:sym typeface="Trebuchet MS"/>
              </a:rPr>
              <a:t>  using a breadboard.</a:t>
            </a:r>
          </a:p>
          <a:p>
            <a:pPr algn="just">
              <a:spcBef>
                <a:spcPts val="0"/>
              </a:spcBef>
              <a:spcAft>
                <a:spcPts val="0"/>
              </a:spcAft>
              <a:buFont typeface="Arial" pitchFamily="34" charset="0"/>
              <a:buChar char="•"/>
            </a:pPr>
            <a:endParaRPr lang="en-US" dirty="0">
              <a:latin typeface="Trebuchet MS"/>
              <a:ea typeface="Trebuchet MS"/>
              <a:cs typeface="Trebuchet MS"/>
              <a:sym typeface="Trebuchet MS"/>
            </a:endParaRPr>
          </a:p>
          <a:p>
            <a:pPr algn="just">
              <a:spcBef>
                <a:spcPts val="0"/>
              </a:spcBef>
              <a:spcAft>
                <a:spcPts val="0"/>
              </a:spcAft>
              <a:buFont typeface="Arial" pitchFamily="34" charset="0"/>
              <a:buChar char="•"/>
            </a:pPr>
            <a:r>
              <a:rPr lang="en-US" dirty="0">
                <a:latin typeface="Trebuchet MS"/>
                <a:ea typeface="Trebuchet MS"/>
                <a:cs typeface="Trebuchet MS"/>
                <a:sym typeface="Trebuchet MS"/>
              </a:rPr>
              <a:t>25% of our project is complete and we will have to work on inductive proximity sensor, capacitive sensor and we should also build the conveyor belt. </a:t>
            </a:r>
          </a:p>
          <a:p>
            <a:pPr algn="just">
              <a:spcBef>
                <a:spcPts val="0"/>
              </a:spcBef>
              <a:spcAft>
                <a:spcPts val="0"/>
              </a:spcAft>
              <a:buFont typeface="Arial" pitchFamily="34" charset="0"/>
              <a:buChar char="•"/>
            </a:pPr>
            <a:endParaRPr lang="en-US" dirty="0">
              <a:latin typeface="Trebuchet MS"/>
              <a:ea typeface="Trebuchet MS"/>
              <a:cs typeface="Trebuchet MS"/>
              <a:sym typeface="Trebuchet MS"/>
            </a:endParaRPr>
          </a:p>
          <a:p>
            <a:pPr algn="just">
              <a:spcBef>
                <a:spcPts val="0"/>
              </a:spcBef>
              <a:spcAft>
                <a:spcPts val="0"/>
              </a:spcAft>
              <a:buFont typeface="Arial" pitchFamily="34" charset="0"/>
              <a:buChar char="•"/>
            </a:pPr>
            <a:r>
              <a:rPr lang="en-US" dirty="0">
                <a:latin typeface="Trebuchet MS"/>
                <a:ea typeface="Trebuchet MS"/>
                <a:cs typeface="Trebuchet MS"/>
                <a:sym typeface="Trebuchet MS"/>
              </a:rPr>
              <a:t>The link to our video explanation of the implementation : </a:t>
            </a:r>
          </a:p>
          <a:p>
            <a:pPr algn="just">
              <a:spcBef>
                <a:spcPts val="0"/>
              </a:spcBef>
              <a:spcAft>
                <a:spcPts val="0"/>
              </a:spcAft>
            </a:pPr>
            <a:r>
              <a:rPr lang="en-US" dirty="0">
                <a:latin typeface="Trebuchet MS"/>
                <a:ea typeface="Trebuchet MS"/>
                <a:cs typeface="Trebuchet MS"/>
                <a:sym typeface="Trebuchet MS"/>
                <a:hlinkClick r:id="rId3"/>
              </a:rPr>
              <a:t>https://drive.google.com/drive/folders/1lFBP7b31BagYy2FH-UpDXNSc-GmhmQzp?usp=sharing</a:t>
            </a:r>
            <a:endParaRPr lang="en-US" dirty="0">
              <a:latin typeface="Trebuchet MS"/>
              <a:ea typeface="Trebuchet MS"/>
              <a:cs typeface="Trebuchet MS"/>
              <a:sym typeface="Trebuchet MS"/>
            </a:endParaRPr>
          </a:p>
          <a:p>
            <a:pPr algn="just">
              <a:spcBef>
                <a:spcPts val="0"/>
              </a:spcBef>
              <a:spcAft>
                <a:spcPts val="0"/>
              </a:spcAft>
            </a:pPr>
            <a:endParaRPr lang="en-US" dirty="0">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7" name="Rectangle 6"/>
          <p:cNvSpPr/>
          <p:nvPr/>
        </p:nvSpPr>
        <p:spPr>
          <a:xfrm>
            <a:off x="1143000" y="1600200"/>
            <a:ext cx="9601200" cy="5078313"/>
          </a:xfrm>
          <a:prstGeom prst="rect">
            <a:avLst/>
          </a:prstGeom>
        </p:spPr>
        <p:txBody>
          <a:bodyPr wrap="square">
            <a:spAutoFit/>
          </a:bodyPr>
          <a:lstStyle/>
          <a:p>
            <a:r>
              <a:rPr lang="en-US" dirty="0">
                <a:latin typeface="Trebuchet MS" pitchFamily="34" charset="0"/>
              </a:rPr>
              <a:t> [1] N. S. Gupta, V. </a:t>
            </a:r>
            <a:r>
              <a:rPr lang="en-US" dirty="0" err="1">
                <a:latin typeface="Trebuchet MS" pitchFamily="34" charset="0"/>
              </a:rPr>
              <a:t>Deepthi</a:t>
            </a:r>
            <a:r>
              <a:rPr lang="en-US" dirty="0">
                <a:latin typeface="Trebuchet MS" pitchFamily="34" charset="0"/>
              </a:rPr>
              <a:t>, M. </a:t>
            </a:r>
            <a:r>
              <a:rPr lang="en-US" dirty="0" err="1">
                <a:latin typeface="Trebuchet MS" pitchFamily="34" charset="0"/>
              </a:rPr>
              <a:t>Kunnath</a:t>
            </a:r>
            <a:r>
              <a:rPr lang="en-US" dirty="0">
                <a:latin typeface="Trebuchet MS" pitchFamily="34" charset="0"/>
              </a:rPr>
              <a:t>, P. S. </a:t>
            </a:r>
            <a:r>
              <a:rPr lang="en-US" dirty="0" err="1">
                <a:latin typeface="Trebuchet MS" pitchFamily="34" charset="0"/>
              </a:rPr>
              <a:t>Rejeth</a:t>
            </a:r>
            <a:r>
              <a:rPr lang="en-US" dirty="0">
                <a:latin typeface="Trebuchet MS" pitchFamily="34" charset="0"/>
              </a:rPr>
              <a:t>, T. S. </a:t>
            </a:r>
            <a:r>
              <a:rPr lang="en-US" dirty="0" err="1">
                <a:latin typeface="Trebuchet MS" pitchFamily="34" charset="0"/>
              </a:rPr>
              <a:t>Badsha</a:t>
            </a:r>
            <a:r>
              <a:rPr lang="en-US" dirty="0">
                <a:latin typeface="Trebuchet MS" pitchFamily="34" charset="0"/>
              </a:rPr>
              <a:t> and B. C. Nikhil, "Automatic Waste Segregation," 2018 Second International Conference on Intelligent Computing and Control Systems (ICICCS), Madurai, India, 2018, pp. 1688-1692, </a:t>
            </a:r>
            <a:r>
              <a:rPr lang="en-US" dirty="0" err="1">
                <a:latin typeface="Trebuchet MS" pitchFamily="34" charset="0"/>
              </a:rPr>
              <a:t>doi</a:t>
            </a:r>
            <a:r>
              <a:rPr lang="en-US" dirty="0">
                <a:latin typeface="Trebuchet MS" pitchFamily="34" charset="0"/>
              </a:rPr>
              <a:t>: 10.1109/ICCONS.2018.8663148. </a:t>
            </a:r>
          </a:p>
          <a:p>
            <a:endParaRPr lang="en-US" dirty="0">
              <a:latin typeface="Trebuchet MS" pitchFamily="34" charset="0"/>
            </a:endParaRPr>
          </a:p>
          <a:p>
            <a:r>
              <a:rPr lang="en-US" dirty="0">
                <a:latin typeface="Trebuchet MS" pitchFamily="34" charset="0"/>
              </a:rPr>
              <a:t>[2] M. </a:t>
            </a:r>
            <a:r>
              <a:rPr lang="en-US" dirty="0" err="1">
                <a:latin typeface="Trebuchet MS" pitchFamily="34" charset="0"/>
              </a:rPr>
              <a:t>Rafeeq</a:t>
            </a:r>
            <a:r>
              <a:rPr lang="en-US" dirty="0">
                <a:latin typeface="Trebuchet MS" pitchFamily="34" charset="0"/>
              </a:rPr>
              <a:t>, </a:t>
            </a:r>
            <a:r>
              <a:rPr lang="en-US" dirty="0" err="1">
                <a:latin typeface="Trebuchet MS" pitchFamily="34" charset="0"/>
              </a:rPr>
              <a:t>Ateequrahman</a:t>
            </a:r>
            <a:r>
              <a:rPr lang="en-US" dirty="0">
                <a:latin typeface="Trebuchet MS" pitchFamily="34" charset="0"/>
              </a:rPr>
              <a:t>, S. </a:t>
            </a:r>
            <a:r>
              <a:rPr lang="en-US" dirty="0" err="1">
                <a:latin typeface="Trebuchet MS" pitchFamily="34" charset="0"/>
              </a:rPr>
              <a:t>Alam</a:t>
            </a:r>
            <a:r>
              <a:rPr lang="en-US" dirty="0">
                <a:latin typeface="Trebuchet MS" pitchFamily="34" charset="0"/>
              </a:rPr>
              <a:t> and </a:t>
            </a:r>
            <a:r>
              <a:rPr lang="en-US" dirty="0" err="1">
                <a:latin typeface="Trebuchet MS" pitchFamily="34" charset="0"/>
              </a:rPr>
              <a:t>Mikdad</a:t>
            </a:r>
            <a:r>
              <a:rPr lang="en-US" dirty="0">
                <a:latin typeface="Trebuchet MS" pitchFamily="34" charset="0"/>
              </a:rPr>
              <a:t>, "Automation of plastic, metal and glass waste materials segregation using </a:t>
            </a:r>
            <a:r>
              <a:rPr lang="en-US" dirty="0" err="1">
                <a:latin typeface="Trebuchet MS" pitchFamily="34" charset="0"/>
              </a:rPr>
              <a:t>arduino</a:t>
            </a:r>
            <a:r>
              <a:rPr lang="en-US" dirty="0">
                <a:latin typeface="Trebuchet MS" pitchFamily="34" charset="0"/>
              </a:rPr>
              <a:t> in scrap industry," 2016 International Conference on Communication and Electronics Systems (ICCES), Coimbatore, 2016, pp. 1-5, </a:t>
            </a:r>
            <a:r>
              <a:rPr lang="en-US" dirty="0" err="1">
                <a:latin typeface="Trebuchet MS" pitchFamily="34" charset="0"/>
              </a:rPr>
              <a:t>doi</a:t>
            </a:r>
            <a:r>
              <a:rPr lang="en-US" dirty="0">
                <a:latin typeface="Trebuchet MS" pitchFamily="34" charset="0"/>
              </a:rPr>
              <a:t>: 10.1109/CESYS.2016.7889840.</a:t>
            </a:r>
          </a:p>
          <a:p>
            <a:endParaRPr lang="en-US" dirty="0">
              <a:latin typeface="Trebuchet MS" pitchFamily="34" charset="0"/>
            </a:endParaRPr>
          </a:p>
          <a:p>
            <a:r>
              <a:rPr lang="en-US" dirty="0">
                <a:latin typeface="Trebuchet MS" pitchFamily="34" charset="0"/>
              </a:rPr>
              <a:t>[3] J. R. Raj, B. I. P. </a:t>
            </a:r>
            <a:r>
              <a:rPr lang="en-US" dirty="0" err="1">
                <a:latin typeface="Trebuchet MS" pitchFamily="34" charset="0"/>
              </a:rPr>
              <a:t>Rajula</a:t>
            </a:r>
            <a:r>
              <a:rPr lang="en-US" dirty="0">
                <a:latin typeface="Trebuchet MS" pitchFamily="34" charset="0"/>
              </a:rPr>
              <a:t>, R. </a:t>
            </a:r>
            <a:r>
              <a:rPr lang="en-US" dirty="0" err="1">
                <a:latin typeface="Trebuchet MS" pitchFamily="34" charset="0"/>
              </a:rPr>
              <a:t>Tamilbharathi</a:t>
            </a:r>
            <a:r>
              <a:rPr lang="en-US" dirty="0">
                <a:latin typeface="Trebuchet MS" pitchFamily="34" charset="0"/>
              </a:rPr>
              <a:t> and S. </a:t>
            </a:r>
            <a:r>
              <a:rPr lang="en-US" dirty="0" err="1">
                <a:latin typeface="Trebuchet MS" pitchFamily="34" charset="0"/>
              </a:rPr>
              <a:t>Srinivasulu</a:t>
            </a:r>
            <a:r>
              <a:rPr lang="en-US" dirty="0">
                <a:latin typeface="Trebuchet MS" pitchFamily="34" charset="0"/>
              </a:rPr>
              <a:t>, "AN </a:t>
            </a:r>
            <a:r>
              <a:rPr lang="en-US" dirty="0" err="1">
                <a:latin typeface="Trebuchet MS" pitchFamily="34" charset="0"/>
              </a:rPr>
              <a:t>IoT</a:t>
            </a:r>
            <a:r>
              <a:rPr lang="en-US" dirty="0">
                <a:latin typeface="Trebuchet MS" pitchFamily="34" charset="0"/>
              </a:rPr>
              <a:t> Based Waste </a:t>
            </a:r>
            <a:r>
              <a:rPr lang="en-US" dirty="0" err="1">
                <a:latin typeface="Trebuchet MS" pitchFamily="34" charset="0"/>
              </a:rPr>
              <a:t>Segreggator</a:t>
            </a:r>
            <a:r>
              <a:rPr lang="en-US" dirty="0">
                <a:latin typeface="Trebuchet MS" pitchFamily="34" charset="0"/>
              </a:rPr>
              <a:t> for Recycling Biodegradable and Non-Biodegradable Waste," 2020 6th International Conference on Advanced Computing and Communication Systems (ICACCS), Coimbatore, India, 2020, pp. 928-930, </a:t>
            </a:r>
            <a:r>
              <a:rPr lang="en-US" dirty="0" err="1">
                <a:latin typeface="Trebuchet MS" pitchFamily="34" charset="0"/>
              </a:rPr>
              <a:t>doi</a:t>
            </a:r>
            <a:r>
              <a:rPr lang="en-US" dirty="0">
                <a:latin typeface="Trebuchet MS" pitchFamily="34" charset="0"/>
              </a:rPr>
              <a:t>: 10.1109/ICACCS48705.2020.9074251. </a:t>
            </a:r>
          </a:p>
          <a:p>
            <a:endParaRPr lang="en-US" dirty="0">
              <a:latin typeface="Trebuchet MS" pitchFamily="34" charset="0"/>
            </a:endParaRPr>
          </a:p>
          <a:p>
            <a:r>
              <a:rPr lang="en-US" dirty="0">
                <a:latin typeface="Trebuchet MS" pitchFamily="34" charset="0"/>
              </a:rPr>
              <a:t>[4] Mahesh Kumar AS | Rajesh A S "A Unique Technique </a:t>
            </a:r>
            <a:r>
              <a:rPr lang="en-US" dirty="0" err="1">
                <a:latin typeface="Trebuchet MS" pitchFamily="34" charset="0"/>
              </a:rPr>
              <a:t>forSolid</a:t>
            </a:r>
            <a:r>
              <a:rPr lang="en-US" dirty="0">
                <a:latin typeface="Trebuchet MS" pitchFamily="34" charset="0"/>
              </a:rPr>
              <a:t> Waste Segregation" Published </a:t>
            </a:r>
            <a:r>
              <a:rPr lang="en-US" dirty="0" err="1">
                <a:latin typeface="Trebuchet MS" pitchFamily="34" charset="0"/>
              </a:rPr>
              <a:t>inInternationalJournal</a:t>
            </a:r>
            <a:r>
              <a:rPr lang="en-US" dirty="0">
                <a:latin typeface="Trebuchet MS" pitchFamily="34" charset="0"/>
              </a:rPr>
              <a:t> of Trend </a:t>
            </a:r>
            <a:r>
              <a:rPr lang="en-US" dirty="0" err="1">
                <a:latin typeface="Trebuchet MS" pitchFamily="34" charset="0"/>
              </a:rPr>
              <a:t>inScientificResearchand</a:t>
            </a:r>
            <a:r>
              <a:rPr lang="en-US" dirty="0">
                <a:latin typeface="Trebuchet MS" pitchFamily="34" charset="0"/>
              </a:rPr>
              <a:t> Development(</a:t>
            </a:r>
            <a:r>
              <a:rPr lang="en-US" dirty="0" err="1">
                <a:latin typeface="Trebuchet MS" pitchFamily="34" charset="0"/>
              </a:rPr>
              <a:t>ijtsrd</a:t>
            </a:r>
            <a:r>
              <a:rPr lang="en-US" dirty="0">
                <a:latin typeface="Trebuchet MS" pitchFamily="34" charset="0"/>
              </a:rPr>
              <a:t>), ISSN: 2456-6470, Volume-3 |Issue-5, August2019, pp.604-607.</a:t>
            </a:r>
          </a:p>
        </p:txBody>
      </p:sp>
    </p:spTree>
    <p:extLst>
      <p:ext uri="{BB962C8B-B14F-4D97-AF65-F5344CB8AC3E}">
        <p14:creationId xmlns:p14="http://schemas.microsoft.com/office/powerpoint/2010/main" val="3902358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7" name="Rectangle 6"/>
          <p:cNvSpPr/>
          <p:nvPr/>
        </p:nvSpPr>
        <p:spPr>
          <a:xfrm>
            <a:off x="1143000" y="1676400"/>
            <a:ext cx="9677400" cy="5078313"/>
          </a:xfrm>
          <a:prstGeom prst="rect">
            <a:avLst/>
          </a:prstGeom>
        </p:spPr>
        <p:txBody>
          <a:bodyPr wrap="square">
            <a:spAutoFit/>
          </a:bodyPr>
          <a:lstStyle/>
          <a:p>
            <a:r>
              <a:rPr lang="en-US" dirty="0">
                <a:latin typeface="Trebuchet MS" pitchFamily="34" charset="0"/>
              </a:rPr>
              <a:t> [5] A. </a:t>
            </a:r>
            <a:r>
              <a:rPr lang="en-US" dirty="0" err="1">
                <a:latin typeface="Trebuchet MS" pitchFamily="34" charset="0"/>
              </a:rPr>
              <a:t>Chandramohan</a:t>
            </a:r>
            <a:r>
              <a:rPr lang="en-US" dirty="0">
                <a:latin typeface="Trebuchet MS" pitchFamily="34" charset="0"/>
              </a:rPr>
              <a:t>, J. </a:t>
            </a:r>
            <a:r>
              <a:rPr lang="en-US" dirty="0" err="1">
                <a:latin typeface="Trebuchet MS" pitchFamily="34" charset="0"/>
              </a:rPr>
              <a:t>Mendonca</a:t>
            </a:r>
            <a:r>
              <a:rPr lang="en-US" dirty="0">
                <a:latin typeface="Trebuchet MS" pitchFamily="34" charset="0"/>
              </a:rPr>
              <a:t>, N. R. Shankar, N. U. </a:t>
            </a:r>
            <a:r>
              <a:rPr lang="en-US" dirty="0" err="1">
                <a:latin typeface="Trebuchet MS" pitchFamily="34" charset="0"/>
              </a:rPr>
              <a:t>Baheti</a:t>
            </a:r>
            <a:r>
              <a:rPr lang="en-US" dirty="0">
                <a:latin typeface="Trebuchet MS" pitchFamily="34" charset="0"/>
              </a:rPr>
              <a:t>, N. K. Krishnan and M. S.  </a:t>
            </a:r>
          </a:p>
          <a:p>
            <a:r>
              <a:rPr lang="en-US" dirty="0">
                <a:latin typeface="Trebuchet MS" pitchFamily="34" charset="0"/>
              </a:rPr>
              <a:t> Suma, "Automated Waste Segregator," 2014 Texas Instruments India Educators' Conference  </a:t>
            </a:r>
          </a:p>
          <a:p>
            <a:r>
              <a:rPr lang="en-US" dirty="0">
                <a:latin typeface="Trebuchet MS" pitchFamily="34" charset="0"/>
              </a:rPr>
              <a:t> (TIIEC),</a:t>
            </a:r>
          </a:p>
          <a:p>
            <a:r>
              <a:rPr lang="en-US" dirty="0">
                <a:latin typeface="Trebuchet MS" pitchFamily="34" charset="0"/>
              </a:rPr>
              <a:t> Bangalore, 2014, pp. 1-6, </a:t>
            </a:r>
            <a:r>
              <a:rPr lang="en-US" dirty="0" err="1">
                <a:latin typeface="Trebuchet MS" pitchFamily="34" charset="0"/>
              </a:rPr>
              <a:t>doi</a:t>
            </a:r>
            <a:r>
              <a:rPr lang="en-US" dirty="0">
                <a:latin typeface="Trebuchet MS" pitchFamily="34" charset="0"/>
              </a:rPr>
              <a:t>: 10.1109/TIIEC.2014.009. </a:t>
            </a:r>
          </a:p>
          <a:p>
            <a:endParaRPr lang="en-US" dirty="0">
              <a:latin typeface="Trebuchet MS" pitchFamily="34" charset="0"/>
            </a:endParaRPr>
          </a:p>
          <a:p>
            <a:r>
              <a:rPr lang="en-US" dirty="0">
                <a:latin typeface="Trebuchet MS" pitchFamily="34" charset="0"/>
              </a:rPr>
              <a:t>For component diagram: </a:t>
            </a:r>
          </a:p>
          <a:p>
            <a:r>
              <a:rPr lang="en-US" dirty="0">
                <a:latin typeface="Trebuchet MS" pitchFamily="34" charset="0"/>
                <a:hlinkClick r:id="rId3"/>
              </a:rPr>
              <a:t>https://www.visual-paradigm.com/guide/uml-unified-modeling-language/what-is-component-diagram/</a:t>
            </a:r>
            <a:endParaRPr lang="en-US" dirty="0">
              <a:latin typeface="Trebuchet MS" pitchFamily="34" charset="0"/>
            </a:endParaRPr>
          </a:p>
          <a:p>
            <a:r>
              <a:rPr lang="en-US" dirty="0">
                <a:latin typeface="Trebuchet MS" pitchFamily="34" charset="0"/>
              </a:rPr>
              <a:t> </a:t>
            </a:r>
          </a:p>
          <a:p>
            <a:r>
              <a:rPr lang="en-US" dirty="0">
                <a:latin typeface="Trebuchet MS" pitchFamily="34" charset="0"/>
              </a:rPr>
              <a:t>For deployment diagram: </a:t>
            </a:r>
          </a:p>
          <a:p>
            <a:r>
              <a:rPr lang="en-US" dirty="0">
                <a:latin typeface="Trebuchet MS" pitchFamily="34" charset="0"/>
                <a:hlinkClick r:id="rId4"/>
              </a:rPr>
              <a:t>https://www.visual-paradigm.com/guide/uml-unified-modeling-language/what-is-deployment-diagram/</a:t>
            </a:r>
            <a:endParaRPr lang="en-US" dirty="0">
              <a:latin typeface="Trebuchet MS" pitchFamily="34" charset="0"/>
            </a:endParaRPr>
          </a:p>
          <a:p>
            <a:endParaRPr lang="en-US" dirty="0">
              <a:latin typeface="Trebuchet MS" pitchFamily="34" charset="0"/>
            </a:endParaRPr>
          </a:p>
          <a:p>
            <a:r>
              <a:rPr lang="en-US" dirty="0">
                <a:latin typeface="Trebuchet MS" pitchFamily="34" charset="0"/>
              </a:rPr>
              <a:t>For state diagram: </a:t>
            </a:r>
          </a:p>
          <a:p>
            <a:r>
              <a:rPr lang="en-US" dirty="0">
                <a:latin typeface="Trebuchet MS" pitchFamily="34" charset="0"/>
                <a:hlinkClick r:id="rId5"/>
              </a:rPr>
              <a:t>https://www.guru99.com/state-machine-transition-diagram.html</a:t>
            </a:r>
            <a:endParaRPr lang="en-US" dirty="0">
              <a:latin typeface="Trebuchet MS" pitchFamily="34" charset="0"/>
            </a:endParaRPr>
          </a:p>
          <a:p>
            <a:r>
              <a:rPr lang="en-US" dirty="0">
                <a:latin typeface="Trebuchet MS" pitchFamily="34" charset="0"/>
              </a:rPr>
              <a:t> </a:t>
            </a:r>
          </a:p>
          <a:p>
            <a:r>
              <a:rPr lang="en-US" dirty="0">
                <a:latin typeface="Trebuchet MS" pitchFamily="34" charset="0"/>
                <a:hlinkClick r:id="rId6"/>
              </a:rPr>
              <a:t>https://www.smartdraw.com/state-diagram/</a:t>
            </a:r>
            <a:endParaRPr lang="en-US" dirty="0">
              <a:latin typeface="Trebuchet MS" pitchFamily="34" charset="0"/>
            </a:endParaRPr>
          </a:p>
          <a:p>
            <a:r>
              <a:rPr lang="en-US" dirty="0">
                <a:latin typeface="Trebuchet MS" pitchFamily="34" charset="0"/>
              </a:rPr>
              <a:t> </a:t>
            </a:r>
          </a:p>
        </p:txBody>
      </p:sp>
    </p:spTree>
    <p:extLst>
      <p:ext uri="{BB962C8B-B14F-4D97-AF65-F5344CB8AC3E}">
        <p14:creationId xmlns:p14="http://schemas.microsoft.com/office/powerpoint/2010/main" val="3902358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66800" y="1676400"/>
            <a:ext cx="9601200" cy="4724400"/>
          </a:xfrm>
          <a:prstGeom prst="rect">
            <a:avLst/>
          </a:prstGeom>
        </p:spPr>
        <p:txBody>
          <a:bodyPr/>
          <a:lstStyle/>
          <a:p>
            <a:pPr marL="628641" indent="-285750" algn="just" eaLnBrk="0" hangingPunct="0">
              <a:spcBef>
                <a:spcPct val="20000"/>
              </a:spcBef>
              <a:buFont typeface="Arial" panose="020B0604020202020204" pitchFamily="34" charset="0"/>
              <a:buChar char="•"/>
              <a:defRPr/>
            </a:pPr>
            <a:r>
              <a:rPr lang="en-US" dirty="0">
                <a:latin typeface="Trebuchet MS" pitchFamily="34" charset="0"/>
              </a:rPr>
              <a:t>With the rapid growth in population, urbanization, and economic development the amount of waste that is being generated is increasing. </a:t>
            </a:r>
          </a:p>
          <a:p>
            <a:pPr marL="628641" indent="-285750" algn="just" eaLnBrk="0" hangingPunct="0">
              <a:spcBef>
                <a:spcPct val="20000"/>
              </a:spcBef>
              <a:buFont typeface="Arial" panose="020B0604020202020204" pitchFamily="34" charset="0"/>
              <a:buChar char="•"/>
              <a:defRPr/>
            </a:pPr>
            <a:endParaRPr lang="en-US" dirty="0">
              <a:latin typeface="Trebuchet MS" pitchFamily="34" charset="0"/>
            </a:endParaRPr>
          </a:p>
          <a:p>
            <a:pPr marL="628641" indent="-285750" algn="just" eaLnBrk="0" hangingPunct="0">
              <a:spcBef>
                <a:spcPct val="20000"/>
              </a:spcBef>
              <a:buFont typeface="Arial" panose="020B0604020202020204" pitchFamily="34" charset="0"/>
              <a:buChar char="•"/>
              <a:defRPr/>
            </a:pPr>
            <a:r>
              <a:rPr lang="en-US" dirty="0">
                <a:latin typeface="Trebuchet MS" pitchFamily="34" charset="0"/>
              </a:rPr>
              <a:t>According to an estimate, the world generates 2.01 billion </a:t>
            </a:r>
            <a:r>
              <a:rPr lang="en-US" dirty="0" err="1">
                <a:latin typeface="Trebuchet MS" pitchFamily="34" charset="0"/>
              </a:rPr>
              <a:t>tonnes</a:t>
            </a:r>
            <a:r>
              <a:rPr lang="en-US" dirty="0">
                <a:latin typeface="Trebuchet MS" pitchFamily="34" charset="0"/>
              </a:rPr>
              <a:t> of solid waste annually. By 2050 the expected growth in the amount of waste generated will be increased to 3.04 billion.</a:t>
            </a:r>
          </a:p>
          <a:p>
            <a:pPr marL="628641" indent="-285750" algn="just" eaLnBrk="0" hangingPunct="0">
              <a:spcBef>
                <a:spcPct val="20000"/>
              </a:spcBef>
              <a:buFont typeface="Arial" panose="020B0604020202020204" pitchFamily="34" charset="0"/>
              <a:buChar char="•"/>
              <a:defRPr/>
            </a:pPr>
            <a:endParaRPr lang="en-US" dirty="0">
              <a:latin typeface="Trebuchet MS" pitchFamily="34" charset="0"/>
            </a:endParaRPr>
          </a:p>
          <a:p>
            <a:pPr marL="628641" indent="-285750" algn="just" eaLnBrk="0" hangingPunct="0">
              <a:spcBef>
                <a:spcPct val="20000"/>
              </a:spcBef>
              <a:buFont typeface="Arial" panose="020B0604020202020204" pitchFamily="34" charset="0"/>
              <a:buChar char="•"/>
              <a:defRPr/>
            </a:pPr>
            <a:r>
              <a:rPr lang="en-US" dirty="0">
                <a:latin typeface="Trebuchet MS" pitchFamily="34" charset="0"/>
              </a:rPr>
              <a:t> The economic value of waste is realized only after its segregation. As the slogan states “Recycle today, for a better tomorrow”, the step involved in recycling waste is the proper segregation of waste. </a:t>
            </a:r>
          </a:p>
          <a:p>
            <a:pPr marL="342891" indent="12700" algn="just" eaLnBrk="0" hangingPunct="0">
              <a:spcBef>
                <a:spcPct val="20000"/>
              </a:spcBef>
              <a:defRPr/>
            </a:pPr>
            <a:endParaRPr lang="en-US" dirty="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10058400" cy="4136517"/>
          </a:xfrm>
          <a:prstGeom prst="rect">
            <a:avLst/>
          </a:prstGeom>
        </p:spPr>
        <p:txBody>
          <a:bodyPr wrap="square">
            <a:spAutoFit/>
          </a:bodyPr>
          <a:lstStyle/>
          <a:p>
            <a:pPr marL="342891" indent="12700" algn="just" eaLnBrk="0" hangingPunct="0">
              <a:spcBef>
                <a:spcPct val="20000"/>
              </a:spcBef>
              <a:defRPr/>
            </a:pPr>
            <a:endParaRPr lang="en-US" dirty="0">
              <a:latin typeface="Trebuchet MS" pitchFamily="34" charset="0"/>
            </a:endParaRPr>
          </a:p>
          <a:p>
            <a:pPr marL="342891" indent="12700" algn="just" eaLnBrk="0" hangingPunct="0">
              <a:spcBef>
                <a:spcPct val="20000"/>
              </a:spcBef>
              <a:defRPr/>
            </a:pPr>
            <a:r>
              <a:rPr lang="en-US" dirty="0">
                <a:latin typeface="Trebuchet MS" pitchFamily="34" charset="0"/>
              </a:rPr>
              <a:t>Most of the solid waste such as glass and plastics are recyclable, therefore we aim to segregate the wastes into the above-mentioned categories with the help of various sensors available and automate the process of segregation thereby reducing the manpower required for segregation which in turn reduces the occupational hazards of the manual workers. </a:t>
            </a:r>
          </a:p>
          <a:p>
            <a:pPr marL="342891" indent="12700" algn="just" eaLnBrk="0" hangingPunct="0">
              <a:spcBef>
                <a:spcPct val="20000"/>
              </a:spcBef>
              <a:defRPr/>
            </a:pPr>
            <a:endParaRPr lang="en-US" dirty="0">
              <a:latin typeface="Trebuchet MS" pitchFamily="34" charset="0"/>
            </a:endParaRPr>
          </a:p>
          <a:p>
            <a:pPr algn="just"/>
            <a:r>
              <a:rPr lang="en-US" b="1" dirty="0">
                <a:latin typeface="Trebuchet MS" pitchFamily="34" charset="0"/>
              </a:rPr>
              <a:t>    </a:t>
            </a:r>
            <a:endParaRPr lang="en-US" dirty="0">
              <a:latin typeface="Trebuchet MS" pitchFamily="34" charset="0"/>
            </a:endParaRPr>
          </a:p>
          <a:p>
            <a:pPr algn="just"/>
            <a:r>
              <a:rPr lang="en-US" dirty="0">
                <a:latin typeface="Trebuchet MS" pitchFamily="34" charset="0"/>
              </a:rPr>
              <a:t>     </a:t>
            </a:r>
            <a:r>
              <a:rPr lang="en-US" b="1" dirty="0">
                <a:latin typeface="Trebuchet MS" pitchFamily="34" charset="0"/>
              </a:rPr>
              <a:t>Therefore, we aim to build a cost-effective and easy-to-use solution that can handle  </a:t>
            </a:r>
          </a:p>
          <a:p>
            <a:pPr algn="just"/>
            <a:r>
              <a:rPr lang="en-US" b="1" dirty="0">
                <a:latin typeface="Trebuchet MS" pitchFamily="34" charset="0"/>
              </a:rPr>
              <a:t>     the entire segregation process automatically. </a:t>
            </a:r>
          </a:p>
          <a:p>
            <a:pPr algn="just"/>
            <a:endParaRPr lang="en-US" b="1" dirty="0">
              <a:latin typeface="Trebuchet MS" pitchFamily="34" charset="0"/>
            </a:endParaRPr>
          </a:p>
          <a:p>
            <a:pPr algn="just"/>
            <a:r>
              <a:rPr lang="en-US" b="1" dirty="0">
                <a:latin typeface="Trebuchet MS" pitchFamily="34" charset="0"/>
              </a:rPr>
              <a:t>     </a:t>
            </a:r>
          </a:p>
          <a:p>
            <a:pPr algn="just"/>
            <a:endParaRPr lang="en-US" b="1" dirty="0">
              <a:latin typeface="Trebuchet MS" pitchFamily="34" charset="0"/>
            </a:endParaRPr>
          </a:p>
          <a:p>
            <a:pPr algn="just"/>
            <a:endParaRPr lang="en-US" b="1" dirty="0">
              <a:latin typeface="Trebuchet MS" pitchFamily="34" charset="0"/>
            </a:endParaRPr>
          </a:p>
          <a:p>
            <a:pPr marL="342891" indent="12700" algn="just" eaLnBrk="0" hangingPunct="0">
              <a:spcBef>
                <a:spcPct val="20000"/>
              </a:spcBef>
              <a:defRPr/>
            </a:pPr>
            <a:endParaRPr lang="en-IN" kern="0" dirty="0">
              <a:solidFill>
                <a:srgbClr val="0000FF"/>
              </a:solidFill>
              <a:latin typeface="Trebuchet MS" pitchFamily="34" charset="0"/>
            </a:endParaRPr>
          </a:p>
        </p:txBody>
      </p:sp>
      <p:sp>
        <p:nvSpPr>
          <p:cNvPr id="3" name="TextBox 2"/>
          <p:cNvSpPr txBox="1"/>
          <p:nvPr/>
        </p:nvSpPr>
        <p:spPr>
          <a:xfrm>
            <a:off x="6705600" y="533400"/>
            <a:ext cx="4267200" cy="830997"/>
          </a:xfrm>
          <a:prstGeom prst="rect">
            <a:avLst/>
          </a:prstGeom>
          <a:noFill/>
        </p:spPr>
        <p:txBody>
          <a:bodyPr wrap="square" rtlCol="0">
            <a:spAutoFit/>
          </a:bodyPr>
          <a:lstStyle/>
          <a:p>
            <a:r>
              <a:rPr lang="en-US" sz="2400" dirty="0">
                <a:solidFill>
                  <a:srgbClr val="FF0000"/>
                </a:solidFill>
                <a:latin typeface="Trebuchet MS" pitchFamily="34" charset="0"/>
              </a:rPr>
              <a:t>            Abstract and Scope</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10287000" cy="1255728"/>
          </a:xfrm>
          <a:prstGeom prst="rect">
            <a:avLst/>
          </a:prstGeom>
        </p:spPr>
        <p:txBody>
          <a:bodyPr wrap="square">
            <a:spAutoFit/>
          </a:bodyPr>
          <a:lstStyle/>
          <a:p>
            <a:pPr algn="just"/>
            <a:r>
              <a:rPr lang="en-US" b="1" dirty="0">
                <a:latin typeface="Trebuchet MS" pitchFamily="34" charset="0"/>
              </a:rPr>
              <a:t>     </a:t>
            </a:r>
          </a:p>
          <a:p>
            <a:pPr algn="just"/>
            <a:endParaRPr lang="en-US" b="1" dirty="0">
              <a:latin typeface="Trebuchet MS" pitchFamily="34" charset="0"/>
            </a:endParaRPr>
          </a:p>
          <a:p>
            <a:pPr algn="just"/>
            <a:endParaRPr lang="en-US" b="1" dirty="0">
              <a:latin typeface="Trebuchet MS" pitchFamily="34" charset="0"/>
            </a:endParaRPr>
          </a:p>
          <a:p>
            <a:pPr marL="342891" indent="12700" algn="just" eaLnBrk="0" hangingPunct="0">
              <a:spcBef>
                <a:spcPct val="20000"/>
              </a:spcBef>
              <a:defRPr/>
            </a:pPr>
            <a:endParaRPr lang="en-IN" kern="0" dirty="0">
              <a:solidFill>
                <a:srgbClr val="0000FF"/>
              </a:solidFill>
              <a:latin typeface="Trebuchet MS" pitchFamily="34" charset="0"/>
            </a:endParaRPr>
          </a:p>
        </p:txBody>
      </p:sp>
      <p:sp>
        <p:nvSpPr>
          <p:cNvPr id="3" name="TextBox 2"/>
          <p:cNvSpPr txBox="1"/>
          <p:nvPr/>
        </p:nvSpPr>
        <p:spPr>
          <a:xfrm>
            <a:off x="6705600" y="533400"/>
            <a:ext cx="4267200" cy="830997"/>
          </a:xfrm>
          <a:prstGeom prst="rect">
            <a:avLst/>
          </a:prstGeom>
          <a:noFill/>
        </p:spPr>
        <p:txBody>
          <a:bodyPr wrap="square" rtlCol="0">
            <a:spAutoFit/>
          </a:bodyPr>
          <a:lstStyle/>
          <a:p>
            <a:r>
              <a:rPr lang="en-US" sz="2400" dirty="0">
                <a:solidFill>
                  <a:srgbClr val="FF0000"/>
                </a:solidFill>
                <a:latin typeface="Trebuchet MS" pitchFamily="34" charset="0"/>
              </a:rPr>
              <a:t>            Abstract and Scope</a:t>
            </a:r>
          </a:p>
          <a:p>
            <a:endParaRPr lang="en-US" sz="2400" dirty="0"/>
          </a:p>
        </p:txBody>
      </p:sp>
      <p:sp>
        <p:nvSpPr>
          <p:cNvPr id="4" name="Rectangle 3"/>
          <p:cNvSpPr/>
          <p:nvPr/>
        </p:nvSpPr>
        <p:spPr>
          <a:xfrm>
            <a:off x="1447800" y="834444"/>
            <a:ext cx="9067800" cy="5189113"/>
          </a:xfrm>
          <a:prstGeom prst="rect">
            <a:avLst/>
          </a:prstGeom>
        </p:spPr>
        <p:txBody>
          <a:bodyPr wrap="square">
            <a:spAutoFit/>
          </a:bodyPr>
          <a:lstStyle/>
          <a:p>
            <a:pPr algn="just"/>
            <a:endParaRPr lang="en-US" b="1" dirty="0">
              <a:latin typeface="Trebuchet MS" pitchFamily="34" charset="0"/>
            </a:endParaRPr>
          </a:p>
          <a:p>
            <a:pPr algn="just"/>
            <a:r>
              <a:rPr lang="en-US" b="1" dirty="0">
                <a:latin typeface="Trebuchet MS" pitchFamily="34" charset="0"/>
              </a:rPr>
              <a:t>Benefits: Automating the process of waste segregation is helpful in many ways such as: </a:t>
            </a:r>
          </a:p>
          <a:p>
            <a:pPr algn="just">
              <a:buFont typeface="Wingdings" pitchFamily="2" charset="2"/>
              <a:buChar char="§"/>
            </a:pPr>
            <a:endParaRPr lang="en-US" dirty="0">
              <a:latin typeface="Trebuchet MS" pitchFamily="34" charset="0"/>
            </a:endParaRPr>
          </a:p>
          <a:p>
            <a:pPr lvl="1" algn="just">
              <a:buFont typeface="Wingdings" pitchFamily="2" charset="2"/>
              <a:buChar char="§"/>
            </a:pPr>
            <a:r>
              <a:rPr lang="en-US" dirty="0">
                <a:latin typeface="Trebuchet MS" pitchFamily="34" charset="0"/>
              </a:rPr>
              <a:t> It reduces environmental pollution caused by the improper disposal </a:t>
            </a:r>
            <a:r>
              <a:rPr lang="en-US" dirty="0" err="1">
                <a:latin typeface="Trebuchet MS" pitchFamily="34" charset="0"/>
              </a:rPr>
              <a:t>ofmixed</a:t>
            </a:r>
            <a:r>
              <a:rPr lang="en-US" dirty="0">
                <a:latin typeface="Trebuchet MS" pitchFamily="34" charset="0"/>
              </a:rPr>
              <a:t> waste.</a:t>
            </a:r>
          </a:p>
          <a:p>
            <a:pPr lvl="1" algn="just"/>
            <a:r>
              <a:rPr lang="en-US" dirty="0">
                <a:latin typeface="Trebuchet MS" pitchFamily="34" charset="0"/>
              </a:rPr>
              <a:t>     </a:t>
            </a:r>
          </a:p>
          <a:p>
            <a:pPr lvl="1" algn="just">
              <a:buFont typeface="Wingdings" pitchFamily="2" charset="2"/>
              <a:buChar char="§"/>
            </a:pPr>
            <a:r>
              <a:rPr lang="en-US" dirty="0">
                <a:latin typeface="Trebuchet MS" pitchFamily="34" charset="0"/>
              </a:rPr>
              <a:t> It reduces the amount of manpower required since the waste segregation happens automatically, which was traditionally done manually by laborers. </a:t>
            </a:r>
          </a:p>
          <a:p>
            <a:pPr lvl="1" algn="just">
              <a:buFont typeface="Wingdings" pitchFamily="2" charset="2"/>
              <a:buChar char="§"/>
            </a:pPr>
            <a:endParaRPr lang="en-US" dirty="0">
              <a:latin typeface="Trebuchet MS" pitchFamily="34" charset="0"/>
            </a:endParaRPr>
          </a:p>
          <a:p>
            <a:pPr lvl="1" algn="just">
              <a:buFont typeface="Wingdings" pitchFamily="2" charset="2"/>
              <a:buChar char="§"/>
            </a:pPr>
            <a:r>
              <a:rPr lang="en-US" dirty="0">
                <a:latin typeface="Trebuchet MS" pitchFamily="34" charset="0"/>
              </a:rPr>
              <a:t> It reduces the hazards on the health of workers who manually segregate the waste by automating it.</a:t>
            </a:r>
          </a:p>
          <a:p>
            <a:pPr lvl="1" algn="just"/>
            <a:endParaRPr lang="en-US" dirty="0">
              <a:latin typeface="Trebuchet MS" pitchFamily="34" charset="0"/>
            </a:endParaRPr>
          </a:p>
          <a:p>
            <a:pPr lvl="1" algn="just">
              <a:buFont typeface="Wingdings" pitchFamily="2" charset="2"/>
              <a:buChar char="§"/>
            </a:pPr>
            <a:r>
              <a:rPr lang="en-US" dirty="0">
                <a:latin typeface="Trebuchet MS" pitchFamily="34" charset="0"/>
              </a:rPr>
              <a:t> Since the waste is segregated into different categories at the source, we can directly send the segregated waste into a recycling plant rather than first sending it to a segregation plant, which in turn reduces the overall time. </a:t>
            </a:r>
          </a:p>
          <a:p>
            <a:pPr marL="342891" indent="12700" algn="just" eaLnBrk="0" hangingPunct="0">
              <a:spcBef>
                <a:spcPct val="20000"/>
              </a:spcBef>
              <a:defRPr/>
            </a:pPr>
            <a:endParaRPr lang="en-US" dirty="0">
              <a:latin typeface="Trebuchet MS" pitchFamily="34" charset="0"/>
            </a:endParaRPr>
          </a:p>
          <a:p>
            <a:pPr marL="342891" indent="12700" algn="just" eaLnBrk="0" hangingPunct="0">
              <a:spcBef>
                <a:spcPct val="20000"/>
              </a:spcBef>
              <a:defRPr/>
            </a:pPr>
            <a:endParaRPr lang="en-US" kern="0" dirty="0">
              <a:solidFill>
                <a:srgbClr val="0000FF"/>
              </a:solidFill>
              <a:latin typeface="Trebuchet MS"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838200" y="1676400"/>
            <a:ext cx="10363200" cy="4724399"/>
          </a:xfrm>
          <a:prstGeom prst="rect">
            <a:avLst/>
          </a:prstGeom>
        </p:spPr>
        <p:txBody>
          <a:bodyPr/>
          <a:lstStyle/>
          <a:p>
            <a:pPr marL="685791" indent="-342900" algn="just" eaLnBrk="0" hangingPunct="0">
              <a:spcBef>
                <a:spcPct val="20000"/>
              </a:spcBef>
              <a:defRPr/>
            </a:pPr>
            <a:endParaRPr lang="en-IN" sz="240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Rectangle 5"/>
          <p:cNvSpPr/>
          <p:nvPr/>
        </p:nvSpPr>
        <p:spPr>
          <a:xfrm>
            <a:off x="990600" y="1600199"/>
            <a:ext cx="9753600" cy="4585871"/>
          </a:xfrm>
          <a:prstGeom prst="rect">
            <a:avLst/>
          </a:prstGeom>
        </p:spPr>
        <p:txBody>
          <a:bodyPr wrap="square">
            <a:spAutoFit/>
          </a:bodyPr>
          <a:lstStyle/>
          <a:p>
            <a:r>
              <a:rPr lang="en-US" sz="2000" dirty="0">
                <a:latin typeface="Trebuchet MS" pitchFamily="34" charset="0"/>
              </a:rPr>
              <a:t>     </a:t>
            </a:r>
            <a:r>
              <a:rPr lang="en-US" b="1" dirty="0">
                <a:latin typeface="Trebuchet MS" pitchFamily="34" charset="0"/>
              </a:rPr>
              <a:t>Automatic Waste Segregation [1] </a:t>
            </a:r>
          </a:p>
          <a:p>
            <a:r>
              <a:rPr lang="en-US" dirty="0">
                <a:latin typeface="Trebuchet MS" pitchFamily="34" charset="0"/>
              </a:rPr>
              <a:t>      </a:t>
            </a:r>
          </a:p>
          <a:p>
            <a:pPr marL="285750" indent="-285750">
              <a:buFont typeface="Arial" panose="020B0604020202020204" pitchFamily="34" charset="0"/>
              <a:buChar char="•"/>
            </a:pPr>
            <a:r>
              <a:rPr lang="en-US" dirty="0">
                <a:latin typeface="Trebuchet MS" pitchFamily="34" charset="0"/>
              </a:rPr>
              <a:t>This paper proposes a system which helps in  separating metal, dry, and wet waste automatically.</a:t>
            </a:r>
          </a:p>
          <a:p>
            <a:pPr marL="285750" indent="-285750">
              <a:buFont typeface="Arial" panose="020B0604020202020204" pitchFamily="34" charset="0"/>
              <a:buChar char="•"/>
            </a:pP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 The system developed here consists of various small sub conveyor belts that protrude to a major conveyor belt. </a:t>
            </a:r>
          </a:p>
          <a:p>
            <a:pPr marL="285750" indent="-285750">
              <a:buFont typeface="Arial" panose="020B0604020202020204" pitchFamily="34" charset="0"/>
              <a:buChar char="•"/>
            </a:pP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The major conveyor belt is responsible for the segregation of waste. At the end of each conveyor, there is a dustbin that has IR sensors incorporated into it. This is done to detect any waste in the bins. </a:t>
            </a:r>
          </a:p>
          <a:p>
            <a:pPr marL="285750" indent="-285750">
              <a:buFont typeface="Arial" panose="020B0604020202020204" pitchFamily="34" charset="0"/>
              <a:buChar char="•"/>
            </a:pPr>
            <a:endParaRPr lang="en-US" dirty="0">
              <a:latin typeface="Trebuchet MS" pitchFamily="34" charset="0"/>
            </a:endParaRPr>
          </a:p>
          <a:p>
            <a:pPr marL="285750" indent="-285750">
              <a:buFont typeface="Arial" panose="020B0604020202020204" pitchFamily="34" charset="0"/>
              <a:buChar char="•"/>
            </a:pPr>
            <a:r>
              <a:rPr lang="en-US" dirty="0">
                <a:latin typeface="Trebuchet MS" pitchFamily="34" charset="0"/>
              </a:rPr>
              <a:t>If found, the waste falls on the small sub conveyor belt. This is achieved by rotating the bin and then, the waste is moved to the major conveyor belt. At this point, the segregation begins.</a:t>
            </a:r>
          </a:p>
          <a:p>
            <a:pPr lvl="1" algn="just"/>
            <a:r>
              <a:rPr lang="en-US" sz="2000" dirty="0">
                <a:latin typeface="Trebuchet MS" pitchFamily="34" charset="0"/>
              </a:rPr>
              <a:t> </a:t>
            </a:r>
          </a:p>
        </p:txBody>
      </p:sp>
    </p:spTree>
    <p:extLst>
      <p:ext uri="{BB962C8B-B14F-4D97-AF65-F5344CB8AC3E}">
        <p14:creationId xmlns:p14="http://schemas.microsoft.com/office/powerpoint/2010/main" val="420536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1"/>
            <a:ext cx="9982200" cy="6463308"/>
          </a:xfrm>
          <a:prstGeom prst="rect">
            <a:avLst/>
          </a:prstGeom>
        </p:spPr>
        <p:txBody>
          <a:bodyPr wrap="square">
            <a:spAutoFit/>
          </a:bodyPr>
          <a:lstStyle/>
          <a:p>
            <a:pPr marL="342900" indent="-342900" algn="just">
              <a:buFont typeface="Arial" panose="020B0604020202020204" pitchFamily="34" charset="0"/>
              <a:buChar char="•"/>
            </a:pPr>
            <a:r>
              <a:rPr lang="en-US" dirty="0">
                <a:latin typeface="Trebuchet MS" pitchFamily="34" charset="0"/>
              </a:rPr>
              <a:t>A non-contact type metal sensor is used for the detection of metallic waste.</a:t>
            </a:r>
          </a:p>
          <a:p>
            <a:pPr marL="342900" indent="-342900" algn="just">
              <a:buFont typeface="Arial" panose="020B0604020202020204" pitchFamily="34" charset="0"/>
              <a:buChar char="•"/>
            </a:pPr>
            <a:endParaRPr lang="en-US" dirty="0">
              <a:latin typeface="Trebuchet MS" pitchFamily="34" charset="0"/>
            </a:endParaRPr>
          </a:p>
          <a:p>
            <a:pPr marL="342900" indent="-342900" algn="just">
              <a:buFont typeface="Arial" panose="020B0604020202020204" pitchFamily="34" charset="0"/>
              <a:buChar char="•"/>
            </a:pPr>
            <a:r>
              <a:rPr lang="en-US" dirty="0">
                <a:latin typeface="Trebuchet MS" pitchFamily="34" charset="0"/>
              </a:rPr>
              <a:t>A capacitive proximity sensor is used to separate dry and wet waste. </a:t>
            </a:r>
          </a:p>
          <a:p>
            <a:pPr marL="342900" indent="-342900" algn="just">
              <a:buFont typeface="Arial" panose="020B0604020202020204" pitchFamily="34" charset="0"/>
              <a:buChar char="•"/>
            </a:pPr>
            <a:endParaRPr lang="en-US" dirty="0">
              <a:latin typeface="Trebuchet MS" pitchFamily="34" charset="0"/>
            </a:endParaRPr>
          </a:p>
          <a:p>
            <a:pPr marL="342900" indent="-342900" algn="just">
              <a:buFont typeface="Arial" panose="020B0604020202020204" pitchFamily="34" charset="0"/>
              <a:buChar char="•"/>
            </a:pPr>
            <a:r>
              <a:rPr lang="en-US" dirty="0">
                <a:latin typeface="Trebuchet MS" pitchFamily="34" charset="0"/>
              </a:rPr>
              <a:t>IoT is also incorporated to count the number of wastes of different categories that are collected and then this information is available through a mobile app.</a:t>
            </a:r>
          </a:p>
          <a:p>
            <a:endParaRPr lang="en-US" dirty="0"/>
          </a:p>
          <a:p>
            <a:r>
              <a:rPr lang="en-US" dirty="0"/>
              <a:t> </a:t>
            </a:r>
          </a:p>
          <a:p>
            <a:endParaRPr lang="en-US" dirty="0"/>
          </a:p>
          <a:p>
            <a:endParaRPr lang="en-US" dirty="0"/>
          </a:p>
          <a:p>
            <a:r>
              <a:rPr lang="en-US" dirty="0"/>
              <a:t>                                                  </a:t>
            </a:r>
          </a:p>
          <a:p>
            <a:endParaRPr lang="en-US" dirty="0"/>
          </a:p>
          <a:p>
            <a:pPr algn="just"/>
            <a:r>
              <a:rPr lang="en-US" b="1" dirty="0"/>
              <a:t>Working of the metallic waste detection module</a:t>
            </a:r>
            <a:endParaRPr lang="en-US" dirty="0"/>
          </a:p>
          <a:p>
            <a:pPr marL="285750" indent="-285750" algn="just">
              <a:buFont typeface="Arial" panose="020B0604020202020204" pitchFamily="34" charset="0"/>
              <a:buChar char="•"/>
            </a:pPr>
            <a:r>
              <a:rPr lang="en-US" dirty="0"/>
              <a:t>The metallic waste detection module uses a non-contact type sensor which is used to detect the metallic objects that are close to it.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uses the principle of eddy currents and a parallel resonance impedance system.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As the metallic object gets closer to the system, it reduces the amplitude for which a threshold is fixed, and then corresponding action is taken.</a:t>
            </a:r>
          </a:p>
          <a:p>
            <a:r>
              <a:rPr lang="en-US" dirty="0"/>
              <a:t> </a:t>
            </a:r>
          </a:p>
          <a:p>
            <a:r>
              <a:rPr lang="en-US" dirty="0"/>
              <a:t> </a:t>
            </a:r>
          </a:p>
          <a:p>
            <a:endParaRPr lang="en-US" dirty="0"/>
          </a:p>
        </p:txBody>
      </p:sp>
      <p:pic>
        <p:nvPicPr>
          <p:cNvPr id="3" name="Picture 2">
            <a:extLst>
              <a:ext uri="{FF2B5EF4-FFF2-40B4-BE49-F238E27FC236}">
                <a16:creationId xmlns:a16="http://schemas.microsoft.com/office/drawing/2014/main" id="{41C7AF26-A5DE-40EA-94BE-4BE7AEF7E5B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348926" y="2507452"/>
            <a:ext cx="1905000" cy="1615669"/>
          </a:xfrm>
          <a:prstGeom prst="rect">
            <a:avLst/>
          </a:prstGeom>
        </p:spPr>
      </p:pic>
      <p:sp>
        <p:nvSpPr>
          <p:cNvPr id="5" name="TextBox 4"/>
          <p:cNvSpPr txBox="1"/>
          <p:nvPr/>
        </p:nvSpPr>
        <p:spPr>
          <a:xfrm>
            <a:off x="6858000" y="304800"/>
            <a:ext cx="3962400" cy="738664"/>
          </a:xfrm>
          <a:prstGeom prst="rect">
            <a:avLst/>
          </a:prstGeom>
          <a:noFill/>
        </p:spPr>
        <p:txBody>
          <a:bodyPr wrap="square" rtlCol="0">
            <a:spAutoFit/>
          </a:bodyPr>
          <a:lstStyle/>
          <a:p>
            <a:r>
              <a:rPr lang="en-US" sz="2400" dirty="0">
                <a:solidFill>
                  <a:srgbClr val="FF0000"/>
                </a:solidFill>
                <a:latin typeface="Trebuchet MS" pitchFamily="34" charset="0"/>
              </a:rPr>
              <a:t>            Literature Survey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1"/>
            <a:ext cx="10210800" cy="5909310"/>
          </a:xfrm>
          <a:prstGeom prst="rect">
            <a:avLst/>
          </a:prstGeom>
        </p:spPr>
        <p:txBody>
          <a:bodyPr wrap="square">
            <a:spAutoFit/>
          </a:bodyPr>
          <a:lstStyle/>
          <a:p>
            <a:r>
              <a:rPr lang="en-US" b="1" dirty="0"/>
              <a:t>Working of the dry and wet waste detection module</a:t>
            </a:r>
            <a:endParaRPr lang="en-US" dirty="0"/>
          </a:p>
          <a:p>
            <a:pPr marL="285750" indent="-285750">
              <a:buFont typeface="Arial" panose="020B0604020202020204" pitchFamily="34" charset="0"/>
              <a:buChar char="•"/>
            </a:pPr>
            <a:r>
              <a:rPr lang="en-US" dirty="0"/>
              <a:t>A capacitive sensor is used for this purpose.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dielectric constant of wet objects is greater than that of the dry objects. Therefore, if the change in capacitance value is more than a fixed threshold value, the waste is classified as wet else classified as dry.</a:t>
            </a:r>
          </a:p>
          <a:p>
            <a:r>
              <a:rPr lang="en-US" dirty="0"/>
              <a:t> </a:t>
            </a:r>
          </a:p>
          <a:p>
            <a:endParaRPr lang="en-US" b="1" dirty="0"/>
          </a:p>
          <a:p>
            <a:r>
              <a:rPr lang="en-US" b="1" dirty="0"/>
              <a:t>Results and conclusions</a:t>
            </a:r>
            <a:endParaRPr lang="en-US" dirty="0"/>
          </a:p>
          <a:p>
            <a:r>
              <a:rPr lang="en-US" dirty="0"/>
              <a:t>Some materials that were detected as dry waste include paper, plastic, and dry cloth. Some materials that were classified as wet waste includes a banana peel, lemon, and wet cloth. Materials that were detected as metallic waste includes keys, and Aluminum sheet</a:t>
            </a:r>
          </a:p>
          <a:p>
            <a:r>
              <a:rPr lang="en-US" dirty="0"/>
              <a:t> </a:t>
            </a:r>
          </a:p>
          <a:p>
            <a:endParaRPr lang="en-US" dirty="0"/>
          </a:p>
          <a:p>
            <a:r>
              <a:rPr lang="en-US" b="1" dirty="0"/>
              <a:t>Future scope</a:t>
            </a:r>
            <a:endParaRPr lang="en-US" dirty="0"/>
          </a:p>
          <a:p>
            <a:r>
              <a:rPr lang="en-US" dirty="0"/>
              <a:t>Waste can be categorized into biodegradable and non-biodegradable which is a useful classification.</a:t>
            </a:r>
          </a:p>
          <a:p>
            <a:endParaRPr lang="en-US" dirty="0"/>
          </a:p>
          <a:p>
            <a:endParaRPr lang="en-US" dirty="0"/>
          </a:p>
          <a:p>
            <a:r>
              <a:rPr lang="en-US" dirty="0">
                <a:latin typeface="Trebuchet MS" pitchFamily="34" charset="0"/>
              </a:rPr>
              <a:t> </a:t>
            </a:r>
          </a:p>
          <a:p>
            <a:endParaRPr lang="en-US" dirty="0">
              <a:latin typeface="Trebuchet MS" pitchFamily="34"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576</TotalTime>
  <Words>3777</Words>
  <Application>Microsoft Office PowerPoint</Application>
  <PresentationFormat>Widescreen</PresentationFormat>
  <Paragraphs>408</Paragraphs>
  <Slides>37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Nagesh K J</cp:lastModifiedBy>
  <cp:revision>61</cp:revision>
  <dcterms:created xsi:type="dcterms:W3CDTF">2020-11-22T08:14:37Z</dcterms:created>
  <dcterms:modified xsi:type="dcterms:W3CDTF">2020-12-10T09:43:59Z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