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58" r:id="rId3"/>
    <p:sldId id="259" r:id="rId4"/>
    <p:sldId id="260" r:id="rId5"/>
    <p:sldId id="278" r:id="rId6"/>
    <p:sldId id="261" r:id="rId7"/>
    <p:sldId id="279" r:id="rId8"/>
    <p:sldId id="263" r:id="rId9"/>
    <p:sldId id="273" r:id="rId10"/>
    <p:sldId id="266" r:id="rId11"/>
    <p:sldId id="267" r:id="rId12"/>
    <p:sldId id="277" r:id="rId13"/>
    <p:sldId id="268" r:id="rId14"/>
    <p:sldId id="275" r:id="rId15"/>
    <p:sldId id="28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80" autoAdjust="0"/>
    <p:restoredTop sz="95256" autoAdjust="0"/>
  </p:normalViewPr>
  <p:slideViewPr>
    <p:cSldViewPr snapToGrid="0">
      <p:cViewPr varScale="1">
        <p:scale>
          <a:sx n="82" d="100"/>
          <a:sy n="82" d="100"/>
        </p:scale>
        <p:origin x="826"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AEA38-0A42-4F3C-A138-D9EA00282201}" type="datetimeFigureOut">
              <a:rPr lang="en-IN" smtClean="0"/>
              <a:t>25-07-2022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68FB9-A7F1-4552-84D6-43BB65A2D13F}" type="slidenum">
              <a:rPr lang="en-IN" smtClean="0"/>
              <a:t>‹#›</a:t>
            </a:fld>
            <a:endParaRPr lang="en-IN"/>
          </a:p>
        </p:txBody>
      </p:sp>
    </p:spTree>
    <p:extLst>
      <p:ext uri="{BB962C8B-B14F-4D97-AF65-F5344CB8AC3E}">
        <p14:creationId xmlns:p14="http://schemas.microsoft.com/office/powerpoint/2010/main" val="2983480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35D996B-1D73-490F-8D15-B56FF3A37CAF}" type="datetime1">
              <a:rPr lang="en-IN" smtClean="0"/>
              <a:t>25-07-2022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99E210A-5164-42C3-AE1F-F23C0BE54F5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E214F3-D9AA-4AB2-8C03-E249AAEFA108}" type="datetime1">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9E210A-5164-42C3-AE1F-F23C0BE54F5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CDF4488-1743-4E0B-AF4C-161E6D9155F4}" type="datetime1">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9E210A-5164-42C3-AE1F-F23C0BE54F5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6B4A185-6CA3-4B90-B071-784998567D8A}" type="datetime1">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9E210A-5164-42C3-AE1F-F23C0BE54F5A}"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57169AE-7F55-4BAB-B79A-E8B5BDFED340}" type="datetime1">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9E210A-5164-42C3-AE1F-F23C0BE54F5A}" type="slidenum">
              <a:rPr lang="en-IN" smtClean="0"/>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5546F3F-3DCA-4159-98D2-AA8DD6ED24A6}" type="datetime1">
              <a:rPr lang="en-IN" smtClean="0"/>
              <a:t>25-07-2022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9E210A-5164-42C3-AE1F-F23C0BE54F5A}"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A517FFB-4F69-44B5-B56F-A96F482EEC7F}" type="datetime1">
              <a:rPr lang="en-IN" smtClean="0"/>
              <a:t>25-07-2022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9E210A-5164-42C3-AE1F-F23C0BE54F5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A882C8-B2C1-42D2-B460-9688EDFAD3C1}" type="datetime1">
              <a:rPr lang="en-IN" smtClean="0"/>
              <a:t>25-07-2022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9E210A-5164-42C3-AE1F-F23C0BE54F5A}"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65867-F95C-4CCC-9606-7BA8F0520964}" type="datetime1">
              <a:rPr lang="en-IN" smtClean="0"/>
              <a:t>25-07-2022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9E210A-5164-42C3-AE1F-F23C0BE54F5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379F0D08-D4D8-4909-B9E8-8B3B71A2CF86}" type="datetime1">
              <a:rPr lang="en-IN" smtClean="0"/>
              <a:t>25-07-2022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9E210A-5164-42C3-AE1F-F23C0BE54F5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B1E5895-4456-41E2-B858-6073D8DC69C4}" type="datetime1">
              <a:rPr lang="en-IN" smtClean="0"/>
              <a:t>25-07-2022</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99E210A-5164-42C3-AE1F-F23C0BE54F5A}" type="slidenum">
              <a:rPr lang="en-IN" smtClean="0"/>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3F3D929E-A905-4590-9A41-1A781C3AD86B}" type="datetime1">
              <a:rPr lang="en-IN" smtClean="0"/>
              <a:t>25-07-2022</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699E210A-5164-42C3-AE1F-F23C0BE54F5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ADCE04-F69A-4142-B0F2-CA9E010F8CB8}"/>
              </a:ext>
            </a:extLst>
          </p:cNvPr>
          <p:cNvSpPr/>
          <p:nvPr/>
        </p:nvSpPr>
        <p:spPr>
          <a:xfrm>
            <a:off x="918410" y="264241"/>
            <a:ext cx="10355179" cy="1384995"/>
          </a:xfrm>
          <a:prstGeom prst="rect">
            <a:avLst/>
          </a:prstGeom>
        </p:spPr>
        <p:txBody>
          <a:bodyPr wrap="square">
            <a:spAutoFit/>
          </a:bodyPr>
          <a:lstStyle/>
          <a:p>
            <a:pPr algn="ctr"/>
            <a:r>
              <a:rPr lang="en-IN" sz="1600" dirty="0" err="1">
                <a:solidFill>
                  <a:srgbClr val="FF0000"/>
                </a:solidFill>
                <a:latin typeface="Montserrat"/>
              </a:rPr>
              <a:t>Kammavari</a:t>
            </a:r>
            <a:r>
              <a:rPr lang="en-IN" sz="1600" dirty="0">
                <a:solidFill>
                  <a:srgbClr val="FF0000"/>
                </a:solidFill>
                <a:latin typeface="Montserrat"/>
              </a:rPr>
              <a:t> </a:t>
            </a:r>
            <a:r>
              <a:rPr lang="en-IN" sz="1600" dirty="0" err="1">
                <a:solidFill>
                  <a:srgbClr val="FF0000"/>
                </a:solidFill>
                <a:latin typeface="Montserrat"/>
              </a:rPr>
              <a:t>Sangham</a:t>
            </a:r>
            <a:r>
              <a:rPr lang="en-IN" sz="1600" dirty="0">
                <a:solidFill>
                  <a:srgbClr val="FF0000"/>
                </a:solidFill>
                <a:latin typeface="Montserrat"/>
              </a:rPr>
              <a:t> (R) 1952, </a:t>
            </a:r>
            <a:r>
              <a:rPr lang="en-IN" sz="1600" dirty="0" err="1">
                <a:solidFill>
                  <a:srgbClr val="FF0000"/>
                </a:solidFill>
                <a:latin typeface="Montserrat"/>
              </a:rPr>
              <a:t>K.S.Group</a:t>
            </a:r>
            <a:r>
              <a:rPr lang="en-IN" sz="1600" dirty="0">
                <a:solidFill>
                  <a:srgbClr val="FF0000"/>
                </a:solidFill>
                <a:latin typeface="Montserrat"/>
              </a:rPr>
              <a:t> of Institutions</a:t>
            </a:r>
          </a:p>
          <a:p>
            <a:pPr algn="ctr"/>
            <a:r>
              <a:rPr lang="en-IN" sz="2000" b="1" dirty="0">
                <a:solidFill>
                  <a:srgbClr val="171973"/>
                </a:solidFill>
                <a:latin typeface="Montserrat"/>
              </a:rPr>
              <a:t>K. S SCHOOL OF ENGINEERING AND MANAGEMENT, BENGALURU-560109</a:t>
            </a:r>
            <a:endParaRPr lang="en-IN" sz="2000" dirty="0">
              <a:solidFill>
                <a:srgbClr val="333333"/>
              </a:solidFill>
              <a:latin typeface="Montserrat"/>
            </a:endParaRPr>
          </a:p>
          <a:p>
            <a:pPr algn="ctr"/>
            <a:r>
              <a:rPr lang="en-IN" sz="1600" b="1" dirty="0">
                <a:solidFill>
                  <a:srgbClr val="808080"/>
                </a:solidFill>
                <a:latin typeface="Montserrat"/>
              </a:rPr>
              <a:t>(Affiliated to VTU, Belagavi &amp; Approved by AICTE, New Delhi, </a:t>
            </a:r>
            <a:r>
              <a:rPr lang="en-IN" sz="1600" b="1" dirty="0">
                <a:solidFill>
                  <a:srgbClr val="FF0000"/>
                </a:solidFill>
                <a:latin typeface="Montserrat"/>
              </a:rPr>
              <a:t>Accredited by NAAC</a:t>
            </a:r>
            <a:r>
              <a:rPr lang="en-IN" sz="1600" b="1" dirty="0">
                <a:solidFill>
                  <a:srgbClr val="808080"/>
                </a:solidFill>
                <a:latin typeface="Montserrat"/>
              </a:rPr>
              <a:t>)</a:t>
            </a:r>
          </a:p>
          <a:p>
            <a:pPr algn="ctr"/>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3E957A0-5C9F-4E05-81CB-5EF01C69FBF0}"/>
              </a:ext>
            </a:extLst>
          </p:cNvPr>
          <p:cNvSpPr/>
          <p:nvPr/>
        </p:nvSpPr>
        <p:spPr>
          <a:xfrm>
            <a:off x="228600" y="2029491"/>
            <a:ext cx="11125200" cy="1892826"/>
          </a:xfrm>
          <a:prstGeom prst="rect">
            <a:avLst/>
          </a:prstGeom>
        </p:spPr>
        <p:txBody>
          <a:bodyPr wrap="square">
            <a:spAutoFit/>
          </a:bodyPr>
          <a:lstStyle/>
          <a:p>
            <a:pPr algn="ctr">
              <a:lnSpc>
                <a:spcPct val="150000"/>
              </a:lnSpc>
            </a:pPr>
            <a:r>
              <a:rPr lang="en-IN" sz="2400" b="1" dirty="0">
                <a:latin typeface="Times New Roman" panose="02020603050405020304" pitchFamily="18" charset="0"/>
                <a:cs typeface="Times New Roman" panose="02020603050405020304" pitchFamily="18" charset="0"/>
              </a:rPr>
              <a:t>“ Language Pronunciation Translator For Better Understanding“</a:t>
            </a:r>
          </a:p>
          <a:p>
            <a:pPr algn="ctr">
              <a:lnSpc>
                <a:spcPct val="150000"/>
              </a:lnSpc>
            </a:pPr>
            <a:r>
              <a:rPr lang="en-IN" b="1" dirty="0">
                <a:latin typeface="Times New Roman" panose="02020603050405020304" pitchFamily="18" charset="0"/>
                <a:cs typeface="Times New Roman" panose="02020603050405020304" pitchFamily="18" charset="0"/>
              </a:rPr>
              <a:t>Batch No: 2021-22_CSE_19</a:t>
            </a:r>
          </a:p>
          <a:p>
            <a:pPr algn="ctr">
              <a:lnSpc>
                <a:spcPct val="150000"/>
              </a:lnSpc>
            </a:pPr>
            <a:r>
              <a:rPr lang="en-IN" b="1" dirty="0">
                <a:latin typeface="Times New Roman" panose="02020603050405020304" pitchFamily="18" charset="0"/>
                <a:cs typeface="Times New Roman" panose="02020603050405020304" pitchFamily="18" charset="0"/>
              </a:rPr>
              <a:t>  Group No: 04</a:t>
            </a:r>
            <a:endParaRPr lang="en-US" b="1" dirty="0">
              <a:latin typeface="Times New Roman" panose="02020603050405020304" pitchFamily="18" charset="0"/>
              <a:cs typeface="Times New Roman" panose="02020603050405020304" pitchFamily="18" charset="0"/>
            </a:endParaRPr>
          </a:p>
          <a:p>
            <a:pPr algn="ctr">
              <a:lnSpc>
                <a:spcPct val="150000"/>
              </a:lnSpc>
            </a:pPr>
            <a:endParaRPr lang="en-IN"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EC3E27FE-641C-41A3-8A47-446E699C7B67}"/>
              </a:ext>
            </a:extLst>
          </p:cNvPr>
          <p:cNvGraphicFramePr>
            <a:graphicFrameLocks noGrp="1"/>
          </p:cNvGraphicFramePr>
          <p:nvPr>
            <p:extLst>
              <p:ext uri="{D42A27DB-BD31-4B8C-83A1-F6EECF244321}">
                <p14:modId xmlns:p14="http://schemas.microsoft.com/office/powerpoint/2010/main" val="1158950395"/>
              </p:ext>
            </p:extLst>
          </p:nvPr>
        </p:nvGraphicFramePr>
        <p:xfrm>
          <a:off x="527369" y="4410630"/>
          <a:ext cx="5555412" cy="1945720"/>
        </p:xfrm>
        <a:graphic>
          <a:graphicData uri="http://schemas.openxmlformats.org/drawingml/2006/table">
            <a:tbl>
              <a:tblPr firstRow="1" bandRow="1">
                <a:tableStyleId>{5C22544A-7EE6-4342-B048-85BDC9FD1C3A}</a:tableStyleId>
              </a:tblPr>
              <a:tblGrid>
                <a:gridCol w="2734574">
                  <a:extLst>
                    <a:ext uri="{9D8B030D-6E8A-4147-A177-3AD203B41FA5}">
                      <a16:colId xmlns:a16="http://schemas.microsoft.com/office/drawing/2014/main" val="2557355922"/>
                    </a:ext>
                  </a:extLst>
                </a:gridCol>
                <a:gridCol w="2820838">
                  <a:extLst>
                    <a:ext uri="{9D8B030D-6E8A-4147-A177-3AD203B41FA5}">
                      <a16:colId xmlns:a16="http://schemas.microsoft.com/office/drawing/2014/main" val="1873333579"/>
                    </a:ext>
                  </a:extLst>
                </a:gridCol>
              </a:tblGrid>
              <a:tr h="389144">
                <a:tc>
                  <a:txBody>
                    <a:bodyPr/>
                    <a:lstStyle/>
                    <a:p>
                      <a:r>
                        <a:rPr lang="en-IN" dirty="0"/>
                        <a:t>         </a:t>
                      </a:r>
                      <a:r>
                        <a:rPr lang="en-IN"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en-IN" dirty="0">
                          <a:solidFill>
                            <a:schemeClr val="tx1"/>
                          </a:solidFill>
                        </a:rPr>
                        <a:t>             USN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332326588"/>
                  </a:ext>
                </a:extLst>
              </a:tr>
              <a:tr h="389144">
                <a:tc>
                  <a:txBody>
                    <a:bodyPr/>
                    <a:lstStyle/>
                    <a:p>
                      <a:r>
                        <a:rPr lang="en-US" dirty="0">
                          <a:solidFill>
                            <a:schemeClr val="tx1"/>
                          </a:solidFill>
                          <a:latin typeface="Times New Roman" panose="02020603050405020304" pitchFamily="18" charset="0"/>
                          <a:cs typeface="Times New Roman" panose="02020603050405020304" pitchFamily="18" charset="0"/>
                        </a:rPr>
                        <a:t>Hamsaveena S</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Times New Roman" panose="02020603050405020304" pitchFamily="18" charset="0"/>
                          <a:cs typeface="Times New Roman" panose="02020603050405020304" pitchFamily="18" charset="0"/>
                        </a:rPr>
                        <a:t>1KG18CS040</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0159036"/>
                  </a:ext>
                </a:extLst>
              </a:tr>
              <a:tr h="389144">
                <a:tc>
                  <a:txBody>
                    <a:bodyPr/>
                    <a:lstStyle/>
                    <a:p>
                      <a:r>
                        <a:rPr lang="en-US" dirty="0">
                          <a:latin typeface="Times New Roman" panose="02020603050405020304" pitchFamily="18" charset="0"/>
                          <a:cs typeface="Times New Roman" panose="02020603050405020304" pitchFamily="18" charset="0"/>
                        </a:rPr>
                        <a:t>Karthik Gowda 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dirty="0">
                          <a:latin typeface="Times New Roman" panose="02020603050405020304" pitchFamily="18" charset="0"/>
                          <a:cs typeface="Times New Roman" panose="02020603050405020304" pitchFamily="18" charset="0"/>
                        </a:rPr>
                        <a:t>1KG18CS045</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9480993"/>
                  </a:ext>
                </a:extLst>
              </a:tr>
              <a:tr h="389144">
                <a:tc>
                  <a:txBody>
                    <a:bodyPr/>
                    <a:lstStyle/>
                    <a:p>
                      <a:r>
                        <a:rPr lang="en-US" dirty="0">
                          <a:latin typeface="Times New Roman" panose="02020603050405020304" pitchFamily="18" charset="0"/>
                          <a:cs typeface="Times New Roman" panose="02020603050405020304" pitchFamily="18" charset="0"/>
                        </a:rPr>
                        <a:t>Rama Reddy B T</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Times New Roman" panose="02020603050405020304" pitchFamily="18" charset="0"/>
                          <a:cs typeface="Times New Roman" panose="02020603050405020304" pitchFamily="18" charset="0"/>
                        </a:rPr>
                        <a:t>1KG18CS089</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1093518"/>
                  </a:ext>
                </a:extLst>
              </a:tr>
              <a:tr h="389144">
                <a:tc>
                  <a:txBody>
                    <a:bodyPr/>
                    <a:lstStyle/>
                    <a:p>
                      <a:r>
                        <a:rPr lang="en-US" dirty="0">
                          <a:latin typeface="Times New Roman" panose="02020603050405020304" pitchFamily="18" charset="0"/>
                          <a:cs typeface="Times New Roman" panose="02020603050405020304" pitchFamily="18" charset="0"/>
                        </a:rPr>
                        <a:t>Shankar K 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Times New Roman" panose="02020603050405020304" pitchFamily="18" charset="0"/>
                          <a:cs typeface="Times New Roman" panose="02020603050405020304" pitchFamily="18" charset="0"/>
                        </a:rPr>
                        <a:t>1KG18CS099</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9346198"/>
                  </a:ext>
                </a:extLst>
              </a:tr>
            </a:tbl>
          </a:graphicData>
        </a:graphic>
      </p:graphicFrame>
      <p:sp>
        <p:nvSpPr>
          <p:cNvPr id="8" name="Rectangle 7">
            <a:extLst>
              <a:ext uri="{FF2B5EF4-FFF2-40B4-BE49-F238E27FC236}">
                <a16:creationId xmlns:a16="http://schemas.microsoft.com/office/drawing/2014/main" id="{2F451886-7ED7-4C71-8B78-164F9A11509B}"/>
              </a:ext>
            </a:extLst>
          </p:cNvPr>
          <p:cNvSpPr/>
          <p:nvPr/>
        </p:nvSpPr>
        <p:spPr>
          <a:xfrm>
            <a:off x="6769768" y="4302573"/>
            <a:ext cx="5117432" cy="1200329"/>
          </a:xfrm>
          <a:prstGeom prst="rect">
            <a:avLst/>
          </a:prstGeom>
        </p:spPr>
        <p:txBody>
          <a:bodyPr wrap="square">
            <a:spAutoFit/>
          </a:bodyPr>
          <a:lstStyle/>
          <a:p>
            <a:pPr algn="ctr"/>
            <a:r>
              <a:rPr lang="en-IN" b="1" dirty="0">
                <a:latin typeface="Times New Roman" panose="02020603050405020304" pitchFamily="18" charset="0"/>
                <a:cs typeface="Times New Roman" panose="02020603050405020304" pitchFamily="18" charset="0"/>
              </a:rPr>
              <a:t>Under the Guidance of </a:t>
            </a:r>
          </a:p>
          <a:p>
            <a:pPr algn="ctr"/>
            <a:r>
              <a:rPr lang="en-IN" dirty="0">
                <a:latin typeface="Times New Roman" panose="02020603050405020304" pitchFamily="18" charset="0"/>
                <a:cs typeface="Times New Roman" panose="02020603050405020304" pitchFamily="18" charset="0"/>
              </a:rPr>
              <a:t>Mrs . Jayashubha J</a:t>
            </a:r>
          </a:p>
          <a:p>
            <a:pPr algn="ctr"/>
            <a:r>
              <a:rPr lang="en-IN" dirty="0">
                <a:latin typeface="Times New Roman" panose="02020603050405020304" pitchFamily="18" charset="0"/>
                <a:cs typeface="Times New Roman" panose="02020603050405020304" pitchFamily="18" charset="0"/>
              </a:rPr>
              <a:t>Assistant Professor</a:t>
            </a:r>
          </a:p>
          <a:p>
            <a:pPr algn="ctr"/>
            <a:r>
              <a:rPr lang="en-IN" dirty="0">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AC219A15-38A9-4B61-ACB5-D78A5CF5656C}"/>
              </a:ext>
            </a:extLst>
          </p:cNvPr>
          <p:cNvSpPr>
            <a:spLocks noGrp="1"/>
          </p:cNvSpPr>
          <p:nvPr>
            <p:ph type="sldNum" sz="quarter" idx="12"/>
          </p:nvPr>
        </p:nvSpPr>
        <p:spPr/>
        <p:txBody>
          <a:bodyPr/>
          <a:lstStyle/>
          <a:p>
            <a:r>
              <a:rPr lang="en-IN" dirty="0">
                <a:latin typeface="Times New Roman" panose="02020603050405020304" pitchFamily="18" charset="0"/>
                <a:cs typeface="Times New Roman" panose="02020603050405020304" pitchFamily="18" charset="0"/>
              </a:rPr>
              <a:t>1</a:t>
            </a:r>
          </a:p>
        </p:txBody>
      </p:sp>
      <p:sp>
        <p:nvSpPr>
          <p:cNvPr id="2" name="Rectangle 1">
            <a:extLst>
              <a:ext uri="{FF2B5EF4-FFF2-40B4-BE49-F238E27FC236}">
                <a16:creationId xmlns:a16="http://schemas.microsoft.com/office/drawing/2014/main" id="{84BBE77F-5E91-4018-973F-D32A561AB026}"/>
              </a:ext>
            </a:extLst>
          </p:cNvPr>
          <p:cNvSpPr/>
          <p:nvPr/>
        </p:nvSpPr>
        <p:spPr>
          <a:xfrm>
            <a:off x="1997243" y="1341459"/>
            <a:ext cx="8189494" cy="707886"/>
          </a:xfrm>
          <a:prstGeom prst="rect">
            <a:avLst/>
          </a:prstGeom>
        </p:spPr>
        <p:txBody>
          <a:bodyPr wrap="square">
            <a:spAutoFit/>
          </a:bodyPr>
          <a:lstStyle/>
          <a:p>
            <a:pPr algn="ctr"/>
            <a:r>
              <a:rPr lang="en-IN" sz="2000" b="1" dirty="0">
                <a:latin typeface="Times New Roman" panose="02020603050405020304" pitchFamily="18" charset="0"/>
                <a:cs typeface="Times New Roman" panose="02020603050405020304" pitchFamily="18" charset="0"/>
              </a:rPr>
              <a:t>DEPARTMENT OF COMPUTER SCIENCE AND ENGINEERING                   Project Work Phase-2 (18CSP85) : Final Review</a:t>
            </a:r>
          </a:p>
        </p:txBody>
      </p:sp>
      <p:pic>
        <p:nvPicPr>
          <p:cNvPr id="10" name="image1.jpg" descr="http://www.ksit.ac.in/imgs/logo.jpg"/>
          <p:cNvPicPr/>
          <p:nvPr/>
        </p:nvPicPr>
        <p:blipFill>
          <a:blip r:embed="rId2"/>
          <a:srcRect/>
          <a:stretch>
            <a:fillRect/>
          </a:stretch>
        </p:blipFill>
        <p:spPr>
          <a:xfrm>
            <a:off x="228600" y="291329"/>
            <a:ext cx="775018" cy="847382"/>
          </a:xfrm>
          <a:prstGeom prst="rect">
            <a:avLst/>
          </a:prstGeom>
        </p:spPr>
      </p:pic>
    </p:spTree>
    <p:extLst>
      <p:ext uri="{BB962C8B-B14F-4D97-AF65-F5344CB8AC3E}">
        <p14:creationId xmlns:p14="http://schemas.microsoft.com/office/powerpoint/2010/main" val="325636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CA6B73-D6FF-4451-88A3-379A86EDF905}"/>
              </a:ext>
            </a:extLst>
          </p:cNvPr>
          <p:cNvSpPr>
            <a:spLocks noGrp="1"/>
          </p:cNvSpPr>
          <p:nvPr>
            <p:ph type="sldNum" sz="quarter" idx="12"/>
          </p:nvPr>
        </p:nvSpPr>
        <p:spPr/>
        <p:txBody>
          <a:bodyPr/>
          <a:lstStyle/>
          <a:p>
            <a:fld id="{699E210A-5164-42C3-AE1F-F23C0BE54F5A}" type="slidenum">
              <a:rPr lang="en-IN" smtClean="0">
                <a:latin typeface="Times New Roman" panose="02020603050405020304" pitchFamily="18" charset="0"/>
                <a:cs typeface="Times New Roman" panose="02020603050405020304" pitchFamily="18" charset="0"/>
              </a:rPr>
              <a:t>10</a:t>
            </a:fld>
            <a:endParaRPr lang="en-IN">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5815D82-EA27-4351-8B5C-E8C4BB792C12}"/>
              </a:ext>
            </a:extLst>
          </p:cNvPr>
          <p:cNvSpPr/>
          <p:nvPr/>
        </p:nvSpPr>
        <p:spPr>
          <a:xfrm>
            <a:off x="3513147" y="181386"/>
            <a:ext cx="5165710" cy="587148"/>
          </a:xfrm>
          <a:prstGeom prst="rect">
            <a:avLst/>
          </a:prstGeom>
        </p:spPr>
        <p:txBody>
          <a:bodyPr wrap="none">
            <a:spAutoFit/>
          </a:bodyPr>
          <a:lstStyle/>
          <a:p>
            <a:pPr algn="ctr">
              <a:lnSpc>
                <a:spcPct val="150000"/>
              </a:lnSpc>
            </a:pPr>
            <a:r>
              <a:rPr lang="en-IN" sz="2400" b="1" dirty="0">
                <a:latin typeface="Times New Roman" panose="02020603050405020304" pitchFamily="18" charset="0"/>
                <a:cs typeface="Times New Roman" panose="02020603050405020304" pitchFamily="18" charset="0"/>
              </a:rPr>
              <a:t>TECHNOLOGY AND TOOLS USED</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3125349-0409-40EE-9E5C-B370596132F6}"/>
              </a:ext>
            </a:extLst>
          </p:cNvPr>
          <p:cNvSpPr/>
          <p:nvPr/>
        </p:nvSpPr>
        <p:spPr>
          <a:xfrm>
            <a:off x="1023730" y="556591"/>
            <a:ext cx="6291469" cy="4602029"/>
          </a:xfrm>
          <a:prstGeom prst="rect">
            <a:avLst/>
          </a:prstGeom>
        </p:spPr>
        <p:txBody>
          <a:bodyPr wrap="square">
            <a:spAutoFit/>
          </a:bodyPr>
          <a:lstStyle/>
          <a:p>
            <a:pPr>
              <a:lnSpc>
                <a:spcPct val="150000"/>
              </a:lnSpc>
              <a:buClr>
                <a:schemeClr val="tx1"/>
              </a:buClr>
            </a:pPr>
            <a:r>
              <a:rPr lang="en-IN" sz="2200" b="1" dirty="0">
                <a:latin typeface="Times New Roman" panose="02020603050405020304" pitchFamily="18" charset="0"/>
                <a:cs typeface="Times New Roman" panose="02020603050405020304" pitchFamily="18" charset="0"/>
              </a:rPr>
              <a:t>Software Requirements</a:t>
            </a:r>
          </a:p>
          <a:p>
            <a:pPr>
              <a:lnSpc>
                <a:spcPct val="150000"/>
              </a:lnSpc>
              <a:buClr>
                <a:schemeClr val="tx1"/>
              </a:buClr>
              <a:buFont typeface="Wingdings" pitchFamily="2" charset="2"/>
              <a:buChar char="§"/>
            </a:pPr>
            <a:r>
              <a:rPr lang="en-IN" sz="2200" dirty="0">
                <a:latin typeface="Times New Roman" panose="02020603050405020304" pitchFamily="18" charset="0"/>
                <a:cs typeface="Times New Roman" panose="02020603050405020304" pitchFamily="18" charset="0"/>
              </a:rPr>
              <a:t> Python 3.8</a:t>
            </a:r>
          </a:p>
          <a:p>
            <a:pPr>
              <a:lnSpc>
                <a:spcPct val="150000"/>
              </a:lnSpc>
              <a:buClr>
                <a:schemeClr val="tx1"/>
              </a:buClr>
              <a:buFont typeface="Wingdings" pitchFamily="2" charset="2"/>
              <a:buChar char="§"/>
            </a:pPr>
            <a:r>
              <a:rPr lang="en-IN" sz="2200" dirty="0">
                <a:latin typeface="Times New Roman" panose="02020603050405020304" pitchFamily="18" charset="0"/>
                <a:cs typeface="Times New Roman" panose="02020603050405020304" pitchFamily="18" charset="0"/>
              </a:rPr>
              <a:t> HTML</a:t>
            </a:r>
          </a:p>
          <a:p>
            <a:pPr>
              <a:lnSpc>
                <a:spcPct val="150000"/>
              </a:lnSpc>
              <a:buClr>
                <a:schemeClr val="tx1"/>
              </a:buClr>
              <a:buFont typeface="Wingdings" pitchFamily="2" charset="2"/>
              <a:buChar char="§"/>
            </a:pPr>
            <a:r>
              <a:rPr lang="en-IN" sz="2200" dirty="0">
                <a:latin typeface="Times New Roman" panose="02020603050405020304" pitchFamily="18" charset="0"/>
                <a:cs typeface="Times New Roman" panose="02020603050405020304" pitchFamily="18" charset="0"/>
              </a:rPr>
              <a:t> Windows / MAC OS / Ubuntu OS </a:t>
            </a:r>
          </a:p>
          <a:p>
            <a:pPr>
              <a:lnSpc>
                <a:spcPct val="150000"/>
              </a:lnSpc>
              <a:buClr>
                <a:schemeClr val="tx1"/>
              </a:buClr>
            </a:pPr>
            <a:r>
              <a:rPr lang="en-IN" sz="2200" b="1" dirty="0">
                <a:latin typeface="Times New Roman" panose="02020603050405020304" pitchFamily="18" charset="0"/>
                <a:cs typeface="Times New Roman" panose="02020603050405020304" pitchFamily="18" charset="0"/>
              </a:rPr>
              <a:t>Libraries Used:</a:t>
            </a:r>
          </a:p>
          <a:p>
            <a:pPr marL="342900" indent="-342900">
              <a:lnSpc>
                <a:spcPct val="150000"/>
              </a:lnSpc>
              <a:buClr>
                <a:schemeClr val="tx1"/>
              </a:buClr>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Urllib3</a:t>
            </a:r>
          </a:p>
          <a:p>
            <a:pPr marL="342900" indent="-342900">
              <a:lnSpc>
                <a:spcPct val="150000"/>
              </a:lnSpc>
              <a:buClr>
                <a:schemeClr val="tx1"/>
              </a:buClr>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Tk</a:t>
            </a:r>
          </a:p>
          <a:p>
            <a:pPr marL="342900" indent="-342900">
              <a:lnSpc>
                <a:spcPct val="150000"/>
              </a:lnSpc>
              <a:buClr>
                <a:schemeClr val="tx1"/>
              </a:buClr>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Playsound</a:t>
            </a:r>
          </a:p>
          <a:p>
            <a:pPr marL="342900" indent="-342900">
              <a:lnSpc>
                <a:spcPct val="150000"/>
              </a:lnSpc>
              <a:buClr>
                <a:schemeClr val="tx1"/>
              </a:buClr>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gTTs</a:t>
            </a:r>
          </a:p>
        </p:txBody>
      </p:sp>
    </p:spTree>
    <p:extLst>
      <p:ext uri="{BB962C8B-B14F-4D97-AF65-F5344CB8AC3E}">
        <p14:creationId xmlns:p14="http://schemas.microsoft.com/office/powerpoint/2010/main" val="389699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FC97AC-C0A7-4CF5-85EC-27CD2FB3F112}"/>
              </a:ext>
            </a:extLst>
          </p:cNvPr>
          <p:cNvSpPr>
            <a:spLocks noGrp="1"/>
          </p:cNvSpPr>
          <p:nvPr>
            <p:ph type="sldNum" sz="quarter" idx="12"/>
          </p:nvPr>
        </p:nvSpPr>
        <p:spPr/>
        <p:txBody>
          <a:bodyPr/>
          <a:lstStyle/>
          <a:p>
            <a:fld id="{699E210A-5164-42C3-AE1F-F23C0BE54F5A}" type="slidenum">
              <a:rPr lang="en-IN" smtClean="0"/>
              <a:t>11</a:t>
            </a:fld>
            <a:endParaRPr lang="en-IN"/>
          </a:p>
        </p:txBody>
      </p:sp>
      <p:sp>
        <p:nvSpPr>
          <p:cNvPr id="3" name="Rectangle 2">
            <a:extLst>
              <a:ext uri="{FF2B5EF4-FFF2-40B4-BE49-F238E27FC236}">
                <a16:creationId xmlns:a16="http://schemas.microsoft.com/office/drawing/2014/main" id="{35AF7E39-150D-45B2-8511-A92700A3EA88}"/>
              </a:ext>
            </a:extLst>
          </p:cNvPr>
          <p:cNvSpPr/>
          <p:nvPr/>
        </p:nvSpPr>
        <p:spPr>
          <a:xfrm>
            <a:off x="3649340" y="229514"/>
            <a:ext cx="5150001" cy="600164"/>
          </a:xfrm>
          <a:prstGeom prst="rect">
            <a:avLst/>
          </a:prstGeom>
        </p:spPr>
        <p:txBody>
          <a:bodyPr wrap="none">
            <a:spAutoFit/>
          </a:bodyPr>
          <a:lstStyle/>
          <a:p>
            <a:pPr algn="ctr">
              <a:lnSpc>
                <a:spcPct val="150000"/>
              </a:lnSpc>
            </a:pPr>
            <a:r>
              <a:rPr lang="en-IN" sz="2400" b="1" dirty="0">
                <a:latin typeface="Times New Roman" panose="02020603050405020304" pitchFamily="18" charset="0"/>
                <a:cs typeface="Times New Roman" panose="02020603050405020304" pitchFamily="18" charset="0"/>
              </a:rPr>
              <a:t>IMPLEMENTATION / SNAPSHOTS</a:t>
            </a:r>
            <a:endParaRPr lang="en-IN" sz="2400" dirty="0"/>
          </a:p>
        </p:txBody>
      </p:sp>
      <p:sp>
        <p:nvSpPr>
          <p:cNvPr id="10" name="TextBox 9">
            <a:extLst>
              <a:ext uri="{FF2B5EF4-FFF2-40B4-BE49-F238E27FC236}">
                <a16:creationId xmlns:a16="http://schemas.microsoft.com/office/drawing/2014/main" id="{49132292-33AE-D74E-A6F1-F478B1D4EE2C}"/>
              </a:ext>
            </a:extLst>
          </p:cNvPr>
          <p:cNvSpPr txBox="1"/>
          <p:nvPr/>
        </p:nvSpPr>
        <p:spPr>
          <a:xfrm>
            <a:off x="5213862" y="6254056"/>
            <a:ext cx="2020956"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Fig 2(a) :Converter.py</a:t>
            </a:r>
          </a:p>
        </p:txBody>
      </p:sp>
      <p:pic>
        <p:nvPicPr>
          <p:cNvPr id="5" name="Picture 4">
            <a:extLst>
              <a:ext uri="{FF2B5EF4-FFF2-40B4-BE49-F238E27FC236}">
                <a16:creationId xmlns:a16="http://schemas.microsoft.com/office/drawing/2014/main" id="{63718A78-7344-DEB0-5C13-EEE47AB6A8C4}"/>
              </a:ext>
            </a:extLst>
          </p:cNvPr>
          <p:cNvPicPr>
            <a:picLocks noChangeAspect="1"/>
          </p:cNvPicPr>
          <p:nvPr/>
        </p:nvPicPr>
        <p:blipFill rotWithShape="1">
          <a:blip r:embed="rId2">
            <a:extLst>
              <a:ext uri="{28A0092B-C50C-407E-A947-70E740481C1C}">
                <a14:useLocalDpi xmlns:a14="http://schemas.microsoft.com/office/drawing/2010/main" val="0"/>
              </a:ext>
            </a:extLst>
          </a:blip>
          <a:srcRect l="122" t="1921" r="62988" b="43659"/>
          <a:stretch/>
        </p:blipFill>
        <p:spPr>
          <a:xfrm>
            <a:off x="2752531" y="748480"/>
            <a:ext cx="6460915" cy="5361040"/>
          </a:xfrm>
          <a:prstGeom prst="rect">
            <a:avLst/>
          </a:prstGeom>
        </p:spPr>
      </p:pic>
    </p:spTree>
    <p:extLst>
      <p:ext uri="{BB962C8B-B14F-4D97-AF65-F5344CB8AC3E}">
        <p14:creationId xmlns:p14="http://schemas.microsoft.com/office/powerpoint/2010/main" val="59163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29541F-11C3-7449-BBAD-A90EFB61A819}"/>
              </a:ext>
            </a:extLst>
          </p:cNvPr>
          <p:cNvSpPr>
            <a:spLocks noGrp="1"/>
          </p:cNvSpPr>
          <p:nvPr>
            <p:ph type="sldNum" sz="quarter" idx="12"/>
          </p:nvPr>
        </p:nvSpPr>
        <p:spPr/>
        <p:txBody>
          <a:bodyPr/>
          <a:lstStyle/>
          <a:p>
            <a:fld id="{699E210A-5164-42C3-AE1F-F23C0BE54F5A}" type="slidenum">
              <a:rPr lang="en-IN" smtClean="0"/>
              <a:t>12</a:t>
            </a:fld>
            <a:endParaRPr lang="en-IN"/>
          </a:p>
        </p:txBody>
      </p:sp>
      <p:sp>
        <p:nvSpPr>
          <p:cNvPr id="8" name="TextBox 7">
            <a:extLst>
              <a:ext uri="{FF2B5EF4-FFF2-40B4-BE49-F238E27FC236}">
                <a16:creationId xmlns:a16="http://schemas.microsoft.com/office/drawing/2014/main" id="{FBAA6F84-252C-A641-B571-745281A80117}"/>
              </a:ext>
            </a:extLst>
          </p:cNvPr>
          <p:cNvSpPr txBox="1"/>
          <p:nvPr/>
        </p:nvSpPr>
        <p:spPr>
          <a:xfrm>
            <a:off x="4777354" y="6282730"/>
            <a:ext cx="2475562"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Fig 2(b) &amp; 2(c) : Converter.py</a:t>
            </a:r>
          </a:p>
        </p:txBody>
      </p:sp>
      <p:pic>
        <p:nvPicPr>
          <p:cNvPr id="7" name="Picture 6">
            <a:extLst>
              <a:ext uri="{FF2B5EF4-FFF2-40B4-BE49-F238E27FC236}">
                <a16:creationId xmlns:a16="http://schemas.microsoft.com/office/drawing/2014/main" id="{7BBF5DB3-0CEA-2DCB-0F51-BFFB33D83B4B}"/>
              </a:ext>
            </a:extLst>
          </p:cNvPr>
          <p:cNvPicPr>
            <a:picLocks noChangeAspect="1"/>
          </p:cNvPicPr>
          <p:nvPr/>
        </p:nvPicPr>
        <p:blipFill rotWithShape="1">
          <a:blip r:embed="rId2">
            <a:extLst>
              <a:ext uri="{28A0092B-C50C-407E-A947-70E740481C1C}">
                <a14:useLocalDpi xmlns:a14="http://schemas.microsoft.com/office/drawing/2010/main" val="0"/>
              </a:ext>
            </a:extLst>
          </a:blip>
          <a:srcRect l="1" t="4082" r="62847" b="35956"/>
          <a:stretch/>
        </p:blipFill>
        <p:spPr>
          <a:xfrm>
            <a:off x="223935" y="767267"/>
            <a:ext cx="5596671" cy="5029798"/>
          </a:xfrm>
          <a:prstGeom prst="rect">
            <a:avLst/>
          </a:prstGeom>
        </p:spPr>
      </p:pic>
      <p:pic>
        <p:nvPicPr>
          <p:cNvPr id="10" name="Picture 9">
            <a:extLst>
              <a:ext uri="{FF2B5EF4-FFF2-40B4-BE49-F238E27FC236}">
                <a16:creationId xmlns:a16="http://schemas.microsoft.com/office/drawing/2014/main" id="{212C8C58-4D4C-5386-232F-D45FF70C9A57}"/>
              </a:ext>
            </a:extLst>
          </p:cNvPr>
          <p:cNvPicPr>
            <a:picLocks noChangeAspect="1"/>
          </p:cNvPicPr>
          <p:nvPr/>
        </p:nvPicPr>
        <p:blipFill rotWithShape="1">
          <a:blip r:embed="rId3">
            <a:extLst>
              <a:ext uri="{28A0092B-C50C-407E-A947-70E740481C1C}">
                <a14:useLocalDpi xmlns:a14="http://schemas.microsoft.com/office/drawing/2010/main" val="0"/>
              </a:ext>
            </a:extLst>
          </a:blip>
          <a:srcRect t="15342" r="62956" b="29017"/>
          <a:stretch/>
        </p:blipFill>
        <p:spPr>
          <a:xfrm>
            <a:off x="6096000" y="767267"/>
            <a:ext cx="5952930" cy="5029797"/>
          </a:xfrm>
          <a:prstGeom prst="rect">
            <a:avLst/>
          </a:prstGeom>
        </p:spPr>
      </p:pic>
    </p:spTree>
    <p:extLst>
      <p:ext uri="{BB962C8B-B14F-4D97-AF65-F5344CB8AC3E}">
        <p14:creationId xmlns:p14="http://schemas.microsoft.com/office/powerpoint/2010/main" val="235283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A0C154-D07F-4FD4-8F5A-A96F60999C1A}"/>
              </a:ext>
            </a:extLst>
          </p:cNvPr>
          <p:cNvSpPr>
            <a:spLocks noGrp="1"/>
          </p:cNvSpPr>
          <p:nvPr>
            <p:ph type="sldNum" sz="quarter" idx="12"/>
          </p:nvPr>
        </p:nvSpPr>
        <p:spPr/>
        <p:txBody>
          <a:bodyPr/>
          <a:lstStyle/>
          <a:p>
            <a:fld id="{699E210A-5164-42C3-AE1F-F23C0BE54F5A}" type="slidenum">
              <a:rPr lang="en-IN" smtClean="0">
                <a:latin typeface="Times New Roman" panose="02020603050405020304" pitchFamily="18" charset="0"/>
                <a:cs typeface="Times New Roman" panose="02020603050405020304" pitchFamily="18" charset="0"/>
              </a:rPr>
              <a:t>13</a:t>
            </a:fld>
            <a:endParaRPr lang="en-IN">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B578E01-60A1-4F28-A99A-5B73FF8BAFFF}"/>
              </a:ext>
            </a:extLst>
          </p:cNvPr>
          <p:cNvSpPr txBox="1"/>
          <p:nvPr/>
        </p:nvSpPr>
        <p:spPr>
          <a:xfrm>
            <a:off x="1369951" y="4859609"/>
            <a:ext cx="3519055"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Fig 3:Clicking Image to convert it to text</a:t>
            </a:r>
            <a:endParaRPr lang="en-IN" sz="14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7D0469E-6668-4C89-8618-6B2B55C2C189}"/>
              </a:ext>
            </a:extLst>
          </p:cNvPr>
          <p:cNvSpPr txBox="1"/>
          <p:nvPr/>
        </p:nvSpPr>
        <p:spPr>
          <a:xfrm>
            <a:off x="7460791" y="4859609"/>
            <a:ext cx="3223491"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Fig 4:Text converted to audio</a:t>
            </a:r>
            <a:endParaRPr lang="en-IN" sz="1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B1A889C-3293-3397-C6DC-4767C4525C3E}"/>
              </a:ext>
            </a:extLst>
          </p:cNvPr>
          <p:cNvPicPr>
            <a:picLocks noChangeAspect="1"/>
          </p:cNvPicPr>
          <p:nvPr/>
        </p:nvPicPr>
        <p:blipFill rotWithShape="1">
          <a:blip r:embed="rId2">
            <a:extLst>
              <a:ext uri="{28A0092B-C50C-407E-A947-70E740481C1C}">
                <a14:useLocalDpi xmlns:a14="http://schemas.microsoft.com/office/drawing/2010/main" val="0"/>
              </a:ext>
            </a:extLst>
          </a:blip>
          <a:srcRect l="1837" t="5306" r="31658" b="18095"/>
          <a:stretch/>
        </p:blipFill>
        <p:spPr>
          <a:xfrm>
            <a:off x="224540" y="894944"/>
            <a:ext cx="5809879" cy="3764053"/>
          </a:xfrm>
          <a:prstGeom prst="rect">
            <a:avLst/>
          </a:prstGeom>
        </p:spPr>
      </p:pic>
      <p:pic>
        <p:nvPicPr>
          <p:cNvPr id="9" name="Picture 8">
            <a:extLst>
              <a:ext uri="{FF2B5EF4-FFF2-40B4-BE49-F238E27FC236}">
                <a16:creationId xmlns:a16="http://schemas.microsoft.com/office/drawing/2014/main" id="{B21562DA-B91B-1CC0-9C55-D8B67D9E4669}"/>
              </a:ext>
            </a:extLst>
          </p:cNvPr>
          <p:cNvPicPr>
            <a:picLocks noChangeAspect="1"/>
          </p:cNvPicPr>
          <p:nvPr/>
        </p:nvPicPr>
        <p:blipFill rotWithShape="1">
          <a:blip r:embed="rId3">
            <a:extLst>
              <a:ext uri="{28A0092B-C50C-407E-A947-70E740481C1C}">
                <a14:useLocalDpi xmlns:a14="http://schemas.microsoft.com/office/drawing/2010/main" val="0"/>
              </a:ext>
            </a:extLst>
          </a:blip>
          <a:srcRect l="5905" t="12758" r="27552" b="10354"/>
          <a:stretch/>
        </p:blipFill>
        <p:spPr>
          <a:xfrm>
            <a:off x="6176896" y="894944"/>
            <a:ext cx="5791283" cy="3764054"/>
          </a:xfrm>
          <a:prstGeom prst="rect">
            <a:avLst/>
          </a:prstGeom>
        </p:spPr>
      </p:pic>
    </p:spTree>
    <p:extLst>
      <p:ext uri="{BB962C8B-B14F-4D97-AF65-F5344CB8AC3E}">
        <p14:creationId xmlns:p14="http://schemas.microsoft.com/office/powerpoint/2010/main" val="3287519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6067C8-602E-374A-A313-8CEE06535FBF}"/>
              </a:ext>
            </a:extLst>
          </p:cNvPr>
          <p:cNvSpPr>
            <a:spLocks noGrp="1"/>
          </p:cNvSpPr>
          <p:nvPr>
            <p:ph type="sldNum" sz="quarter" idx="12"/>
          </p:nvPr>
        </p:nvSpPr>
        <p:spPr/>
        <p:txBody>
          <a:bodyPr/>
          <a:lstStyle/>
          <a:p>
            <a:fld id="{699E210A-5164-42C3-AE1F-F23C0BE54F5A}" type="slidenum">
              <a:rPr lang="en-IN" smtClean="0"/>
              <a:t>14</a:t>
            </a:fld>
            <a:endParaRPr lang="en-IN"/>
          </a:p>
        </p:txBody>
      </p:sp>
      <p:pic>
        <p:nvPicPr>
          <p:cNvPr id="4" name="Picture 3">
            <a:extLst>
              <a:ext uri="{FF2B5EF4-FFF2-40B4-BE49-F238E27FC236}">
                <a16:creationId xmlns:a16="http://schemas.microsoft.com/office/drawing/2014/main" id="{E4286AB2-BA5B-6B68-47DD-F3DB2A58CE07}"/>
              </a:ext>
            </a:extLst>
          </p:cNvPr>
          <p:cNvPicPr>
            <a:picLocks noChangeAspect="1"/>
          </p:cNvPicPr>
          <p:nvPr/>
        </p:nvPicPr>
        <p:blipFill rotWithShape="1">
          <a:blip r:embed="rId2">
            <a:extLst>
              <a:ext uri="{28A0092B-C50C-407E-A947-70E740481C1C}">
                <a14:useLocalDpi xmlns:a14="http://schemas.microsoft.com/office/drawing/2010/main" val="0"/>
              </a:ext>
            </a:extLst>
          </a:blip>
          <a:srcRect l="1531" t="5442" r="31735" b="17687"/>
          <a:stretch/>
        </p:blipFill>
        <p:spPr>
          <a:xfrm>
            <a:off x="243443" y="1196903"/>
            <a:ext cx="5852557" cy="3792081"/>
          </a:xfrm>
          <a:prstGeom prst="rect">
            <a:avLst/>
          </a:prstGeom>
        </p:spPr>
      </p:pic>
      <p:pic>
        <p:nvPicPr>
          <p:cNvPr id="6" name="Picture 5">
            <a:extLst>
              <a:ext uri="{FF2B5EF4-FFF2-40B4-BE49-F238E27FC236}">
                <a16:creationId xmlns:a16="http://schemas.microsoft.com/office/drawing/2014/main" id="{012E6FDD-29AE-C868-15DC-5B6607D7678F}"/>
              </a:ext>
            </a:extLst>
          </p:cNvPr>
          <p:cNvPicPr>
            <a:picLocks noChangeAspect="1"/>
          </p:cNvPicPr>
          <p:nvPr/>
        </p:nvPicPr>
        <p:blipFill rotWithShape="1">
          <a:blip r:embed="rId3">
            <a:extLst>
              <a:ext uri="{28A0092B-C50C-407E-A947-70E740481C1C}">
                <a14:useLocalDpi xmlns:a14="http://schemas.microsoft.com/office/drawing/2010/main" val="0"/>
              </a:ext>
            </a:extLst>
          </a:blip>
          <a:srcRect l="1761" t="5307" r="31657" b="17823"/>
          <a:stretch/>
        </p:blipFill>
        <p:spPr>
          <a:xfrm>
            <a:off x="6109422" y="1196902"/>
            <a:ext cx="5839135" cy="3792081"/>
          </a:xfrm>
          <a:prstGeom prst="rect">
            <a:avLst/>
          </a:prstGeom>
        </p:spPr>
      </p:pic>
      <p:sp>
        <p:nvSpPr>
          <p:cNvPr id="10" name="TextBox 9">
            <a:extLst>
              <a:ext uri="{FF2B5EF4-FFF2-40B4-BE49-F238E27FC236}">
                <a16:creationId xmlns:a16="http://schemas.microsoft.com/office/drawing/2014/main" id="{82711335-0D87-CC20-8B81-0E3D542FE971}"/>
              </a:ext>
            </a:extLst>
          </p:cNvPr>
          <p:cNvSpPr txBox="1"/>
          <p:nvPr/>
        </p:nvSpPr>
        <p:spPr>
          <a:xfrm>
            <a:off x="7361853" y="5177962"/>
            <a:ext cx="3900197" cy="307777"/>
          </a:xfrm>
          <a:prstGeom prst="rect">
            <a:avLst/>
          </a:prstGeom>
          <a:noFill/>
        </p:spPr>
        <p:txBody>
          <a:bodyPr wrap="square">
            <a:spAutoFit/>
          </a:bodyPr>
          <a:lstStyle/>
          <a:p>
            <a:pPr algn="ctr"/>
            <a:r>
              <a:rPr lang="en-US" sz="1400" b="1" dirty="0">
                <a:latin typeface="Times New Roman" panose="02020803070505020304" pitchFamily="18" charset="0"/>
                <a:cs typeface="Times New Roman" panose="02020803070505020304" pitchFamily="18" charset="0"/>
              </a:rPr>
              <a:t>Fig 6:Image to Text Converter </a:t>
            </a:r>
          </a:p>
        </p:txBody>
      </p:sp>
      <p:sp>
        <p:nvSpPr>
          <p:cNvPr id="13" name="TextBox 12">
            <a:extLst>
              <a:ext uri="{FF2B5EF4-FFF2-40B4-BE49-F238E27FC236}">
                <a16:creationId xmlns:a16="http://schemas.microsoft.com/office/drawing/2014/main" id="{E3DF0251-7ABD-17AC-F40E-9311EE1E9BC4}"/>
              </a:ext>
            </a:extLst>
          </p:cNvPr>
          <p:cNvSpPr txBox="1"/>
          <p:nvPr/>
        </p:nvSpPr>
        <p:spPr>
          <a:xfrm>
            <a:off x="76021" y="5177962"/>
            <a:ext cx="6102220" cy="307777"/>
          </a:xfrm>
          <a:prstGeom prst="rect">
            <a:avLst/>
          </a:prstGeom>
          <a:noFill/>
        </p:spPr>
        <p:txBody>
          <a:bodyPr wrap="square">
            <a:spAutoFit/>
          </a:bodyPr>
          <a:lstStyle/>
          <a:p>
            <a:pPr algn="ctr"/>
            <a:r>
              <a:rPr lang="en-US" sz="1400" b="1" dirty="0">
                <a:latin typeface="Times New Roman" panose="02020803070505020304" pitchFamily="18" charset="0"/>
                <a:cs typeface="Times New Roman" panose="02020803070505020304" pitchFamily="18" charset="0"/>
              </a:rPr>
              <a:t>Fig 5: Image to Audio Converter</a:t>
            </a:r>
          </a:p>
        </p:txBody>
      </p:sp>
    </p:spTree>
    <p:extLst>
      <p:ext uri="{BB962C8B-B14F-4D97-AF65-F5344CB8AC3E}">
        <p14:creationId xmlns:p14="http://schemas.microsoft.com/office/powerpoint/2010/main" val="1081767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0460BA-E0E6-2BE9-09E6-40B9859F28B2}"/>
              </a:ext>
            </a:extLst>
          </p:cNvPr>
          <p:cNvSpPr>
            <a:spLocks noGrp="1"/>
          </p:cNvSpPr>
          <p:nvPr>
            <p:ph idx="1"/>
          </p:nvPr>
        </p:nvSpPr>
        <p:spPr>
          <a:xfrm>
            <a:off x="1156996" y="1343300"/>
            <a:ext cx="10133045" cy="3685899"/>
          </a:xfrm>
        </p:spPr>
        <p:txBody>
          <a:bodyPr>
            <a:normAutofit fontScale="85000" lnSpcReduction="10000"/>
          </a:bodyPr>
          <a:lstStyle/>
          <a:p>
            <a:pPr algn="just">
              <a:lnSpc>
                <a:spcPct val="150000"/>
              </a:lnSpc>
              <a:buClrTx/>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People with disabilities like physical impairments often find it difficult in sending a text message or typing a statement in general.</a:t>
            </a:r>
          </a:p>
          <a:p>
            <a:pPr algn="just">
              <a:lnSpc>
                <a:spcPct val="150000"/>
              </a:lnSpc>
              <a:buClrTx/>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system supports them by allowing their text through text box and performing the conversion from text to audio .</a:t>
            </a:r>
          </a:p>
          <a:p>
            <a:pPr algn="just">
              <a:lnSpc>
                <a:spcPct val="150000"/>
              </a:lnSpc>
              <a:buClrTx/>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system also helps people connect with any languages especially Indian Language from their own language.</a:t>
            </a:r>
          </a:p>
          <a:p>
            <a:pPr algn="just">
              <a:lnSpc>
                <a:spcPct val="150000"/>
              </a:lnSpc>
              <a:buClrTx/>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system basically uses two techniques Speech Recognition and Translation.</a:t>
            </a:r>
          </a:p>
          <a:p>
            <a:pPr algn="just">
              <a:lnSpc>
                <a:spcPct val="150000"/>
              </a:lnSpc>
              <a:buClrTx/>
              <a:buFont typeface="Wingdings" panose="05000000000000000000" pitchFamily="2" charset="2"/>
              <a:buChar char="Ø"/>
            </a:pPr>
            <a:r>
              <a:rPr lang="en-US" sz="2000" dirty="0">
                <a:latin typeface="Times New Roman" panose="02020803070505020304" pitchFamily="18" charset="0"/>
                <a:cs typeface="Times New Roman" panose="02020803070505020304" pitchFamily="18" charset="0"/>
              </a:rPr>
              <a:t>Future Enhancements:</a:t>
            </a:r>
          </a:p>
          <a:p>
            <a:pPr marL="625475" indent="-9525" algn="just">
              <a:lnSpc>
                <a:spcPct val="150000"/>
              </a:lnSpc>
              <a:buClrTx/>
              <a:buSzPct val="80000"/>
              <a:buFont typeface="+mj-lt"/>
              <a:buAutoNum type="arabicPeriod"/>
            </a:pPr>
            <a:r>
              <a:rPr lang="en-US" sz="2000" dirty="0">
                <a:latin typeface="Times New Roman" panose="02020603050405020304" pitchFamily="18" charset="0"/>
                <a:cs typeface="Times New Roman" panose="02020603050405020304" pitchFamily="18" charset="0"/>
              </a:rPr>
              <a:t> Further we are trying to implementing on Speech to Speech translation.</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D1F8A52-C7A9-3B41-E8C1-58A572C118FB}"/>
              </a:ext>
            </a:extLst>
          </p:cNvPr>
          <p:cNvSpPr>
            <a:spLocks noGrp="1"/>
          </p:cNvSpPr>
          <p:nvPr>
            <p:ph type="sldNum" sz="quarter" idx="12"/>
          </p:nvPr>
        </p:nvSpPr>
        <p:spPr/>
        <p:txBody>
          <a:bodyPr/>
          <a:lstStyle/>
          <a:p>
            <a:fld id="{699E210A-5164-42C3-AE1F-F23C0BE54F5A}" type="slidenum">
              <a:rPr lang="en-IN" smtClean="0"/>
              <a:t>15</a:t>
            </a:fld>
            <a:endParaRPr lang="en-IN"/>
          </a:p>
        </p:txBody>
      </p:sp>
      <p:sp>
        <p:nvSpPr>
          <p:cNvPr id="5" name="Title 4">
            <a:extLst>
              <a:ext uri="{FF2B5EF4-FFF2-40B4-BE49-F238E27FC236}">
                <a16:creationId xmlns:a16="http://schemas.microsoft.com/office/drawing/2014/main" id="{B0E77AF4-82D2-8425-A829-2EE523FFA606}"/>
              </a:ext>
            </a:extLst>
          </p:cNvPr>
          <p:cNvSpPr>
            <a:spLocks noGrp="1"/>
          </p:cNvSpPr>
          <p:nvPr>
            <p:ph type="title"/>
          </p:nvPr>
        </p:nvSpPr>
        <p:spPr>
          <a:xfrm>
            <a:off x="609600" y="274638"/>
            <a:ext cx="10972800" cy="1143000"/>
          </a:xfrm>
        </p:spPr>
        <p:txBody>
          <a:bodyPr>
            <a:normAutofit/>
          </a:bodyPr>
          <a:lstStyle/>
          <a:p>
            <a:pPr lvl="0" algn="ctr">
              <a:spcBef>
                <a:spcPts val="0"/>
              </a:spcBef>
            </a:pPr>
            <a:r>
              <a:rPr lang="en-US" sz="2400" dirty="0">
                <a:solidFill>
                  <a:prstClr val="black"/>
                </a:solidFill>
                <a:effectLst/>
                <a:latin typeface="Times New Roman" panose="02020803070505020304" pitchFamily="18" charset="0"/>
                <a:ea typeface="+mn-ea"/>
                <a:cs typeface="Times New Roman" panose="02020803070505020304" pitchFamily="18" charset="0"/>
              </a:rPr>
              <a:t>CONCLUSION AND FUTURE ENHANCEMENTS</a:t>
            </a:r>
            <a:br>
              <a:rPr lang="en-IN" sz="2400" b="0" dirty="0">
                <a:solidFill>
                  <a:prstClr val="black"/>
                </a:solidFill>
                <a:effectLst/>
                <a:latin typeface="Times New Roman" panose="02020803070505020304" pitchFamily="18" charset="0"/>
                <a:ea typeface="+mn-ea"/>
                <a:cs typeface="Times New Roman" panose="02020803070505020304" pitchFamily="18" charset="0"/>
              </a:rPr>
            </a:br>
            <a:endParaRPr lang="en-US" sz="2400" dirty="0">
              <a:solidFill>
                <a:schemeClr val="tx1"/>
              </a:solidFill>
              <a:latin typeface="Times New Roman" panose="02020803070505020304" pitchFamily="18" charset="0"/>
              <a:cs typeface="Times New Roman" panose="02020803070505020304" pitchFamily="18" charset="0"/>
            </a:endParaRPr>
          </a:p>
        </p:txBody>
      </p:sp>
    </p:spTree>
    <p:extLst>
      <p:ext uri="{BB962C8B-B14F-4D97-AF65-F5344CB8AC3E}">
        <p14:creationId xmlns:p14="http://schemas.microsoft.com/office/powerpoint/2010/main" val="617179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8BA9AA-F2E5-47D8-B07A-D3623FE31C04}"/>
              </a:ext>
            </a:extLst>
          </p:cNvPr>
          <p:cNvSpPr>
            <a:spLocks noGrp="1"/>
          </p:cNvSpPr>
          <p:nvPr>
            <p:ph type="sldNum" sz="quarter" idx="12"/>
          </p:nvPr>
        </p:nvSpPr>
        <p:spPr/>
        <p:txBody>
          <a:bodyPr/>
          <a:lstStyle/>
          <a:p>
            <a:fld id="{699E210A-5164-42C3-AE1F-F23C0BE54F5A}" type="slidenum">
              <a:rPr lang="en-IN" smtClean="0">
                <a:latin typeface="Times New Roman" panose="02020603050405020304" pitchFamily="18" charset="0"/>
                <a:cs typeface="Times New Roman" panose="02020603050405020304" pitchFamily="18" charset="0"/>
              </a:rPr>
              <a:t>16</a:t>
            </a:fld>
            <a:endParaRPr lang="en-IN">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CE2DC1C-DFD3-415B-AECC-6C5FF1E97164}"/>
              </a:ext>
            </a:extLst>
          </p:cNvPr>
          <p:cNvSpPr/>
          <p:nvPr/>
        </p:nvSpPr>
        <p:spPr>
          <a:xfrm>
            <a:off x="5227813" y="284566"/>
            <a:ext cx="2255746"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REFERENCES</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1AE0040-D189-465C-8911-F296E89CD2E6}"/>
              </a:ext>
            </a:extLst>
          </p:cNvPr>
          <p:cNvSpPr/>
          <p:nvPr/>
        </p:nvSpPr>
        <p:spPr>
          <a:xfrm>
            <a:off x="697832" y="1048161"/>
            <a:ext cx="10655968" cy="4585871"/>
          </a:xfrm>
          <a:prstGeom prst="rect">
            <a:avLst/>
          </a:prstGeom>
        </p:spPr>
        <p:txBody>
          <a:bodyPr wrap="square">
            <a:spAutoFit/>
          </a:bodyPr>
          <a:lstStyle/>
          <a:p>
            <a:pPr marL="541338" indent="-541338" algn="just"/>
            <a:r>
              <a:rPr lang="en-IN" sz="2000" dirty="0">
                <a:solidFill>
                  <a:prstClr val="black"/>
                </a:solidFill>
                <a:latin typeface="Times New Roman" panose="02020603050405020304" pitchFamily="18" charset="0"/>
                <a:cs typeface="Times New Roman" panose="02020603050405020304" pitchFamily="18" charset="0"/>
              </a:rPr>
              <a:t>[1]    </a:t>
            </a:r>
            <a:r>
              <a:rPr lang="en-IN" sz="2000" dirty="0">
                <a:latin typeface="Times New Roman" panose="02020603050405020304" pitchFamily="18" charset="0"/>
                <a:cs typeface="Times New Roman" panose="02020603050405020304" pitchFamily="18" charset="0"/>
              </a:rPr>
              <a:t>Keerthana S, Meghana H, Priyanka K, Sahana V. Rao, Ashwini B “Smart Home Using Internet of  Things”, proceedings of Perspectives in Communication, Embedded -systems and signal processing, 2017</a:t>
            </a:r>
            <a:endParaRPr lang="en-IN" sz="2000" dirty="0">
              <a:solidFill>
                <a:prstClr val="black"/>
              </a:solidFill>
              <a:latin typeface="Times New Roman" panose="02020603050405020304" pitchFamily="18" charset="0"/>
              <a:cs typeface="Times New Roman" panose="02020603050405020304" pitchFamily="18" charset="0"/>
            </a:endParaRPr>
          </a:p>
          <a:p>
            <a:pPr marL="541338" lvl="0" indent="-541338" algn="just"/>
            <a:r>
              <a:rPr lang="en-IN" sz="2000" dirty="0">
                <a:solidFill>
                  <a:prstClr val="black"/>
                </a:solidFill>
                <a:latin typeface="Times New Roman" panose="02020603050405020304" pitchFamily="18" charset="0"/>
                <a:cs typeface="Times New Roman" panose="02020603050405020304" pitchFamily="18" charset="0"/>
              </a:rPr>
              <a:t>[2]    </a:t>
            </a:r>
            <a:r>
              <a:rPr lang="en-IN" sz="2000" dirty="0">
                <a:latin typeface="Times New Roman" panose="02020603050405020304" pitchFamily="18" charset="0"/>
                <a:cs typeface="Times New Roman" panose="02020603050405020304" pitchFamily="18" charset="0"/>
              </a:rPr>
              <a:t>Sutar Shekhar, P. Sameer, Kamad Neha, Prof. Devkate Laxman, “An Intelligent Voice Assistant Using Android Platform”, IJARCSMS, ISSN: 232-7782, 2017</a:t>
            </a:r>
            <a:r>
              <a:rPr lang="en-IN" sz="2000" dirty="0">
                <a:solidFill>
                  <a:prstClr val="black"/>
                </a:solidFill>
                <a:latin typeface="Times New Roman" panose="02020603050405020304" pitchFamily="18" charset="0"/>
                <a:cs typeface="Times New Roman" panose="02020603050405020304" pitchFamily="18" charset="0"/>
              </a:rPr>
              <a:t>	</a:t>
            </a:r>
          </a:p>
          <a:p>
            <a:pPr marL="541338" lvl="0" indent="-541338" algn="just"/>
            <a:r>
              <a:rPr lang="en-IN" sz="2000" dirty="0">
                <a:solidFill>
                  <a:prstClr val="black"/>
                </a:solidFill>
                <a:latin typeface="Times New Roman" panose="02020603050405020304" pitchFamily="18" charset="0"/>
                <a:cs typeface="Times New Roman" panose="02020603050405020304" pitchFamily="18" charset="0"/>
              </a:rPr>
              <a:t>[3] 	</a:t>
            </a:r>
            <a:r>
              <a:rPr lang="en-IN" sz="2000" dirty="0">
                <a:latin typeface="Times New Roman" panose="02020603050405020304" pitchFamily="18" charset="0"/>
                <a:cs typeface="Times New Roman" panose="02020603050405020304" pitchFamily="18" charset="0"/>
              </a:rPr>
              <a:t>Rishabh Shah, Siddhant Lahoti, Prof. Lavanya. K, “An Intelligent Chatbot using Natural Language Processing”, International Journal of Engineering Research , Vol.6 , pp.281-286, 2017</a:t>
            </a:r>
          </a:p>
          <a:p>
            <a:pPr marL="541338" lvl="0" indent="-541338" algn="just"/>
            <a:r>
              <a:rPr lang="en-IN" sz="2000" dirty="0">
                <a:solidFill>
                  <a:prstClr val="black"/>
                </a:solidFill>
                <a:latin typeface="Times New Roman" panose="02020603050405020304" pitchFamily="18" charset="0"/>
                <a:cs typeface="Times New Roman" panose="02020603050405020304" pitchFamily="18" charset="0"/>
              </a:rPr>
              <a:t>[4] 	</a:t>
            </a:r>
            <a:r>
              <a:rPr lang="en-IN" sz="2000" dirty="0">
                <a:latin typeface="Times New Roman" panose="02020603050405020304" pitchFamily="18" charset="0"/>
                <a:cs typeface="Times New Roman" panose="02020603050405020304" pitchFamily="18" charset="0"/>
              </a:rPr>
              <a:t>Ravivanshikumar ,Sangpal, Tanvee, Gawand, Sahil Vaykar, “JARVIS: An interpretation of AIML with integration of gTTS and Python”, proceedings of the 2019 2nd International Conference on Intelligent Computing, Instrumentation and Control Technologies (ICICICT), Kanpur, 2019</a:t>
            </a:r>
            <a:r>
              <a:rPr lang="en-IN" sz="2000" dirty="0"/>
              <a:t>.</a:t>
            </a:r>
          </a:p>
          <a:p>
            <a:pPr marL="541338" lvl="0" indent="-541338" algn="just"/>
            <a:r>
              <a:rPr lang="en-IN" sz="2000" dirty="0">
                <a:solidFill>
                  <a:prstClr val="black"/>
                </a:solidFill>
                <a:latin typeface="Times New Roman" panose="02020603050405020304" pitchFamily="18" charset="0"/>
                <a:cs typeface="Times New Roman" panose="02020603050405020304" pitchFamily="18" charset="0"/>
              </a:rPr>
              <a:t>[5] 	</a:t>
            </a:r>
            <a:r>
              <a:rPr lang="en-IN" sz="2000" dirty="0">
                <a:latin typeface="Times New Roman" panose="02020603050405020304" pitchFamily="18" charset="0"/>
                <a:cs typeface="Times New Roman" panose="02020603050405020304" pitchFamily="18" charset="0"/>
              </a:rPr>
              <a:t>Dhiraj Pratap Singh, Deepika Sherawat, Sonia, “Voice activated desktop assistant using Python”, proceedings of High Technology Letters, ISSN: 1006-6748, 2020.</a:t>
            </a:r>
            <a:endParaRPr lang="en-IN" sz="2000" dirty="0">
              <a:solidFill>
                <a:prstClr val="black"/>
              </a:solidFill>
              <a:latin typeface="Times New Roman" panose="02020603050405020304" pitchFamily="18" charset="0"/>
              <a:cs typeface="Times New Roman" panose="02020603050405020304" pitchFamily="18" charset="0"/>
            </a:endParaRPr>
          </a:p>
          <a:p>
            <a:pPr lvl="0"/>
            <a:endParaRPr lang="en-IN" sz="2000" dirty="0">
              <a:solidFill>
                <a:prstClr val="black"/>
              </a:solidFill>
              <a:latin typeface="Times New Roman" panose="02020603050405020304" pitchFamily="18" charset="0"/>
              <a:cs typeface="Times New Roman" panose="02020603050405020304" pitchFamily="18" charset="0"/>
            </a:endParaRPr>
          </a:p>
          <a:p>
            <a:pPr algn="just">
              <a:spcBef>
                <a:spcPts val="1200"/>
              </a:spcBef>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645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09CDC7-881C-4A03-A5E7-03C643D8E6F1}"/>
              </a:ext>
            </a:extLst>
          </p:cNvPr>
          <p:cNvSpPr>
            <a:spLocks noGrp="1"/>
          </p:cNvSpPr>
          <p:nvPr>
            <p:ph type="sldNum" sz="quarter" idx="12"/>
          </p:nvPr>
        </p:nvSpPr>
        <p:spPr/>
        <p:txBody>
          <a:bodyPr/>
          <a:lstStyle/>
          <a:p>
            <a:fld id="{699E210A-5164-42C3-AE1F-F23C0BE54F5A}" type="slidenum">
              <a:rPr lang="en-IN" smtClean="0"/>
              <a:t>17</a:t>
            </a:fld>
            <a:endParaRPr lang="en-IN"/>
          </a:p>
        </p:txBody>
      </p:sp>
      <p:sp>
        <p:nvSpPr>
          <p:cNvPr id="3" name="Rectangle 2">
            <a:extLst>
              <a:ext uri="{FF2B5EF4-FFF2-40B4-BE49-F238E27FC236}">
                <a16:creationId xmlns:a16="http://schemas.microsoft.com/office/drawing/2014/main" id="{D60F1985-F9D4-44C0-9D37-80CB1CB22809}"/>
              </a:ext>
            </a:extLst>
          </p:cNvPr>
          <p:cNvSpPr/>
          <p:nvPr/>
        </p:nvSpPr>
        <p:spPr>
          <a:xfrm>
            <a:off x="3458817" y="2693504"/>
            <a:ext cx="4661017" cy="769441"/>
          </a:xfrm>
          <a:prstGeom prst="rect">
            <a:avLst/>
          </a:prstGeom>
        </p:spPr>
        <p:txBody>
          <a:bodyPr wrap="square">
            <a:spAutoFit/>
          </a:bodyPr>
          <a:lstStyle/>
          <a:p>
            <a:pPr algn="ctr"/>
            <a:r>
              <a:rPr lang="en-IN" sz="4400" dirty="0">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01131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93DAB0-A833-4253-92E6-09BCD2593252}"/>
              </a:ext>
            </a:extLst>
          </p:cNvPr>
          <p:cNvSpPr/>
          <p:nvPr/>
        </p:nvSpPr>
        <p:spPr>
          <a:xfrm>
            <a:off x="3987731" y="308629"/>
            <a:ext cx="4065406" cy="461665"/>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AGENDA</a:t>
            </a:r>
            <a:endParaRPr lang="en-IN"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184B5AF-E276-4A53-93E6-8188A11B24F9}"/>
              </a:ext>
            </a:extLst>
          </p:cNvPr>
          <p:cNvSpPr/>
          <p:nvPr/>
        </p:nvSpPr>
        <p:spPr>
          <a:xfrm>
            <a:off x="705853" y="121920"/>
            <a:ext cx="4906671" cy="6093976"/>
          </a:xfrm>
          <a:prstGeom prst="rect">
            <a:avLst/>
          </a:prstGeom>
        </p:spPr>
        <p:txBody>
          <a:bodyPr wrap="square">
            <a:spAutoFit/>
          </a:bodyPr>
          <a:lstStyle/>
          <a:p>
            <a:pPr>
              <a:lnSpc>
                <a:spcPct val="150000"/>
              </a:lnSpc>
              <a:buClr>
                <a:schemeClr val="tx1"/>
              </a:buClr>
            </a:pPr>
            <a:endParaRPr lang="en-IN" sz="2200" dirty="0">
              <a:latin typeface="Times New Roman" panose="02020603050405020304" pitchFamily="18" charset="0"/>
              <a:cs typeface="Times New Roman" panose="02020603050405020304" pitchFamily="18" charset="0"/>
            </a:endParaRPr>
          </a:p>
          <a:p>
            <a:pPr>
              <a:lnSpc>
                <a:spcPct val="150000"/>
              </a:lnSpc>
              <a:buClr>
                <a:schemeClr val="tx1"/>
              </a:buClr>
            </a:pPr>
            <a:endParaRPr lang="en-IN" sz="2200" dirty="0">
              <a:latin typeface="Times New Roman" panose="02020603050405020304" pitchFamily="18" charset="0"/>
              <a:cs typeface="Times New Roman" panose="02020603050405020304" pitchFamily="18" charset="0"/>
            </a:endParaRP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Introduction</a:t>
            </a: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Literature survey</a:t>
            </a: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Problem Statement</a:t>
            </a: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Objectives</a:t>
            </a: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Methodology / Design</a:t>
            </a: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Modules</a:t>
            </a:r>
          </a:p>
          <a:p>
            <a:pPr>
              <a:lnSpc>
                <a:spcPct val="150000"/>
              </a:lnSpc>
              <a:buClr>
                <a:schemeClr val="tx1"/>
              </a:buClr>
              <a:buFont typeface="Wingdings" pitchFamily="2" charset="2"/>
              <a:buChar char="§"/>
            </a:pPr>
            <a:r>
              <a:rPr lang="en-GB" sz="2000" dirty="0">
                <a:latin typeface="Times New Roman" panose="02020603050405020304" pitchFamily="18" charset="0"/>
                <a:cs typeface="Times New Roman" panose="02020603050405020304" pitchFamily="18" charset="0"/>
              </a:rPr>
              <a:t> Technology  &amp; Tools Used</a:t>
            </a:r>
            <a:endParaRPr lang="en-IN" sz="2000" dirty="0">
              <a:latin typeface="Times New Roman" panose="02020603050405020304" pitchFamily="18" charset="0"/>
              <a:cs typeface="Times New Roman" panose="02020603050405020304" pitchFamily="18" charset="0"/>
            </a:endParaRP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Implementation / Snapshots</a:t>
            </a:r>
          </a:p>
          <a:p>
            <a:pPr>
              <a:lnSpc>
                <a:spcPct val="150000"/>
              </a:lnSpc>
              <a:buClr>
                <a:schemeClr val="tx1"/>
              </a:buClr>
              <a:buFont typeface="Wingdings" pitchFamily="2" charset="2"/>
              <a:buChar char="§"/>
            </a:pPr>
            <a:r>
              <a:rPr lang="en-IN" sz="2000" dirty="0">
                <a:latin typeface="Times New Roman" panose="02020603050405020304" pitchFamily="18" charset="0"/>
                <a:cs typeface="Times New Roman" panose="02020603050405020304" pitchFamily="18" charset="0"/>
              </a:rPr>
              <a:t> References</a:t>
            </a:r>
          </a:p>
          <a:p>
            <a:pPr>
              <a:buFont typeface="Wingdings" pitchFamily="2" charset="2"/>
              <a:buChar char="§"/>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F913F31-7C30-46BC-B829-0E55F6C524B9}"/>
              </a:ext>
            </a:extLst>
          </p:cNvPr>
          <p:cNvSpPr>
            <a:spLocks noGrp="1"/>
          </p:cNvSpPr>
          <p:nvPr>
            <p:ph type="sldNum" sz="quarter" idx="12"/>
          </p:nvPr>
        </p:nvSpPr>
        <p:spPr/>
        <p:txBody>
          <a:bodyPr/>
          <a:lstStyle/>
          <a:p>
            <a:fld id="{699E210A-5164-42C3-AE1F-F23C0BE54F5A}" type="slidenum">
              <a:rPr lang="en-IN" smtClean="0">
                <a:latin typeface="Times New Roman" panose="02020603050405020304" pitchFamily="18" charset="0"/>
                <a:cs typeface="Times New Roman" panose="02020603050405020304" pitchFamily="18" charset="0"/>
              </a:rPr>
              <a:t>2</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147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BE694-A45A-463D-BB13-2122A73285E8}"/>
              </a:ext>
            </a:extLst>
          </p:cNvPr>
          <p:cNvSpPr/>
          <p:nvPr/>
        </p:nvSpPr>
        <p:spPr>
          <a:xfrm>
            <a:off x="824285" y="936010"/>
            <a:ext cx="10705411" cy="415139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replication of human functions like reading is an ancient dream. However, over the last five decades, machine reading has grown from a dream to reality.</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Visually impaired people report numerous difficulties with accessing printed text using existing technology, including problems with alignment, focus, accuracy, mobility and efficiency.</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We present a smart device that assists the visually impaired and travelers which effectively and efficiently reads paper-printed text.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proposed project uses the methodology of a camera based assistive device that can be used by people to read Text document.</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A13E985-FB79-4AB4-A9EA-72F4AC0EED31}"/>
              </a:ext>
            </a:extLst>
          </p:cNvPr>
          <p:cNvSpPr/>
          <p:nvPr/>
        </p:nvSpPr>
        <p:spPr>
          <a:xfrm>
            <a:off x="1804738" y="474345"/>
            <a:ext cx="7852610" cy="461665"/>
          </a:xfrm>
          <a:prstGeom prst="rect">
            <a:avLst/>
          </a:prstGeom>
        </p:spPr>
        <p:txBody>
          <a:bodyPr wrap="square">
            <a:sp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INTRODUCTION</a:t>
            </a:r>
            <a:endParaRPr lang="en-IN" sz="2400" dirty="0"/>
          </a:p>
        </p:txBody>
      </p:sp>
      <p:sp>
        <p:nvSpPr>
          <p:cNvPr id="7" name="Slide Number Placeholder 6">
            <a:extLst>
              <a:ext uri="{FF2B5EF4-FFF2-40B4-BE49-F238E27FC236}">
                <a16:creationId xmlns:a16="http://schemas.microsoft.com/office/drawing/2014/main" id="{10845C10-3EE0-4060-ABB3-D82493D41B74}"/>
              </a:ext>
            </a:extLst>
          </p:cNvPr>
          <p:cNvSpPr>
            <a:spLocks noGrp="1"/>
          </p:cNvSpPr>
          <p:nvPr>
            <p:ph type="sldNum" sz="quarter" idx="12"/>
          </p:nvPr>
        </p:nvSpPr>
        <p:spPr/>
        <p:txBody>
          <a:bodyPr/>
          <a:lstStyle/>
          <a:p>
            <a:fld id="{699E210A-5164-42C3-AE1F-F23C0BE54F5A}" type="slidenum">
              <a:rPr lang="en-IN" smtClean="0"/>
              <a:t>3</a:t>
            </a:fld>
            <a:endParaRPr lang="en-IN"/>
          </a:p>
        </p:txBody>
      </p:sp>
    </p:spTree>
    <p:extLst>
      <p:ext uri="{BB962C8B-B14F-4D97-AF65-F5344CB8AC3E}">
        <p14:creationId xmlns:p14="http://schemas.microsoft.com/office/powerpoint/2010/main" val="342193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831FE6B-AAAD-4A5C-B8CA-0BE5BC8C3779}"/>
              </a:ext>
            </a:extLst>
          </p:cNvPr>
          <p:cNvSpPr/>
          <p:nvPr/>
        </p:nvSpPr>
        <p:spPr>
          <a:xfrm>
            <a:off x="6665495" y="2788805"/>
            <a:ext cx="6096000" cy="369332"/>
          </a:xfrm>
          <a:prstGeom prst="rect">
            <a:avLst/>
          </a:prstGeom>
        </p:spPr>
        <p:txBody>
          <a:bodyPr>
            <a:spAutoFit/>
          </a:bodyPr>
          <a:lstStyle/>
          <a:p>
            <a:pPr algn="just"/>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DF76A7D-AC98-4D45-9F7A-4ECAF2B7E29E}"/>
              </a:ext>
            </a:extLst>
          </p:cNvPr>
          <p:cNvSpPr/>
          <p:nvPr/>
        </p:nvSpPr>
        <p:spPr>
          <a:xfrm>
            <a:off x="1085216" y="761134"/>
            <a:ext cx="10444480" cy="313932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framework is on implementing image capturing technique in an embedded system based on Raspberry Pi board.</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project we have proposed a text read out system for the traveler's and visually challenged.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proposed fully integrated system has a camera as an input device to feed the printed text document for digitization. Speech is probably the most efficient medium for communication between humans.</a:t>
            </a:r>
            <a:endParaRPr lang="en-US" sz="20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2750647-1B2A-42B0-B670-6D6A3B417A44}"/>
              </a:ext>
            </a:extLst>
          </p:cNvPr>
          <p:cNvSpPr>
            <a:spLocks noGrp="1"/>
          </p:cNvSpPr>
          <p:nvPr>
            <p:ph type="sldNum" sz="quarter" idx="12"/>
          </p:nvPr>
        </p:nvSpPr>
        <p:spPr/>
        <p:txBody>
          <a:bodyPr/>
          <a:lstStyle/>
          <a:p>
            <a:fld id="{699E210A-5164-42C3-AE1F-F23C0BE54F5A}" type="slidenum">
              <a:rPr lang="en-IN" smtClean="0">
                <a:latin typeface="Times New Roman" panose="02020603050405020304" pitchFamily="18" charset="0"/>
                <a:cs typeface="Times New Roman" panose="02020603050405020304" pitchFamily="18" charset="0"/>
              </a:rPr>
              <a:t>4</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7939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2DBFAC58-3C1C-3E94-42CE-4AE84262CC26}"/>
              </a:ext>
            </a:extLst>
          </p:cNvPr>
          <p:cNvSpPr>
            <a:spLocks noGrp="1"/>
          </p:cNvSpPr>
          <p:nvPr>
            <p:ph type="sldNum" sz="quarter" idx="12"/>
          </p:nvPr>
        </p:nvSpPr>
        <p:spPr>
          <a:xfrm>
            <a:off x="11529696" y="6407945"/>
            <a:ext cx="487680" cy="365125"/>
          </a:xfrm>
        </p:spPr>
        <p:txBody>
          <a:bodyPr/>
          <a:lstStyle/>
          <a:p>
            <a:fld id="{699E210A-5164-42C3-AE1F-F23C0BE54F5A}" type="slidenum">
              <a:rPr lang="en-IN" smtClean="0"/>
              <a:t>5</a:t>
            </a:fld>
            <a:endParaRPr lang="en-IN"/>
          </a:p>
        </p:txBody>
      </p:sp>
      <p:sp>
        <p:nvSpPr>
          <p:cNvPr id="6" name="Rectangle 5">
            <a:extLst>
              <a:ext uri="{FF2B5EF4-FFF2-40B4-BE49-F238E27FC236}">
                <a16:creationId xmlns:a16="http://schemas.microsoft.com/office/drawing/2014/main" id="{C0021B50-C8CC-229F-F1C4-A618A30D84AC}"/>
              </a:ext>
            </a:extLst>
          </p:cNvPr>
          <p:cNvSpPr/>
          <p:nvPr/>
        </p:nvSpPr>
        <p:spPr>
          <a:xfrm>
            <a:off x="4446955" y="522155"/>
            <a:ext cx="3529330" cy="460375"/>
          </a:xfrm>
          <a:prstGeom prst="rect">
            <a:avLst/>
          </a:prstGeom>
        </p:spPr>
        <p:txBody>
          <a:bodyPr wrap="none">
            <a:spAutoFit/>
          </a:bodyPr>
          <a:lstStyle/>
          <a:p>
            <a:pPr lvl="0" algn="ctr"/>
            <a:r>
              <a:rPr lang="en-US" sz="2400" b="1" dirty="0">
                <a:solidFill>
                  <a:prstClr val="black"/>
                </a:solidFill>
                <a:latin typeface="Times New Roman" panose="02020803070505020304" pitchFamily="18" charset="0"/>
                <a:cs typeface="Times New Roman" panose="02020803070505020304" pitchFamily="18" charset="0"/>
              </a:rPr>
              <a:t>LITERATURE SURVEY</a:t>
            </a:r>
            <a:endParaRPr lang="en-IN" sz="2400" dirty="0">
              <a:solidFill>
                <a:prstClr val="black"/>
              </a:solidFill>
            </a:endParaRPr>
          </a:p>
        </p:txBody>
      </p:sp>
      <p:sp>
        <p:nvSpPr>
          <p:cNvPr id="7" name="Rectangle 6">
            <a:extLst>
              <a:ext uri="{FF2B5EF4-FFF2-40B4-BE49-F238E27FC236}">
                <a16:creationId xmlns:a16="http://schemas.microsoft.com/office/drawing/2014/main" id="{6482827D-9882-2D93-556E-8A2B548E1A32}"/>
              </a:ext>
            </a:extLst>
          </p:cNvPr>
          <p:cNvSpPr/>
          <p:nvPr/>
        </p:nvSpPr>
        <p:spPr>
          <a:xfrm>
            <a:off x="1366345" y="1463602"/>
            <a:ext cx="9690538" cy="4416594"/>
          </a:xfrm>
          <a:prstGeom prst="rect">
            <a:avLst/>
          </a:prstGeom>
        </p:spPr>
        <p:txBody>
          <a:bodyPr wrap="square">
            <a:spAutoFit/>
          </a:bodyPr>
          <a:lstStyle/>
          <a:p>
            <a:pPr lvl="0" algn="just"/>
            <a:r>
              <a:rPr lang="en-US" sz="2000" b="1" dirty="0">
                <a:latin typeface="Times New Roman" panose="02020603050405020304" pitchFamily="18" charset="0"/>
                <a:cs typeface="Times New Roman" panose="02020603050405020304" pitchFamily="18" charset="0"/>
              </a:rPr>
              <a:t>Image to Speech Conversion for Visually Impaired</a:t>
            </a:r>
          </a:p>
          <a:p>
            <a:pPr marL="342900" indent="-342900" algn="just">
              <a:lnSpc>
                <a:spcPct val="150000"/>
              </a:lnSpc>
              <a:buFont typeface="Arial" panose="020B0704020202020204" pitchFamily="34" charset="0"/>
              <a:buChar char="•"/>
            </a:pPr>
            <a:r>
              <a:rPr lang="en-IN" sz="1800" dirty="0">
                <a:effectLst/>
                <a:latin typeface="Times New Roman" panose="02020603050405020304" pitchFamily="18" charset="0"/>
                <a:ea typeface="Calibri" panose="020F0502020204030204" pitchFamily="34" charset="0"/>
              </a:rPr>
              <a:t>Asha G. </a:t>
            </a:r>
            <a:r>
              <a:rPr lang="en-IN" sz="1800" dirty="0" err="1">
                <a:effectLst/>
                <a:latin typeface="Times New Roman" panose="02020603050405020304" pitchFamily="18" charset="0"/>
                <a:ea typeface="Calibri" panose="020F0502020204030204" pitchFamily="34" charset="0"/>
              </a:rPr>
              <a:t>Hagargundet</a:t>
            </a:r>
            <a:r>
              <a:rPr lang="en-IN" sz="1800" dirty="0">
                <a:effectLst/>
                <a:latin typeface="Times New Roman" panose="02020603050405020304" pitchFamily="18" charset="0"/>
                <a:ea typeface="Calibri" panose="020F0502020204030204" pitchFamily="34" charset="0"/>
              </a:rPr>
              <a:t> et al carried out a work and they concluded that the basic framework is an embedded system that captures an image, extracts only the region of interest (i.e. region of the image that contains text) and converts that text to speech. </a:t>
            </a:r>
          </a:p>
          <a:p>
            <a:pPr marL="342900" indent="-342900" algn="just">
              <a:lnSpc>
                <a:spcPct val="150000"/>
              </a:lnSpc>
              <a:buFont typeface="Arial" panose="020B0704020202020204" pitchFamily="34" charset="0"/>
              <a:buChar char="•"/>
            </a:pPr>
            <a:r>
              <a:rPr lang="en-IN" sz="1800" dirty="0">
                <a:effectLst/>
                <a:latin typeface="Times New Roman" panose="02020603050405020304" pitchFamily="18" charset="0"/>
                <a:ea typeface="Calibri" panose="020F0502020204030204" pitchFamily="34" charset="0"/>
              </a:rPr>
              <a:t>It is implemented using a Raspberry Pi and a Raspberry Pi camera. The captured image undergoes a series of image pre-processing steps to locate only that part of the image that contains the text and removes the background. </a:t>
            </a:r>
          </a:p>
          <a:p>
            <a:pPr marL="342900" indent="-342900" algn="just">
              <a:lnSpc>
                <a:spcPct val="150000"/>
              </a:lnSpc>
              <a:buFont typeface="Arial" panose="020B0704020202020204" pitchFamily="34" charset="0"/>
              <a:buChar char="•"/>
            </a:pPr>
            <a:r>
              <a:rPr lang="en-IN" sz="1800" dirty="0">
                <a:effectLst/>
                <a:latin typeface="Times New Roman" panose="02020603050405020304" pitchFamily="18" charset="0"/>
                <a:ea typeface="Calibri" panose="020F0502020204030204" pitchFamily="34" charset="0"/>
              </a:rPr>
              <a:t>Two tools are used convert the new image (which contains only the text) to speech. They are OCR (Optical Character Recognition) software and TTS (Text-to-Speech) engines.</a:t>
            </a:r>
          </a:p>
          <a:p>
            <a:pPr marL="342900" indent="-342900" algn="just">
              <a:lnSpc>
                <a:spcPct val="150000"/>
              </a:lnSpc>
              <a:buFont typeface="Arial" panose="020B0704020202020204" pitchFamily="34" charset="0"/>
              <a:buChar char="•"/>
            </a:pPr>
            <a:r>
              <a:rPr lang="en-IN" sz="1800" dirty="0">
                <a:effectLst/>
                <a:latin typeface="Times New Roman" panose="02020603050405020304" pitchFamily="18" charset="0"/>
                <a:ea typeface="Calibri" panose="020F0502020204030204" pitchFamily="34" charset="0"/>
              </a:rPr>
              <a:t> The audio output is heard through the raspberry pi’s audio jack using speakers or earphones.</a:t>
            </a:r>
          </a:p>
          <a:p>
            <a:pPr marL="342900" lvl="0" indent="-342900" algn="just">
              <a:buFont typeface="Arial" panose="020B0704020202020204" pitchFamily="34" charset="0"/>
              <a:buChar char="•"/>
            </a:pPr>
            <a:endParaRPr lang="en-IN" dirty="0">
              <a:solidFill>
                <a:prstClr val="black"/>
              </a:solidFill>
              <a:latin typeface="Times New Roman" panose="02020803070505020304" pitchFamily="18" charset="0"/>
              <a:cs typeface="Times New Roman" panose="02020803070505020304" pitchFamily="18" charset="0"/>
            </a:endParaRPr>
          </a:p>
        </p:txBody>
      </p:sp>
    </p:spTree>
    <p:extLst>
      <p:ext uri="{BB962C8B-B14F-4D97-AF65-F5344CB8AC3E}">
        <p14:creationId xmlns:p14="http://schemas.microsoft.com/office/powerpoint/2010/main" val="198267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B3788A-3F4E-46A6-A6B1-0C5A9CB55B14}"/>
              </a:ext>
            </a:extLst>
          </p:cNvPr>
          <p:cNvSpPr/>
          <p:nvPr/>
        </p:nvSpPr>
        <p:spPr>
          <a:xfrm>
            <a:off x="2408903" y="403123"/>
            <a:ext cx="7771417" cy="461665"/>
          </a:xfrm>
          <a:prstGeom prst="rect">
            <a:avLst/>
          </a:prstGeom>
        </p:spPr>
        <p:txBody>
          <a:bodyPr wrap="square">
            <a:spAutoFit/>
          </a:bodyPr>
          <a:lstStyle/>
          <a:p>
            <a:r>
              <a:rPr lang="en-IN" sz="2400" b="1" dirty="0">
                <a:solidFill>
                  <a:schemeClr val="tx1"/>
                </a:solidFill>
                <a:latin typeface="Times New Roman" panose="02020603050405020304" pitchFamily="18" charset="0"/>
                <a:cs typeface="Times New Roman" panose="02020603050405020304" pitchFamily="18" charset="0"/>
              </a:rPr>
              <a:t>                     PROBLEM  STATEMENT</a:t>
            </a:r>
            <a:endParaRPr lang="en-IN"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31176C0-C54F-4BF2-937B-3773DEB4406D}"/>
              </a:ext>
            </a:extLst>
          </p:cNvPr>
          <p:cNvSpPr/>
          <p:nvPr/>
        </p:nvSpPr>
        <p:spPr>
          <a:xfrm>
            <a:off x="432619" y="1209368"/>
            <a:ext cx="11097077" cy="5663858"/>
          </a:xfrm>
          <a:prstGeom prst="rect">
            <a:avLst/>
          </a:prstGeom>
        </p:spPr>
        <p:txBody>
          <a:bodyPr wrap="square">
            <a:sp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a:t>
            </a:r>
            <a:r>
              <a:rPr lang="en-US" sz="1800" b="1" dirty="0">
                <a:effectLst/>
                <a:latin typeface="Times New Roman" panose="02020603050405020304" pitchFamily="18" charset="0"/>
                <a:ea typeface="Calibri" panose="020F0502020204030204" pitchFamily="34" charset="0"/>
              </a:rPr>
              <a:t>To design and develop a system that supports multiple language recognition and translation by making use of advanced Speech Recognition System</a:t>
            </a:r>
            <a:r>
              <a:rPr lang="en-US" sz="2000" b="1" dirty="0">
                <a:latin typeface="Times New Roman" panose="02020603050405020304" pitchFamily="18" charset="0"/>
                <a:cs typeface="Times New Roman" panose="02020603050405020304" pitchFamily="18" charset="0"/>
              </a:rPr>
              <a:t>”</a:t>
            </a:r>
          </a:p>
          <a:p>
            <a:pPr algn="just">
              <a:lnSpc>
                <a:spcPct val="150000"/>
              </a:lnSpc>
            </a:pPr>
            <a:endParaRPr lang="en-IN" sz="2000" b="1" dirty="0">
              <a:latin typeface="Times New Roman" panose="02020603050405020304" pitchFamily="18" charset="0"/>
              <a:cs typeface="Times New Roman" panose="02020603050405020304" pitchFamily="18" charset="0"/>
            </a:endParaRPr>
          </a:p>
          <a:p>
            <a:pPr algn="just">
              <a:lnSpc>
                <a:spcPct val="150000"/>
              </a:lnSpc>
            </a:pPr>
            <a:r>
              <a:rPr lang="en-IN" sz="2000" b="1" dirty="0">
                <a:latin typeface="Times New Roman" panose="02020603050405020304" pitchFamily="18" charset="0"/>
                <a:cs typeface="Times New Roman" panose="02020603050405020304" pitchFamily="18" charset="0"/>
              </a:rPr>
              <a:t>OBJECTIVES</a:t>
            </a:r>
          </a:p>
          <a:p>
            <a:pPr algn="just">
              <a:lnSpc>
                <a:spcPct val="150000"/>
              </a:lnSpc>
            </a:pPr>
            <a:r>
              <a:rPr lang="en-US" sz="2000" b="1" dirty="0">
                <a:latin typeface="Times New Roman" panose="02020603050405020304" pitchFamily="18" charset="0"/>
                <a:cs typeface="Times New Roman" panose="02020603050405020304" pitchFamily="18" charset="0"/>
                <a:sym typeface="+mn-ea"/>
              </a:rPr>
              <a:t>Objective  1:</a:t>
            </a:r>
            <a:r>
              <a:rPr lang="en-US" sz="2000" dirty="0">
                <a:latin typeface="Times New Roman" panose="02020603050405020304" pitchFamily="18" charset="0"/>
                <a:cs typeface="Times New Roman" panose="02020603050405020304" pitchFamily="18" charset="0"/>
              </a:rPr>
              <a:t>The assistant asks the user for input and keeps listening for commands.</a:t>
            </a:r>
          </a:p>
          <a:p>
            <a:pPr indent="0" algn="just">
              <a:lnSpc>
                <a:spcPct val="150000"/>
              </a:lnSpc>
              <a:buFont typeface="Arial" panose="020B0704020202020204" pitchFamily="34" charset="0"/>
              <a:buNone/>
            </a:pPr>
            <a:r>
              <a:rPr lang="en-US" sz="2000" b="1" dirty="0">
                <a:latin typeface="Times New Roman" panose="02020603050405020304" pitchFamily="18" charset="0"/>
                <a:cs typeface="Times New Roman" panose="02020603050405020304" pitchFamily="18" charset="0"/>
                <a:sym typeface="+mn-ea"/>
              </a:rPr>
              <a:t>Objective 2:</a:t>
            </a:r>
            <a:r>
              <a:rPr lang="en-US" sz="2000" dirty="0">
                <a:latin typeface="Times New Roman" panose="02020603050405020304" pitchFamily="18" charset="0"/>
                <a:cs typeface="Times New Roman" panose="02020603050405020304" pitchFamily="18" charset="0"/>
              </a:rPr>
              <a:t>User interface is created to represent the image to text converter for computer based system. </a:t>
            </a:r>
            <a:endParaRPr lang="en-US" sz="2000" dirty="0">
              <a:latin typeface="Times New Roman" panose="02020603050405020304" pitchFamily="18" charset="0"/>
              <a:cs typeface="Times New Roman" panose="02020603050405020304" pitchFamily="18" charset="0"/>
              <a:sym typeface="+mn-ea"/>
            </a:endParaRPr>
          </a:p>
          <a:p>
            <a:pPr algn="just">
              <a:lnSpc>
                <a:spcPct val="150000"/>
              </a:lnSpc>
            </a:pPr>
            <a:r>
              <a:rPr lang="en-US" sz="2000" b="1" dirty="0">
                <a:latin typeface="Times New Roman" panose="02020603050405020304" pitchFamily="18" charset="0"/>
                <a:cs typeface="Times New Roman" panose="02020603050405020304" pitchFamily="18" charset="0"/>
                <a:sym typeface="+mn-ea"/>
              </a:rPr>
              <a:t>Objective 3:</a:t>
            </a:r>
            <a:r>
              <a:rPr lang="en-US" sz="2000" dirty="0">
                <a:latin typeface="Times New Roman" panose="02020603050405020304" pitchFamily="18" charset="0"/>
                <a:cs typeface="Times New Roman" panose="02020603050405020304" pitchFamily="18" charset="0"/>
              </a:rPr>
              <a:t>This assistant can be customized to have either male or female voice according to user’s requirement.</a:t>
            </a:r>
          </a:p>
          <a:p>
            <a:pPr algn="just">
              <a:lnSpc>
                <a:spcPct val="150000"/>
              </a:lnSpc>
            </a:pPr>
            <a:r>
              <a:rPr lang="en-US" sz="2000" b="1" dirty="0">
                <a:latin typeface="Times New Roman" panose="02020603050405020304" pitchFamily="18" charset="0"/>
                <a:cs typeface="Times New Roman" panose="02020603050405020304" pitchFamily="18" charset="0"/>
                <a:sym typeface="+mn-ea"/>
              </a:rPr>
              <a:t>Objective 4:</a:t>
            </a:r>
            <a:r>
              <a:rPr lang="en-US" sz="2000" dirty="0">
                <a:latin typeface="Times New Roman" panose="02020603050405020304" pitchFamily="18" charset="0"/>
                <a:cs typeface="Times New Roman" panose="02020603050405020304" pitchFamily="18" charset="0"/>
              </a:rPr>
              <a:t>The current version of the assistant supports features like Text translation, text synthesis and text extraction.</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200" b="1" dirty="0">
                <a:solidFill>
                  <a:schemeClr val="tx1"/>
                </a:solidFill>
                <a:latin typeface="Times New Roman" panose="02020603050405020304" pitchFamily="18" charset="0"/>
                <a:cs typeface="Times New Roman" panose="02020603050405020304" pitchFamily="18" charset="0"/>
              </a:rPr>
              <a:t>    </a:t>
            </a:r>
          </a:p>
          <a:p>
            <a:pPr algn="just">
              <a:lnSpc>
                <a:spcPct val="150000"/>
              </a:lnSpc>
            </a:pPr>
            <a:r>
              <a:rPr lang="en-IN" sz="2200" b="1"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439CFB1-6A9C-4AE5-9385-47C3D36DAA0C}"/>
              </a:ext>
            </a:extLst>
          </p:cNvPr>
          <p:cNvSpPr>
            <a:spLocks noGrp="1"/>
          </p:cNvSpPr>
          <p:nvPr>
            <p:ph type="sldNum" sz="quarter" idx="12"/>
          </p:nvPr>
        </p:nvSpPr>
        <p:spPr/>
        <p:txBody>
          <a:bodyPr/>
          <a:lstStyle/>
          <a:p>
            <a:fld id="{699E210A-5164-42C3-AE1F-F23C0BE54F5A}" type="slidenum">
              <a:rPr lang="en-IN" smtClean="0"/>
              <a:t>6</a:t>
            </a:fld>
            <a:endParaRPr lang="en-IN"/>
          </a:p>
        </p:txBody>
      </p:sp>
    </p:spTree>
    <p:extLst>
      <p:ext uri="{BB962C8B-B14F-4D97-AF65-F5344CB8AC3E}">
        <p14:creationId xmlns:p14="http://schemas.microsoft.com/office/powerpoint/2010/main" val="88792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85074A-6997-455D-8F71-7BBD7C1E13FB}"/>
              </a:ext>
            </a:extLst>
          </p:cNvPr>
          <p:cNvSpPr>
            <a:spLocks noGrp="1"/>
          </p:cNvSpPr>
          <p:nvPr>
            <p:ph type="sldNum" sz="quarter" idx="12"/>
          </p:nvPr>
        </p:nvSpPr>
        <p:spPr/>
        <p:txBody>
          <a:bodyPr/>
          <a:lstStyle/>
          <a:p>
            <a:fld id="{699E210A-5164-42C3-AE1F-F23C0BE54F5A}" type="slidenum">
              <a:rPr lang="en-IN" smtClean="0"/>
              <a:t>7</a:t>
            </a:fld>
            <a:endParaRPr lang="en-IN"/>
          </a:p>
        </p:txBody>
      </p:sp>
      <p:pic>
        <p:nvPicPr>
          <p:cNvPr id="3" name="Picture 2">
            <a:extLst>
              <a:ext uri="{FF2B5EF4-FFF2-40B4-BE49-F238E27FC236}">
                <a16:creationId xmlns:a16="http://schemas.microsoft.com/office/drawing/2014/main" id="{FD1F3D7D-5B91-4211-BD65-6C0AE220CF1C}"/>
              </a:ext>
            </a:extLst>
          </p:cNvPr>
          <p:cNvPicPr>
            <a:picLocks noChangeAspect="1"/>
          </p:cNvPicPr>
          <p:nvPr/>
        </p:nvPicPr>
        <p:blipFill>
          <a:blip r:embed="rId2"/>
          <a:stretch>
            <a:fillRect/>
          </a:stretch>
        </p:blipFill>
        <p:spPr>
          <a:xfrm>
            <a:off x="4011899" y="699357"/>
            <a:ext cx="4180756" cy="54592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E14382C1-68BE-4A70-AEC8-5FF969422A4B}"/>
              </a:ext>
            </a:extLst>
          </p:cNvPr>
          <p:cNvSpPr txBox="1"/>
          <p:nvPr/>
        </p:nvSpPr>
        <p:spPr>
          <a:xfrm>
            <a:off x="4011899" y="6249110"/>
            <a:ext cx="4286527" cy="369332"/>
          </a:xfrm>
          <a:prstGeom prst="rect">
            <a:avLst/>
          </a:prstGeom>
          <a:noFill/>
        </p:spPr>
        <p:txBody>
          <a:bodyPr wrap="square" rtlCol="0">
            <a:spAutoFit/>
          </a:bodyPr>
          <a:lstStyle/>
          <a:p>
            <a:r>
              <a:rPr lang="en-US" dirty="0">
                <a:latin typeface="Times New Roman" panose="02020603050405020304" pitchFamily="18" charset="0"/>
                <a:ea typeface="Verdana" panose="020B0604030504040204" pitchFamily="34" charset="0"/>
                <a:cs typeface="Times New Roman" panose="02020603050405020304" pitchFamily="18" charset="0"/>
              </a:rPr>
              <a:t>Figure: flow chart to convert image to text</a:t>
            </a: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A48DBE4E-93B3-4856-BC14-2DB84408A65C}"/>
              </a:ext>
            </a:extLst>
          </p:cNvPr>
          <p:cNvSpPr txBox="1"/>
          <p:nvPr/>
        </p:nvSpPr>
        <p:spPr>
          <a:xfrm>
            <a:off x="3315855" y="129309"/>
            <a:ext cx="4876800" cy="461665"/>
          </a:xfrm>
          <a:prstGeom prst="rect">
            <a:avLst/>
          </a:prstGeom>
          <a:noFill/>
        </p:spPr>
        <p:txBody>
          <a:bodyPr wrap="square" rtlCol="0">
            <a:spAutoFit/>
          </a:bodyPr>
          <a:lstStyle/>
          <a:p>
            <a:pPr lvl="3"/>
            <a:r>
              <a:rPr lang="en-US" sz="2400" b="1" dirty="0">
                <a:latin typeface="Times New Roman" panose="02020603050405020304" pitchFamily="18" charset="0"/>
                <a:cs typeface="Times New Roman" panose="02020603050405020304" pitchFamily="18" charset="0"/>
              </a:rPr>
              <a:t>METHODOLOGY</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5994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C22CF9-21A3-4B2D-B6AC-279BCE04B61A}"/>
              </a:ext>
            </a:extLst>
          </p:cNvPr>
          <p:cNvSpPr/>
          <p:nvPr/>
        </p:nvSpPr>
        <p:spPr>
          <a:xfrm>
            <a:off x="1761144" y="525197"/>
            <a:ext cx="8582526" cy="461665"/>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MODULES</a:t>
            </a:r>
            <a:endParaRPr lang="en-IN" sz="2400" dirty="0"/>
          </a:p>
        </p:txBody>
      </p:sp>
      <p:sp>
        <p:nvSpPr>
          <p:cNvPr id="3" name="Rectangle 2">
            <a:extLst>
              <a:ext uri="{FF2B5EF4-FFF2-40B4-BE49-F238E27FC236}">
                <a16:creationId xmlns:a16="http://schemas.microsoft.com/office/drawing/2014/main" id="{5FDFDB65-F887-480E-83B7-D148080B64ED}"/>
              </a:ext>
            </a:extLst>
          </p:cNvPr>
          <p:cNvSpPr/>
          <p:nvPr/>
        </p:nvSpPr>
        <p:spPr>
          <a:xfrm>
            <a:off x="441398" y="1245785"/>
            <a:ext cx="1031051" cy="400110"/>
          </a:xfrm>
          <a:prstGeom prst="rect">
            <a:avLst/>
          </a:prstGeom>
        </p:spPr>
        <p:txBody>
          <a:bodyPr wrap="none">
            <a:spAutoFit/>
          </a:bodyPr>
          <a:lstStyle/>
          <a:p>
            <a:pPr lvl="1">
              <a:spcBef>
                <a:spcPts val="815"/>
              </a:spcBef>
              <a:buSzPts val="1400"/>
              <a:tabLst>
                <a:tab pos="605155"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6662334D-2EFD-463D-A771-B298F2122CAE}"/>
              </a:ext>
            </a:extLst>
          </p:cNvPr>
          <p:cNvSpPr>
            <a:spLocks noGrp="1"/>
          </p:cNvSpPr>
          <p:nvPr>
            <p:ph type="sldNum" sz="quarter" idx="12"/>
          </p:nvPr>
        </p:nvSpPr>
        <p:spPr/>
        <p:txBody>
          <a:bodyPr/>
          <a:lstStyle/>
          <a:p>
            <a:fld id="{699E210A-5164-42C3-AE1F-F23C0BE54F5A}" type="slidenum">
              <a:rPr lang="en-IN" smtClean="0"/>
              <a:t>8</a:t>
            </a:fld>
            <a:endParaRPr lang="en-IN"/>
          </a:p>
        </p:txBody>
      </p:sp>
      <p:sp>
        <p:nvSpPr>
          <p:cNvPr id="22" name="Text Placeholder 2">
            <a:extLst>
              <a:ext uri="{FF2B5EF4-FFF2-40B4-BE49-F238E27FC236}">
                <a16:creationId xmlns:a16="http://schemas.microsoft.com/office/drawing/2014/main" id="{D0D68A87-9877-6F45-A264-256000463960}"/>
              </a:ext>
            </a:extLst>
          </p:cNvPr>
          <p:cNvSpPr txBox="1">
            <a:spLocks/>
          </p:cNvSpPr>
          <p:nvPr/>
        </p:nvSpPr>
        <p:spPr>
          <a:xfrm>
            <a:off x="914400" y="1094905"/>
            <a:ext cx="10972800" cy="4001095"/>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Image to Text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Insert an image in Jpeg format.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Extract the text in the image and give an output in text format.</a:t>
            </a:r>
          </a:p>
          <a:p>
            <a:pPr algn="ct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Speech to Text: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System listens to the users speech or audio(mp3) and converts it into text format.</a:t>
            </a:r>
          </a:p>
        </p:txBody>
      </p:sp>
      <p:sp>
        <p:nvSpPr>
          <p:cNvPr id="6" name="AutoShape 4">
            <a:extLst>
              <a:ext uri="{FF2B5EF4-FFF2-40B4-BE49-F238E27FC236}">
                <a16:creationId xmlns:a16="http://schemas.microsoft.com/office/drawing/2014/main" id="{B4C178F4-5177-495D-ACA9-DE489449C4B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D4EA2024-B08E-46F7-8769-67F2F9E8670A}"/>
              </a:ext>
            </a:extLst>
          </p:cNvPr>
          <p:cNvPicPr>
            <a:picLocks noChangeAspect="1"/>
          </p:cNvPicPr>
          <p:nvPr/>
        </p:nvPicPr>
        <p:blipFill>
          <a:blip r:embed="rId2"/>
          <a:stretch>
            <a:fillRect/>
          </a:stretch>
        </p:blipFill>
        <p:spPr>
          <a:xfrm>
            <a:off x="4426013" y="4968891"/>
            <a:ext cx="3035173" cy="1588407"/>
          </a:xfrm>
          <a:prstGeom prst="rect">
            <a:avLst/>
          </a:prstGeom>
        </p:spPr>
      </p:pic>
      <p:pic>
        <p:nvPicPr>
          <p:cNvPr id="10" name="Picture 9">
            <a:extLst>
              <a:ext uri="{FF2B5EF4-FFF2-40B4-BE49-F238E27FC236}">
                <a16:creationId xmlns:a16="http://schemas.microsoft.com/office/drawing/2014/main" id="{D640F21D-39F6-852A-9707-7D118DF2A352}"/>
              </a:ext>
            </a:extLst>
          </p:cNvPr>
          <p:cNvPicPr>
            <a:picLocks noChangeAspect="1"/>
          </p:cNvPicPr>
          <p:nvPr/>
        </p:nvPicPr>
        <p:blipFill>
          <a:blip r:embed="rId3"/>
          <a:stretch>
            <a:fillRect/>
          </a:stretch>
        </p:blipFill>
        <p:spPr>
          <a:xfrm>
            <a:off x="4184850" y="2444816"/>
            <a:ext cx="3022016" cy="1743363"/>
          </a:xfrm>
          <a:prstGeom prst="rect">
            <a:avLst/>
          </a:prstGeom>
        </p:spPr>
      </p:pic>
    </p:spTree>
    <p:extLst>
      <p:ext uri="{BB962C8B-B14F-4D97-AF65-F5344CB8AC3E}">
        <p14:creationId xmlns:p14="http://schemas.microsoft.com/office/powerpoint/2010/main" val="3767921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94DD3E-BC45-524E-935D-4FDDB046AD11}"/>
              </a:ext>
            </a:extLst>
          </p:cNvPr>
          <p:cNvSpPr>
            <a:spLocks noGrp="1"/>
          </p:cNvSpPr>
          <p:nvPr>
            <p:ph type="sldNum" sz="quarter" idx="12"/>
          </p:nvPr>
        </p:nvSpPr>
        <p:spPr/>
        <p:txBody>
          <a:bodyPr/>
          <a:lstStyle/>
          <a:p>
            <a:fld id="{699E210A-5164-42C3-AE1F-F23C0BE54F5A}" type="slidenum">
              <a:rPr lang="en-IN" smtClean="0"/>
              <a:t>9</a:t>
            </a:fld>
            <a:endParaRPr lang="en-IN"/>
          </a:p>
        </p:txBody>
      </p:sp>
      <p:sp>
        <p:nvSpPr>
          <p:cNvPr id="6" name="Text Placeholder 2">
            <a:extLst>
              <a:ext uri="{FF2B5EF4-FFF2-40B4-BE49-F238E27FC236}">
                <a16:creationId xmlns:a16="http://schemas.microsoft.com/office/drawing/2014/main" id="{88FFE3E5-B635-C649-AF5A-24CDFA78E1A2}"/>
              </a:ext>
            </a:extLst>
          </p:cNvPr>
          <p:cNvSpPr txBox="1">
            <a:spLocks/>
          </p:cNvSpPr>
          <p:nvPr/>
        </p:nvSpPr>
        <p:spPr>
          <a:xfrm>
            <a:off x="609600" y="533400"/>
            <a:ext cx="10972800" cy="48936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5FCBEF"/>
              </a:buClr>
              <a:buSzPct val="80000"/>
              <a:buFont typeface="Wingdings 3" charset="2"/>
              <a:buChar char=""/>
              <a:tabLst/>
              <a:defRPr/>
            </a:pPr>
            <a:r>
              <a:rPr lang="en-IN" sz="2000" b="1" dirty="0">
                <a:solidFill>
                  <a:sysClr val="windowText" lastClr="000000">
                    <a:lumMod val="75000"/>
                    <a:lumOff val="25000"/>
                  </a:sysClr>
                </a:solidFill>
                <a:latin typeface="Times New Roman" panose="02020603050405020304" pitchFamily="18" charset="0"/>
                <a:cs typeface="Times New Roman" panose="02020603050405020304" pitchFamily="18" charset="0"/>
              </a:rPr>
              <a:t>Text to Speech</a:t>
            </a:r>
            <a:r>
              <a:rPr kumimoji="0" lang="en-IN" sz="2000" b="1" i="0" u="none" strike="noStrike" kern="1200" cap="none" spc="0" normalizeH="0" baseline="0" noProof="0" dirty="0">
                <a:ln>
                  <a:noFill/>
                </a:ln>
                <a:solidFill>
                  <a:sysClr val="windowText" lastClr="000000">
                    <a:lumMod val="75000"/>
                    <a:lumOff val="25000"/>
                  </a:sysClr>
                </a:solidFill>
                <a:effectLst/>
                <a:uLnTx/>
                <a:uFillTx/>
                <a:latin typeface="Times New Roman" panose="02020603050405020304" pitchFamily="18" charset="0"/>
                <a:ea typeface="+mn-ea"/>
                <a:cs typeface="Times New Roman" panose="02020603050405020304" pitchFamily="18" charset="0"/>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dirty="0">
                <a:solidFill>
                  <a:sysClr val="windowText" lastClr="000000">
                    <a:lumMod val="75000"/>
                    <a:lumOff val="25000"/>
                  </a:sysClr>
                </a:solidFill>
                <a:latin typeface="Times New Roman" panose="02020603050405020304" pitchFamily="18" charset="0"/>
                <a:cs typeface="Times New Roman" panose="02020603050405020304" pitchFamily="18" charset="0"/>
              </a:rPr>
              <a:t> It convert the text format into the speech format .</a:t>
            </a:r>
            <a:endParaRPr kumimoji="0" lang="en-IN" sz="2000" b="0" i="0" u="none" strike="noStrike" kern="1200" cap="none" spc="0" normalizeH="0" baseline="0" noProof="0" dirty="0">
              <a:ln>
                <a:noFill/>
              </a:ln>
              <a:solidFill>
                <a:sysClr val="windowText" lastClr="000000">
                  <a:lumMod val="75000"/>
                  <a:lumOff val="25000"/>
                </a:sysClr>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Wingdings 3" charset="2"/>
              <a:buNone/>
              <a:tabLst/>
              <a:defRPr/>
            </a:pPr>
            <a:r>
              <a:rPr kumimoji="0" lang="en-IN" sz="2000" b="0" i="0" u="none" strike="noStrike" kern="1200" cap="none" spc="0" normalizeH="0" baseline="0" noProof="0" dirty="0">
                <a:ln>
                  <a:noFill/>
                </a:ln>
                <a:solidFill>
                  <a:sysClr val="windowText" lastClr="000000">
                    <a:lumMod val="75000"/>
                    <a:lumOff val="25000"/>
                  </a:sysClr>
                </a:solidFill>
                <a:effectLst/>
                <a:uLnTx/>
                <a:uFillTx/>
                <a:latin typeface="Times New Roman" panose="02020603050405020304" pitchFamily="18" charset="0"/>
                <a:ea typeface="+mn-ea"/>
                <a:cs typeface="Times New Roman" panose="02020603050405020304" pitchFamily="18" charset="0"/>
              </a:rPr>
              <a:t> </a:t>
            </a:r>
          </a:p>
          <a:p>
            <a:pPr marL="0" marR="0" lvl="0" indent="0" algn="l"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endParaRPr kumimoji="0" lang="en-IN" sz="2000" b="0" i="0" u="none" strike="noStrike" kern="1200" cap="none" spc="0" normalizeH="0" baseline="0" noProof="0" dirty="0">
              <a:ln>
                <a:noFill/>
              </a:ln>
              <a:solidFill>
                <a:sysClr val="windowText" lastClr="000000">
                  <a:lumMod val="75000"/>
                  <a:lumOff val="25000"/>
                </a:sysClr>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None/>
              <a:tabLst/>
              <a:defRPr/>
            </a:pPr>
            <a:endParaRPr kumimoji="0" lang="en-IN" sz="2000" b="0" i="0" u="none" strike="noStrike" kern="1200" cap="none" spc="0" normalizeH="0" baseline="0" noProof="0" dirty="0">
              <a:ln>
                <a:noFill/>
              </a:ln>
              <a:solidFill>
                <a:sysClr val="windowText" lastClr="000000">
                  <a:lumMod val="75000"/>
                  <a:lumOff val="25000"/>
                </a:sys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Wingdings 3" charset="2"/>
              <a:buChar char=""/>
              <a:tabLst/>
              <a:defRPr/>
            </a:pPr>
            <a:endParaRPr kumimoji="0" lang="en-IN" sz="2000" b="0" i="0" u="none" strike="noStrike" kern="1200" cap="none" spc="0" normalizeH="0" baseline="0" noProof="0" dirty="0">
              <a:ln>
                <a:noFill/>
              </a:ln>
              <a:solidFill>
                <a:sysClr val="windowText" lastClr="000000">
                  <a:lumMod val="75000"/>
                  <a:lumOff val="25000"/>
                </a:sys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Wingdings 3" charset="2"/>
              <a:buChar char=""/>
              <a:tabLst/>
              <a:defRPr/>
            </a:pPr>
            <a:endParaRPr kumimoji="0" lang="en-US" sz="18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Wingdings 3" charset="2"/>
              <a:buChar char=""/>
              <a:tabLst/>
              <a:defRPr/>
            </a:pPr>
            <a:endParaRPr kumimoji="0" lang="en-US" sz="18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77ACCAAB-B5E8-A032-DE6E-264A991CD91A}"/>
              </a:ext>
            </a:extLst>
          </p:cNvPr>
          <p:cNvPicPr>
            <a:picLocks noChangeAspect="1"/>
          </p:cNvPicPr>
          <p:nvPr/>
        </p:nvPicPr>
        <p:blipFill>
          <a:blip r:embed="rId2"/>
          <a:stretch>
            <a:fillRect/>
          </a:stretch>
        </p:blipFill>
        <p:spPr>
          <a:xfrm>
            <a:off x="4107962" y="1359538"/>
            <a:ext cx="2957129" cy="1749894"/>
          </a:xfrm>
          <a:prstGeom prst="rect">
            <a:avLst/>
          </a:prstGeom>
        </p:spPr>
      </p:pic>
    </p:spTree>
    <p:extLst>
      <p:ext uri="{BB962C8B-B14F-4D97-AF65-F5344CB8AC3E}">
        <p14:creationId xmlns:p14="http://schemas.microsoft.com/office/powerpoint/2010/main" val="19463581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8306</TotalTime>
  <Words>1044</Words>
  <Application>Microsoft Office PowerPoint</Application>
  <PresentationFormat>Widescreen</PresentationFormat>
  <Paragraphs>129</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Lucida Sans Unicode</vt:lpstr>
      <vt:lpstr>Montserrat</vt:lpstr>
      <vt:lpstr>Times New Roman</vt:lpstr>
      <vt:lpstr>Trebuchet MS</vt:lpstr>
      <vt:lpstr>Verdana</vt:lpstr>
      <vt:lpstr>Wingdings</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FUTURE ENHANCEMENTS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 N N</dc:creator>
  <cp:lastModifiedBy>Rama Reddy B T</cp:lastModifiedBy>
  <cp:revision>130</cp:revision>
  <cp:lastPrinted>2022-05-09T07:26:49Z</cp:lastPrinted>
  <dcterms:created xsi:type="dcterms:W3CDTF">2020-02-28T17:59:39Z</dcterms:created>
  <dcterms:modified xsi:type="dcterms:W3CDTF">2022-07-25T07:01:00Z</dcterms:modified>
</cp:coreProperties>
</file>