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orts.umd.edu/tableaupublic/1813"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orts.umd.edu/tableaupublic/181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UMD Office of International Affairs - Global Learning Initiatives</a:t>
            </a:r>
            <a:endParaRPr/>
          </a:p>
          <a:p>
            <a:pPr indent="0" lvl="0" marL="0" rtl="0" algn="l">
              <a:spcBef>
                <a:spcPts val="0"/>
              </a:spcBef>
              <a:spcAft>
                <a:spcPts val="0"/>
              </a:spcAft>
              <a:buNone/>
            </a:pPr>
            <a:r>
              <a:rPr lang="en"/>
              <a:t>Team IC23057: Matthew Chin, Ramith Wijenshje, Kidus Solomon, and Courtney Brandon</a:t>
            </a:r>
            <a:endParaRPr/>
          </a:p>
          <a:p>
            <a:pPr indent="0" lvl="0" marL="0" rtl="0" algn="l">
              <a:spcBef>
                <a:spcPts val="0"/>
              </a:spcBef>
              <a:spcAft>
                <a:spcPts val="0"/>
              </a:spcAft>
              <a:buClr>
                <a:schemeClr val="dk1"/>
              </a:buClr>
              <a:buSzPts val="1100"/>
              <a:buFont typeface="Arial"/>
              <a:buNone/>
            </a:pPr>
            <a:r>
              <a:rPr lang="en"/>
              <a:t>2023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5b4a02696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5b4a02696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5b4a02696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5b4a02696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5b4a02696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5b4a02696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5b4a0269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5b4a0269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5b4a02696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15b4a02696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5b4a02696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5b4a02696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5b4a02696_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5b4a02696_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15b4a02696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15b4a02696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5b4a02696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5b4a02696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e2219f0f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e2219f0f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e2219f0f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e2219f0f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5b4a0269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5b4a0269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5b4a026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5b4a026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Abstract:</a:t>
            </a:r>
            <a:endParaRPr/>
          </a:p>
          <a:p>
            <a:pPr indent="0" lvl="0" marL="0" rtl="0" algn="l">
              <a:spcBef>
                <a:spcPts val="0"/>
              </a:spcBef>
              <a:spcAft>
                <a:spcPts val="0"/>
              </a:spcAft>
              <a:buNone/>
            </a:pPr>
            <a:r>
              <a:rPr lang="en"/>
              <a:t>https://docs.google.com/document/d/1F_LKwNGGRFzxKjXhpZ4JUFxvluoR8x0rwgRnV8OjB4E/edit?usp=sharing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0e2219f0f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0e2219f0f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rPr lang="en"/>
              <a:t>https://docs.google.com/document/d/1iS0Ygn9oW_j6K-Nm061bYURf_7u6oQBMc-MKpQUyoEI/edit?usp=sharing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e2219f0f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e2219f0f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17e612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17e612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3cf5f9f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3cf5f9f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e2219f0f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e2219f0f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undergraduate race and gender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3cf5f9f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3cf5f9f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https://reports.umd.edu/tableaupublic/1813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data, after each year, the percentage of both </a:t>
            </a:r>
            <a:r>
              <a:rPr lang="en"/>
              <a:t>underrepresented</a:t>
            </a:r>
            <a:r>
              <a:rPr lang="en"/>
              <a:t> (22.4%) and other (27.1%) minority population rise, while the caucasian population (41.6%) decreases, although still representing majority of the data.</a:t>
            </a:r>
            <a:endParaRPr/>
          </a:p>
          <a:p>
            <a:pPr indent="0" lvl="0" marL="0" rtl="0" algn="l">
              <a:spcBef>
                <a:spcPts val="0"/>
              </a:spcBef>
              <a:spcAft>
                <a:spcPts val="0"/>
              </a:spcAft>
              <a:buNone/>
            </a:pPr>
            <a:r>
              <a:rPr lang="en"/>
              <a:t>There also seems to be a slight increase in the unknown (4.5%) population and slight decrease in the foreign (3.7%) population.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3cf5f9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3cf5f9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https://reports.umd.edu/tableaupublic/1813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data, after each year, the male population (50.8%) decreases slightly while still representing a majority of the overall data. The female population (49.2%), however, increases slightly each year. </a:t>
            </a:r>
            <a:endParaRPr/>
          </a:p>
          <a:p>
            <a:pPr indent="0" lvl="0" marL="0" rtl="0" algn="l">
              <a:spcBef>
                <a:spcPts val="0"/>
              </a:spcBef>
              <a:spcAft>
                <a:spcPts val="0"/>
              </a:spcAft>
              <a:buNone/>
            </a:pPr>
            <a:r>
              <a:rPr lang="en"/>
              <a:t>We can conclude that as the years go by, there seems to be almost an equal proportion of both genders in the overall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5b4a02696_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5b4a02696_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18.jpg"/><Relationship Id="rId5" Type="http://schemas.openxmlformats.org/officeDocument/2006/relationships/image" Target="../media/image13.jpg"/><Relationship Id="rId6"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UMD Global Classroom Participant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Team IC23057:</a:t>
            </a:r>
            <a:r>
              <a:rPr lang="en"/>
              <a:t> </a:t>
            </a:r>
            <a:r>
              <a:rPr lang="en"/>
              <a:t>Matthew Chin, </a:t>
            </a:r>
            <a:r>
              <a:rPr lang="en"/>
              <a:t>Ramith Wijesinghe Kidus Solomon, and Courtney Brandon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(GC)</a:t>
            </a:r>
            <a:endParaRPr/>
          </a:p>
        </p:txBody>
      </p:sp>
      <p:sp>
        <p:nvSpPr>
          <p:cNvPr id="361" name="Google Shape;361;p22"/>
          <p:cNvSpPr txBox="1"/>
          <p:nvPr>
            <p:ph idx="1" type="body"/>
          </p:nvPr>
        </p:nvSpPr>
        <p:spPr>
          <a:xfrm>
            <a:off x="1303800" y="1460850"/>
            <a:ext cx="6477900" cy="2221800"/>
          </a:xfrm>
          <a:prstGeom prst="rect">
            <a:avLst/>
          </a:prstGeom>
        </p:spPr>
        <p:txBody>
          <a:bodyPr anchorCtr="0" anchor="t" bIns="91425" lIns="91425" spcFirstLastPara="1" rIns="91425" wrap="square" tIns="91425">
            <a:noAutofit/>
          </a:bodyPr>
          <a:lstStyle/>
          <a:p>
            <a:pPr indent="-311785" lvl="0" marL="457200" rtl="0" algn="l">
              <a:lnSpc>
                <a:spcPct val="200000"/>
              </a:lnSpc>
              <a:spcBef>
                <a:spcPts val="0"/>
              </a:spcBef>
              <a:spcAft>
                <a:spcPts val="0"/>
              </a:spcAft>
              <a:buSzPts val="1310"/>
              <a:buChar char="●"/>
            </a:pPr>
            <a:r>
              <a:rPr b="1" lang="en" sz="1310"/>
              <a:t>Typically higher Female Enrollment on average </a:t>
            </a:r>
            <a:endParaRPr b="1" sz="1310"/>
          </a:p>
          <a:p>
            <a:pPr indent="-311785" lvl="0" marL="457200" rtl="0" algn="l">
              <a:lnSpc>
                <a:spcPct val="200000"/>
              </a:lnSpc>
              <a:spcBef>
                <a:spcPts val="0"/>
              </a:spcBef>
              <a:spcAft>
                <a:spcPts val="0"/>
              </a:spcAft>
              <a:buSzPts val="1310"/>
              <a:buChar char="●"/>
            </a:pPr>
            <a:r>
              <a:rPr b="1" lang="en" sz="1310"/>
              <a:t>Highest Female Enrollment was Spring and Summer 2021 (~70.44% female enrollment)</a:t>
            </a:r>
            <a:endParaRPr b="1" sz="1310"/>
          </a:p>
          <a:p>
            <a:pPr indent="-311785" lvl="0" marL="457200" rtl="0" algn="l">
              <a:lnSpc>
                <a:spcPct val="200000"/>
              </a:lnSpc>
              <a:spcBef>
                <a:spcPts val="0"/>
              </a:spcBef>
              <a:spcAft>
                <a:spcPts val="0"/>
              </a:spcAft>
              <a:buSzPts val="1310"/>
              <a:buChar char="●"/>
            </a:pPr>
            <a:r>
              <a:rPr b="1" lang="en" sz="1310"/>
              <a:t>Fall 2020 Had Highest Female Population Size 348 total (52.66%)</a:t>
            </a:r>
            <a:endParaRPr b="1" sz="1310"/>
          </a:p>
          <a:p>
            <a:pPr indent="-311785" lvl="0" marL="457200" rtl="0" algn="l">
              <a:lnSpc>
                <a:spcPct val="200000"/>
              </a:lnSpc>
              <a:spcBef>
                <a:spcPts val="0"/>
              </a:spcBef>
              <a:spcAft>
                <a:spcPts val="0"/>
              </a:spcAft>
              <a:buSzPts val="1310"/>
              <a:buChar char="●"/>
            </a:pPr>
            <a:r>
              <a:rPr b="1" lang="en" sz="1310"/>
              <a:t>Outlier Semester: Summer 2022 had higher male enrollment than Female (55.55%)</a:t>
            </a:r>
            <a:endParaRPr b="1" sz="131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(GC)</a:t>
            </a:r>
            <a:endParaRPr/>
          </a:p>
        </p:txBody>
      </p:sp>
      <p:pic>
        <p:nvPicPr>
          <p:cNvPr id="367" name="Google Shape;367;p23"/>
          <p:cNvPicPr preferRelativeResize="0"/>
          <p:nvPr/>
        </p:nvPicPr>
        <p:blipFill>
          <a:blip r:embed="rId3">
            <a:alphaModFix/>
          </a:blip>
          <a:stretch>
            <a:fillRect/>
          </a:stretch>
        </p:blipFill>
        <p:spPr>
          <a:xfrm rot="-5400000">
            <a:off x="6497537" y="2876487"/>
            <a:ext cx="3182375" cy="1351650"/>
          </a:xfrm>
          <a:prstGeom prst="rect">
            <a:avLst/>
          </a:prstGeom>
          <a:noFill/>
          <a:ln>
            <a:noFill/>
          </a:ln>
        </p:spPr>
      </p:pic>
      <p:pic>
        <p:nvPicPr>
          <p:cNvPr id="368" name="Google Shape;368;p23"/>
          <p:cNvPicPr preferRelativeResize="0"/>
          <p:nvPr/>
        </p:nvPicPr>
        <p:blipFill>
          <a:blip r:embed="rId4">
            <a:alphaModFix/>
          </a:blip>
          <a:stretch>
            <a:fillRect/>
          </a:stretch>
        </p:blipFill>
        <p:spPr>
          <a:xfrm rot="-5400000">
            <a:off x="5302864" y="2997587"/>
            <a:ext cx="3173125" cy="1118700"/>
          </a:xfrm>
          <a:prstGeom prst="rect">
            <a:avLst/>
          </a:prstGeom>
          <a:noFill/>
          <a:ln>
            <a:noFill/>
          </a:ln>
        </p:spPr>
      </p:pic>
      <p:pic>
        <p:nvPicPr>
          <p:cNvPr id="369" name="Google Shape;369;p23"/>
          <p:cNvPicPr preferRelativeResize="0"/>
          <p:nvPr/>
        </p:nvPicPr>
        <p:blipFill>
          <a:blip r:embed="rId5">
            <a:alphaModFix/>
          </a:blip>
          <a:stretch>
            <a:fillRect/>
          </a:stretch>
        </p:blipFill>
        <p:spPr>
          <a:xfrm rot="-5400000">
            <a:off x="4177964" y="2979402"/>
            <a:ext cx="3161146" cy="1143048"/>
          </a:xfrm>
          <a:prstGeom prst="rect">
            <a:avLst/>
          </a:prstGeom>
          <a:noFill/>
          <a:ln>
            <a:noFill/>
          </a:ln>
        </p:spPr>
      </p:pic>
      <p:pic>
        <p:nvPicPr>
          <p:cNvPr id="370" name="Google Shape;370;p23"/>
          <p:cNvPicPr preferRelativeResize="0"/>
          <p:nvPr/>
        </p:nvPicPr>
        <p:blipFill>
          <a:blip r:embed="rId6">
            <a:alphaModFix/>
          </a:blip>
          <a:stretch>
            <a:fillRect/>
          </a:stretch>
        </p:blipFill>
        <p:spPr>
          <a:xfrm rot="-5400000">
            <a:off x="3015190" y="2938012"/>
            <a:ext cx="3172805" cy="1219020"/>
          </a:xfrm>
          <a:prstGeom prst="rect">
            <a:avLst/>
          </a:prstGeom>
          <a:noFill/>
          <a:ln>
            <a:noFill/>
          </a:ln>
        </p:spPr>
      </p:pic>
      <p:pic>
        <p:nvPicPr>
          <p:cNvPr id="371" name="Google Shape;371;p23"/>
          <p:cNvPicPr preferRelativeResize="0"/>
          <p:nvPr/>
        </p:nvPicPr>
        <p:blipFill>
          <a:blip r:embed="rId7">
            <a:alphaModFix/>
          </a:blip>
          <a:stretch>
            <a:fillRect/>
          </a:stretch>
        </p:blipFill>
        <p:spPr>
          <a:xfrm rot="-5400000">
            <a:off x="1823078" y="2938812"/>
            <a:ext cx="3181725" cy="1203650"/>
          </a:xfrm>
          <a:prstGeom prst="rect">
            <a:avLst/>
          </a:prstGeom>
          <a:noFill/>
          <a:ln>
            <a:noFill/>
          </a:ln>
        </p:spPr>
      </p:pic>
      <p:pic>
        <p:nvPicPr>
          <p:cNvPr id="372" name="Google Shape;372;p23"/>
          <p:cNvPicPr preferRelativeResize="0"/>
          <p:nvPr/>
        </p:nvPicPr>
        <p:blipFill>
          <a:blip r:embed="rId8">
            <a:alphaModFix/>
          </a:blip>
          <a:stretch>
            <a:fillRect/>
          </a:stretch>
        </p:blipFill>
        <p:spPr>
          <a:xfrm rot="-5400000">
            <a:off x="631479" y="2950862"/>
            <a:ext cx="3170381" cy="1190892"/>
          </a:xfrm>
          <a:prstGeom prst="rect">
            <a:avLst/>
          </a:prstGeom>
          <a:noFill/>
          <a:ln>
            <a:noFill/>
          </a:ln>
        </p:spPr>
      </p:pic>
      <p:pic>
        <p:nvPicPr>
          <p:cNvPr id="373" name="Google Shape;373;p23"/>
          <p:cNvPicPr preferRelativeResize="0"/>
          <p:nvPr/>
        </p:nvPicPr>
        <p:blipFill>
          <a:blip r:embed="rId9">
            <a:alphaModFix/>
          </a:blip>
          <a:stretch>
            <a:fillRect/>
          </a:stretch>
        </p:blipFill>
        <p:spPr>
          <a:xfrm rot="-5400000">
            <a:off x="-572931" y="2922757"/>
            <a:ext cx="3166175" cy="12614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1293100" y="2128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Race/Diversity (GC)</a:t>
            </a:r>
            <a:endParaRPr/>
          </a:p>
        </p:txBody>
      </p:sp>
      <p:sp>
        <p:nvSpPr>
          <p:cNvPr id="379" name="Google Shape;379;p24"/>
          <p:cNvSpPr txBox="1"/>
          <p:nvPr>
            <p:ph idx="1" type="body"/>
          </p:nvPr>
        </p:nvSpPr>
        <p:spPr>
          <a:xfrm>
            <a:off x="1110900" y="1597875"/>
            <a:ext cx="61029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b="1" lang="en" sz="1400"/>
              <a:t>African American enrollment takes severe dips every winter</a:t>
            </a:r>
            <a:endParaRPr b="1" sz="1400"/>
          </a:p>
          <a:p>
            <a:pPr indent="-317500" lvl="0" marL="457200" rtl="0" algn="l">
              <a:lnSpc>
                <a:spcPct val="200000"/>
              </a:lnSpc>
              <a:spcBef>
                <a:spcPts val="0"/>
              </a:spcBef>
              <a:spcAft>
                <a:spcPts val="0"/>
              </a:spcAft>
              <a:buSzPts val="1400"/>
              <a:buChar char="●"/>
            </a:pPr>
            <a:r>
              <a:rPr b="1" lang="en" sz="1400"/>
              <a:t>Asian Enrollment takes severe dips every winter and summer</a:t>
            </a:r>
            <a:endParaRPr b="1" sz="1400"/>
          </a:p>
          <a:p>
            <a:pPr indent="-317500" lvl="0" marL="457200" rtl="0" algn="l">
              <a:lnSpc>
                <a:spcPct val="200000"/>
              </a:lnSpc>
              <a:spcBef>
                <a:spcPts val="0"/>
              </a:spcBef>
              <a:spcAft>
                <a:spcPts val="0"/>
              </a:spcAft>
              <a:buSzPts val="1400"/>
              <a:buChar char="●"/>
            </a:pPr>
            <a:r>
              <a:rPr b="1" lang="en" sz="1400"/>
              <a:t>Highest average racial population enrolled was White followed by Hispanic</a:t>
            </a:r>
            <a:endParaRPr b="1" sz="1400"/>
          </a:p>
          <a:p>
            <a:pPr indent="-317500" lvl="0" marL="457200" rtl="0" algn="l">
              <a:lnSpc>
                <a:spcPct val="200000"/>
              </a:lnSpc>
              <a:spcBef>
                <a:spcPts val="0"/>
              </a:spcBef>
              <a:spcAft>
                <a:spcPts val="0"/>
              </a:spcAft>
              <a:buSzPts val="1400"/>
              <a:buChar char="●"/>
            </a:pPr>
            <a:r>
              <a:rPr b="1" lang="en" sz="1400"/>
              <a:t>Enrollment peaked across the board early 2021</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1056750" y="1308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Race/Diversity</a:t>
            </a:r>
            <a:r>
              <a:rPr lang="en"/>
              <a:t> (GC)</a:t>
            </a:r>
            <a:endParaRPr/>
          </a:p>
        </p:txBody>
      </p:sp>
      <p:sp>
        <p:nvSpPr>
          <p:cNvPr id="385" name="Google Shape;385;p25"/>
          <p:cNvSpPr txBox="1"/>
          <p:nvPr>
            <p:ph idx="1" type="body"/>
          </p:nvPr>
        </p:nvSpPr>
        <p:spPr>
          <a:xfrm>
            <a:off x="1303800" y="1130100"/>
            <a:ext cx="3459600" cy="34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6" name="Google Shape;386;p25"/>
          <p:cNvSpPr txBox="1"/>
          <p:nvPr>
            <p:ph idx="2" type="body"/>
          </p:nvPr>
        </p:nvSpPr>
        <p:spPr>
          <a:xfrm>
            <a:off x="4911150" y="1130075"/>
            <a:ext cx="3791700" cy="34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5"/>
          <p:cNvPicPr preferRelativeResize="0"/>
          <p:nvPr/>
        </p:nvPicPr>
        <p:blipFill>
          <a:blip r:embed="rId3">
            <a:alphaModFix/>
          </a:blip>
          <a:stretch>
            <a:fillRect/>
          </a:stretch>
        </p:blipFill>
        <p:spPr>
          <a:xfrm>
            <a:off x="4911150" y="1130100"/>
            <a:ext cx="3791700" cy="1753225"/>
          </a:xfrm>
          <a:prstGeom prst="rect">
            <a:avLst/>
          </a:prstGeom>
          <a:noFill/>
          <a:ln>
            <a:noFill/>
          </a:ln>
        </p:spPr>
      </p:pic>
      <p:pic>
        <p:nvPicPr>
          <p:cNvPr id="388" name="Google Shape;388;p25"/>
          <p:cNvPicPr preferRelativeResize="0"/>
          <p:nvPr/>
        </p:nvPicPr>
        <p:blipFill>
          <a:blip r:embed="rId4">
            <a:alphaModFix/>
          </a:blip>
          <a:stretch>
            <a:fillRect/>
          </a:stretch>
        </p:blipFill>
        <p:spPr>
          <a:xfrm>
            <a:off x="4911150" y="2883325"/>
            <a:ext cx="3791700" cy="1648475"/>
          </a:xfrm>
          <a:prstGeom prst="rect">
            <a:avLst/>
          </a:prstGeom>
          <a:noFill/>
          <a:ln>
            <a:noFill/>
          </a:ln>
        </p:spPr>
      </p:pic>
      <p:pic>
        <p:nvPicPr>
          <p:cNvPr id="389" name="Google Shape;389;p25"/>
          <p:cNvPicPr preferRelativeResize="0"/>
          <p:nvPr/>
        </p:nvPicPr>
        <p:blipFill>
          <a:blip r:embed="rId5">
            <a:alphaModFix/>
          </a:blip>
          <a:stretch>
            <a:fillRect/>
          </a:stretch>
        </p:blipFill>
        <p:spPr>
          <a:xfrm>
            <a:off x="1303800" y="1130075"/>
            <a:ext cx="3459601" cy="1753224"/>
          </a:xfrm>
          <a:prstGeom prst="rect">
            <a:avLst/>
          </a:prstGeom>
          <a:noFill/>
          <a:ln>
            <a:noFill/>
          </a:ln>
        </p:spPr>
      </p:pic>
      <p:pic>
        <p:nvPicPr>
          <p:cNvPr id="390" name="Google Shape;390;p25"/>
          <p:cNvPicPr preferRelativeResize="0"/>
          <p:nvPr/>
        </p:nvPicPr>
        <p:blipFill>
          <a:blip r:embed="rId6">
            <a:alphaModFix/>
          </a:blip>
          <a:stretch>
            <a:fillRect/>
          </a:stretch>
        </p:blipFill>
        <p:spPr>
          <a:xfrm>
            <a:off x="1303800" y="2883300"/>
            <a:ext cx="3459601" cy="164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271650" y="220725"/>
            <a:ext cx="70305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Vary by Student Status</a:t>
            </a:r>
            <a:endParaRPr/>
          </a:p>
        </p:txBody>
      </p:sp>
      <p:pic>
        <p:nvPicPr>
          <p:cNvPr id="396" name="Google Shape;396;p26"/>
          <p:cNvPicPr preferRelativeResize="0"/>
          <p:nvPr/>
        </p:nvPicPr>
        <p:blipFill rotWithShape="1">
          <a:blip r:embed="rId3">
            <a:alphaModFix/>
          </a:blip>
          <a:srcRect b="-5449" l="-3327" r="-3316" t="-1194"/>
          <a:stretch/>
        </p:blipFill>
        <p:spPr>
          <a:xfrm>
            <a:off x="4017674" y="1041146"/>
            <a:ext cx="4670249" cy="3896529"/>
          </a:xfrm>
          <a:prstGeom prst="rect">
            <a:avLst/>
          </a:prstGeom>
          <a:noFill/>
          <a:ln>
            <a:noFill/>
          </a:ln>
        </p:spPr>
      </p:pic>
      <p:sp>
        <p:nvSpPr>
          <p:cNvPr id="397" name="Google Shape;397;p26"/>
          <p:cNvSpPr txBox="1"/>
          <p:nvPr/>
        </p:nvSpPr>
        <p:spPr>
          <a:xfrm>
            <a:off x="687950" y="1624500"/>
            <a:ext cx="40827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The Amount of Undergraduate students have </a:t>
            </a:r>
            <a:r>
              <a:rPr b="1" lang="en">
                <a:latin typeface="Nunito"/>
                <a:ea typeface="Nunito"/>
                <a:cs typeface="Nunito"/>
                <a:sym typeface="Nunito"/>
              </a:rPr>
              <a:t>always</a:t>
            </a:r>
            <a:r>
              <a:rPr b="1" lang="en">
                <a:latin typeface="Nunito"/>
                <a:ea typeface="Nunito"/>
                <a:cs typeface="Nunito"/>
                <a:sym typeface="Nunito"/>
              </a:rPr>
              <a:t> been high.</a:t>
            </a:r>
            <a:endParaRPr b="1">
              <a:latin typeface="Nunito"/>
              <a:ea typeface="Nunito"/>
              <a:cs typeface="Nunito"/>
              <a:sym typeface="Nunito"/>
            </a:endParaRPr>
          </a:p>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After 2022 Summer Grad Student count starts to rise bit by bit.</a:t>
            </a:r>
            <a:endParaRPr b="1">
              <a:latin typeface="Nunito"/>
              <a:ea typeface="Nunito"/>
              <a:cs typeface="Nunito"/>
              <a:sym typeface="Nunito"/>
            </a:endParaRPr>
          </a:p>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Does not seem to have a huge impact as most students are Undergraduate.</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type="title"/>
          </p:nvPr>
        </p:nvSpPr>
        <p:spPr>
          <a:xfrm>
            <a:off x="558150" y="1544250"/>
            <a:ext cx="80277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Courses (GC)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Taken Over the Years</a:t>
            </a:r>
            <a:endParaRPr/>
          </a:p>
        </p:txBody>
      </p:sp>
      <p:sp>
        <p:nvSpPr>
          <p:cNvPr id="408" name="Google Shape;408;p28"/>
          <p:cNvSpPr txBox="1"/>
          <p:nvPr>
            <p:ph idx="1" type="body"/>
          </p:nvPr>
        </p:nvSpPr>
        <p:spPr>
          <a:xfrm>
            <a:off x="1260925"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b="1" lang="en" sz="1400"/>
              <a:t>Over the years the amount of courses taken have decreased with Fall 2020 having the most while Summer 2022 the least</a:t>
            </a:r>
            <a:endParaRPr b="1" sz="1400"/>
          </a:p>
          <a:p>
            <a:pPr indent="-317500" lvl="0" marL="457200" rtl="0" algn="l">
              <a:lnSpc>
                <a:spcPct val="200000"/>
              </a:lnSpc>
              <a:spcBef>
                <a:spcPts val="0"/>
              </a:spcBef>
              <a:spcAft>
                <a:spcPts val="0"/>
              </a:spcAft>
              <a:buSzPts val="1400"/>
              <a:buChar char="●"/>
            </a:pPr>
            <a:r>
              <a:rPr b="1" lang="en" sz="1400"/>
              <a:t>ENGL391 is </a:t>
            </a:r>
            <a:r>
              <a:rPr b="1" lang="en" sz="1400"/>
              <a:t>the most picked course overall.</a:t>
            </a:r>
            <a:endParaRPr b="1" sz="1400"/>
          </a:p>
          <a:p>
            <a:pPr indent="-317500" lvl="0" marL="457200" rtl="0" algn="l">
              <a:lnSpc>
                <a:spcPct val="200000"/>
              </a:lnSpc>
              <a:spcBef>
                <a:spcPts val="0"/>
              </a:spcBef>
              <a:spcAft>
                <a:spcPts val="0"/>
              </a:spcAft>
              <a:buSzPts val="1400"/>
              <a:buChar char="●"/>
            </a:pPr>
            <a:r>
              <a:rPr b="1" lang="en" sz="1400"/>
              <a:t>It is clear that Covid has impacted the amount of students studying.</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9"/>
          <p:cNvSpPr txBox="1"/>
          <p:nvPr>
            <p:ph type="title"/>
          </p:nvPr>
        </p:nvSpPr>
        <p:spPr>
          <a:xfrm>
            <a:off x="120735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over All Terms</a:t>
            </a:r>
            <a:endParaRPr/>
          </a:p>
        </p:txBody>
      </p:sp>
      <p:pic>
        <p:nvPicPr>
          <p:cNvPr id="414" name="Google Shape;414;p29"/>
          <p:cNvPicPr preferRelativeResize="0"/>
          <p:nvPr/>
        </p:nvPicPr>
        <p:blipFill>
          <a:blip r:embed="rId3">
            <a:alphaModFix/>
          </a:blip>
          <a:stretch>
            <a:fillRect/>
          </a:stretch>
        </p:blipFill>
        <p:spPr>
          <a:xfrm>
            <a:off x="323825" y="694625"/>
            <a:ext cx="8583001" cy="4165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ph type="title"/>
          </p:nvPr>
        </p:nvSpPr>
        <p:spPr>
          <a:xfrm>
            <a:off x="1303800" y="512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in each </a:t>
            </a:r>
            <a:r>
              <a:rPr lang="en"/>
              <a:t>Academic</a:t>
            </a:r>
            <a:r>
              <a:rPr lang="en"/>
              <a:t> year</a:t>
            </a:r>
            <a:endParaRPr/>
          </a:p>
        </p:txBody>
      </p:sp>
      <p:pic>
        <p:nvPicPr>
          <p:cNvPr id="420" name="Google Shape;420;p30"/>
          <p:cNvPicPr preferRelativeResize="0"/>
          <p:nvPr/>
        </p:nvPicPr>
        <p:blipFill>
          <a:blip r:embed="rId3">
            <a:alphaModFix/>
          </a:blip>
          <a:stretch>
            <a:fillRect/>
          </a:stretch>
        </p:blipFill>
        <p:spPr>
          <a:xfrm>
            <a:off x="773675" y="1568075"/>
            <a:ext cx="3729025" cy="3326576"/>
          </a:xfrm>
          <a:prstGeom prst="rect">
            <a:avLst/>
          </a:prstGeom>
          <a:noFill/>
          <a:ln>
            <a:noFill/>
          </a:ln>
        </p:spPr>
      </p:pic>
      <p:pic>
        <p:nvPicPr>
          <p:cNvPr id="421" name="Google Shape;421;p30"/>
          <p:cNvPicPr preferRelativeResize="0"/>
          <p:nvPr/>
        </p:nvPicPr>
        <p:blipFill>
          <a:blip r:embed="rId4">
            <a:alphaModFix/>
          </a:blip>
          <a:stretch>
            <a:fillRect/>
          </a:stretch>
        </p:blipFill>
        <p:spPr>
          <a:xfrm>
            <a:off x="5438034" y="1469250"/>
            <a:ext cx="3043646" cy="3326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type="title"/>
          </p:nvPr>
        </p:nvSpPr>
        <p:spPr>
          <a:xfrm>
            <a:off x="993050" y="287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Conclusions &amp; Suggestions</a:t>
            </a:r>
            <a:endParaRPr/>
          </a:p>
        </p:txBody>
      </p:sp>
      <p:sp>
        <p:nvSpPr>
          <p:cNvPr id="427" name="Google Shape;427;p31"/>
          <p:cNvSpPr txBox="1"/>
          <p:nvPr>
            <p:ph idx="1" type="body"/>
          </p:nvPr>
        </p:nvSpPr>
        <p:spPr>
          <a:xfrm>
            <a:off x="1056750" y="1187850"/>
            <a:ext cx="7030500" cy="27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250"/>
              <a:t>1. How is the student diversity of Global Classrooms compared to UMD College Park student diversity? </a:t>
            </a:r>
            <a:r>
              <a:rPr b="1" lang="en" sz="1250"/>
              <a:t>Overall, the student diversity (race and gender) is commonly similar between the two. It is only the enrollment population that is different.</a:t>
            </a:r>
            <a:endParaRPr b="1" sz="1250"/>
          </a:p>
          <a:p>
            <a:pPr indent="0" lvl="0" marL="0" rtl="0" algn="l">
              <a:spcBef>
                <a:spcPts val="1200"/>
              </a:spcBef>
              <a:spcAft>
                <a:spcPts val="0"/>
              </a:spcAft>
              <a:buSzPts val="523"/>
              <a:buNone/>
            </a:pPr>
            <a:r>
              <a:rPr lang="en" sz="1250"/>
              <a:t>2. How does the student diversity (understood as race, ethnicity, gender, college, residency) vary by semester? By academic year? </a:t>
            </a:r>
            <a:r>
              <a:rPr b="1" lang="en" sz="1250"/>
              <a:t>Largely Female population with huge gaps in Summer 21 to Winter 22 with almost 60-70% female enrollment. Also largely white and hispanic population.</a:t>
            </a:r>
            <a:endParaRPr sz="1250"/>
          </a:p>
          <a:p>
            <a:pPr indent="0" lvl="0" marL="0" rtl="0" algn="l">
              <a:spcBef>
                <a:spcPts val="1200"/>
              </a:spcBef>
              <a:spcAft>
                <a:spcPts val="0"/>
              </a:spcAft>
              <a:buSzPts val="523"/>
              <a:buNone/>
            </a:pPr>
            <a:r>
              <a:rPr lang="en" sz="1250"/>
              <a:t>3. Do these trends vary by student status (undergraduate/graduate)? </a:t>
            </a:r>
            <a:r>
              <a:rPr b="1" lang="en" sz="1250"/>
              <a:t>There is a large undergraduate population from the years from Fall 2020- Spring 2022. There has been a small increase over the years for grad students. Although, that is the case it is still an insignificant amount to the undergraduate population.</a:t>
            </a:r>
            <a:endParaRPr b="1" sz="1250"/>
          </a:p>
          <a:p>
            <a:pPr indent="0" lvl="0" marL="0" rtl="0" algn="l">
              <a:spcBef>
                <a:spcPts val="1200"/>
              </a:spcBef>
              <a:spcAft>
                <a:spcPts val="1200"/>
              </a:spcAft>
              <a:buSzPts val="523"/>
              <a:buNone/>
            </a:pPr>
            <a:r>
              <a:rPr lang="en" sz="1250"/>
              <a:t>4. How does the number of courses vary by semester? By academic year?</a:t>
            </a:r>
            <a:r>
              <a:rPr b="1" lang="en" sz="1250"/>
              <a:t> ENGL391 is by far the most popular course taken across multiple semesters, Most courses taken in a single term was the 2020 Fall term, which had ANSC101 dominating.</a:t>
            </a:r>
            <a:endParaRPr sz="9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4" name="Google Shape;284;p14"/>
          <p:cNvSpPr txBox="1"/>
          <p:nvPr>
            <p:ph idx="1" type="body"/>
          </p:nvPr>
        </p:nvSpPr>
        <p:spPr>
          <a:xfrm>
            <a:off x="249325" y="2744975"/>
            <a:ext cx="85701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After Covid-19, Global Classrooms courses and the student population participating in GC have increased significantly. With this in mind, the OIA seeks to understand the student diversity trends for the previous semesters of GC. This task is relevant to OIA in its efforts to…</a:t>
            </a:r>
            <a:endParaRPr sz="1400"/>
          </a:p>
          <a:p>
            <a:pPr indent="0" lvl="0" marL="0" rtl="0" algn="ctr">
              <a:spcBef>
                <a:spcPts val="1200"/>
              </a:spcBef>
              <a:spcAft>
                <a:spcPts val="0"/>
              </a:spcAft>
              <a:buNone/>
            </a:pPr>
            <a:r>
              <a:rPr lang="en" sz="1400"/>
              <a:t>1) Devise steps to provide “Global Learning for all” to every UMD student</a:t>
            </a:r>
            <a:endParaRPr sz="1400"/>
          </a:p>
          <a:p>
            <a:pPr indent="0" lvl="0" marL="0" rtl="0" algn="ctr">
              <a:spcBef>
                <a:spcPts val="1200"/>
              </a:spcBef>
              <a:spcAft>
                <a:spcPts val="1200"/>
              </a:spcAft>
              <a:buNone/>
            </a:pPr>
            <a:r>
              <a:rPr lang="en" sz="1400"/>
              <a:t>2) Communicate and engage with faculty interested in participating in GC as well as institutional authorities who are interested in learning the development of this unique initiative.</a:t>
            </a:r>
            <a:endParaRPr sz="1400"/>
          </a:p>
        </p:txBody>
      </p:sp>
      <p:pic>
        <p:nvPicPr>
          <p:cNvPr id="285" name="Google Shape;285;p14"/>
          <p:cNvPicPr preferRelativeResize="0"/>
          <p:nvPr/>
        </p:nvPicPr>
        <p:blipFill>
          <a:blip r:embed="rId3">
            <a:alphaModFix/>
          </a:blip>
          <a:stretch>
            <a:fillRect/>
          </a:stretch>
        </p:blipFill>
        <p:spPr>
          <a:xfrm>
            <a:off x="2264149" y="1169268"/>
            <a:ext cx="4133750" cy="148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Additional Questions</a:t>
            </a:r>
            <a:endParaRPr/>
          </a:p>
        </p:txBody>
      </p:sp>
      <p:sp>
        <p:nvSpPr>
          <p:cNvPr id="433" name="Google Shape;43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AutoNum type="arabicPeriod"/>
            </a:pPr>
            <a:r>
              <a:rPr b="1" lang="en" sz="1400"/>
              <a:t>How Useful would this data be in the real world?</a:t>
            </a:r>
            <a:endParaRPr b="1" sz="1400"/>
          </a:p>
          <a:p>
            <a:pPr indent="-317500" lvl="0" marL="457200" rtl="0" algn="l">
              <a:lnSpc>
                <a:spcPct val="200000"/>
              </a:lnSpc>
              <a:spcBef>
                <a:spcPts val="0"/>
              </a:spcBef>
              <a:spcAft>
                <a:spcPts val="0"/>
              </a:spcAft>
              <a:buSzPts val="1400"/>
              <a:buAutoNum type="arabicPeriod"/>
            </a:pPr>
            <a:r>
              <a:rPr b="1" lang="en" sz="1400"/>
              <a:t>What could help gather more reliable data in the future?</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39" name="Google Shape;43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Welcome to Global Classrooms</a:t>
            </a:r>
            <a:r>
              <a:rPr lang="en" sz="1200">
                <a:solidFill>
                  <a:srgbClr val="000000"/>
                </a:solidFill>
                <a:latin typeface="Times New Roman"/>
                <a:ea typeface="Times New Roman"/>
                <a:cs typeface="Times New Roman"/>
                <a:sym typeface="Times New Roman"/>
              </a:rPr>
              <a:t>. Global. (1970, March 2). Retrieved March 1, 2023, from https://globalmaryland.umd.edu/content/welcome-global-classrooms</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reports.umd.edu</a:t>
            </a:r>
            <a:r>
              <a:rPr lang="en" sz="1200">
                <a:solidFill>
                  <a:srgbClr val="000000"/>
                </a:solidFill>
                <a:latin typeface="Times New Roman"/>
                <a:ea typeface="Times New Roman"/>
                <a:cs typeface="Times New Roman"/>
                <a:sym typeface="Times New Roman"/>
              </a:rPr>
              <a:t>. Reports.umd.edu. (n.d.). Retrieved March 1, 2023, from https://reports.umd.edu/.</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440" name="Google Shape;440;p33"/>
          <p:cNvPicPr preferRelativeResize="0"/>
          <p:nvPr/>
        </p:nvPicPr>
        <p:blipFill>
          <a:blip r:embed="rId3">
            <a:alphaModFix/>
          </a:blip>
          <a:stretch>
            <a:fillRect/>
          </a:stretch>
        </p:blipFill>
        <p:spPr>
          <a:xfrm>
            <a:off x="7425574" y="350850"/>
            <a:ext cx="828525" cy="82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pic>
        <p:nvPicPr>
          <p:cNvPr id="446" name="Google Shape;446;p34"/>
          <p:cNvPicPr preferRelativeResize="0"/>
          <p:nvPr/>
        </p:nvPicPr>
        <p:blipFill>
          <a:blip r:embed="rId3">
            <a:alphaModFix/>
          </a:blip>
          <a:stretch>
            <a:fillRect/>
          </a:stretch>
        </p:blipFill>
        <p:spPr>
          <a:xfrm>
            <a:off x="3488476" y="2571750"/>
            <a:ext cx="2167050" cy="21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Analyze Diversity Trends In UMD and Global Classroom Data</a:t>
            </a:r>
            <a:endParaRPr/>
          </a:p>
        </p:txBody>
      </p:sp>
      <p:sp>
        <p:nvSpPr>
          <p:cNvPr id="291" name="Google Shape;291;p15"/>
          <p:cNvSpPr txBox="1"/>
          <p:nvPr>
            <p:ph idx="1" type="body"/>
          </p:nvPr>
        </p:nvSpPr>
        <p:spPr>
          <a:xfrm>
            <a:off x="543825" y="1175025"/>
            <a:ext cx="8335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n" sz="2000"/>
              <a:t>1. How is the student diversity of Global Classrooms compared to UMD College Park student diversity? </a:t>
            </a:r>
            <a:endParaRPr sz="2000"/>
          </a:p>
          <a:p>
            <a:pPr indent="0" lvl="0" marL="0" rtl="0" algn="l">
              <a:spcBef>
                <a:spcPts val="1200"/>
              </a:spcBef>
              <a:spcAft>
                <a:spcPts val="0"/>
              </a:spcAft>
              <a:buNone/>
            </a:pPr>
            <a:r>
              <a:rPr lang="en" sz="2000"/>
              <a:t>2. How does the student diversity (understood as race, ethnicity, gender, college, residency) vary by semester? By academic year? </a:t>
            </a:r>
            <a:endParaRPr sz="2000"/>
          </a:p>
          <a:p>
            <a:pPr indent="0" lvl="0" marL="0" rtl="0" algn="l">
              <a:spcBef>
                <a:spcPts val="1200"/>
              </a:spcBef>
              <a:spcAft>
                <a:spcPts val="0"/>
              </a:spcAft>
              <a:buNone/>
            </a:pPr>
            <a:r>
              <a:rPr lang="en" sz="2000"/>
              <a:t>3. Do these trends vary by student status (undergraduate/graduate)? </a:t>
            </a:r>
            <a:endParaRPr sz="2000"/>
          </a:p>
          <a:p>
            <a:pPr indent="0" lvl="0" marL="0" rtl="0" algn="l">
              <a:spcBef>
                <a:spcPts val="1200"/>
              </a:spcBef>
              <a:spcAft>
                <a:spcPts val="1200"/>
              </a:spcAft>
              <a:buNone/>
            </a:pPr>
            <a:r>
              <a:rPr lang="en" sz="2000"/>
              <a:t>4. How does the number of courses vary by semester? By academic year?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 Tools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Tableau </a:t>
            </a:r>
            <a:r>
              <a:rPr lang="en" sz="1800"/>
              <a:t>(data visualizations)</a:t>
            </a:r>
            <a:endParaRPr sz="1800"/>
          </a:p>
          <a:p>
            <a:pPr indent="-342900" lvl="0" marL="457200" rtl="0" algn="l">
              <a:spcBef>
                <a:spcPts val="0"/>
              </a:spcBef>
              <a:spcAft>
                <a:spcPts val="0"/>
              </a:spcAft>
              <a:buSzPts val="1800"/>
              <a:buChar char="-"/>
            </a:pPr>
            <a:r>
              <a:rPr b="1" lang="en" sz="1800"/>
              <a:t>Microsoft Excel</a:t>
            </a:r>
            <a:r>
              <a:rPr lang="en" sz="1800"/>
              <a:t> (To manipulate GC data to fit our needs)</a:t>
            </a:r>
            <a:endParaRPr sz="1800"/>
          </a:p>
          <a:p>
            <a:pPr indent="-342900" lvl="0" marL="457200" rtl="0" algn="l">
              <a:spcBef>
                <a:spcPts val="0"/>
              </a:spcBef>
              <a:spcAft>
                <a:spcPts val="0"/>
              </a:spcAft>
              <a:buSzPts val="1800"/>
              <a:buChar char="-"/>
            </a:pPr>
            <a:r>
              <a:rPr b="1" lang="en" sz="1800"/>
              <a:t>RStudio</a:t>
            </a:r>
            <a:r>
              <a:rPr lang="en" sz="1800"/>
              <a:t> (data analysis)</a:t>
            </a:r>
            <a:endParaRPr sz="1800"/>
          </a:p>
          <a:p>
            <a:pPr indent="-342900" lvl="0" marL="457200" rtl="0" algn="l">
              <a:spcBef>
                <a:spcPts val="0"/>
              </a:spcBef>
              <a:spcAft>
                <a:spcPts val="0"/>
              </a:spcAft>
              <a:buSzPts val="1800"/>
              <a:buChar char="-"/>
            </a:pPr>
            <a:r>
              <a:rPr b="1" lang="en" sz="1800"/>
              <a:t>Jupyter Notebook </a:t>
            </a:r>
            <a:r>
              <a:rPr lang="en" sz="1800"/>
              <a:t>(data analysis)</a:t>
            </a:r>
            <a:endParaRPr sz="1800"/>
          </a:p>
        </p:txBody>
      </p:sp>
      <p:sp>
        <p:nvSpPr>
          <p:cNvPr id="298" name="Google Shape;298;p16"/>
          <p:cNvSpPr txBox="1"/>
          <p:nvPr/>
        </p:nvSpPr>
        <p:spPr>
          <a:xfrm>
            <a:off x="2379725" y="896150"/>
            <a:ext cx="43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4848550" y="115525"/>
            <a:ext cx="1961450" cy="1961450"/>
          </a:xfrm>
          <a:prstGeom prst="rect">
            <a:avLst/>
          </a:prstGeom>
          <a:noFill/>
          <a:ln>
            <a:noFill/>
          </a:ln>
        </p:spPr>
      </p:pic>
      <p:pic>
        <p:nvPicPr>
          <p:cNvPr id="300" name="Google Shape;300;p16"/>
          <p:cNvPicPr preferRelativeResize="0"/>
          <p:nvPr/>
        </p:nvPicPr>
        <p:blipFill>
          <a:blip r:embed="rId4">
            <a:alphaModFix/>
          </a:blip>
          <a:stretch>
            <a:fillRect/>
          </a:stretch>
        </p:blipFill>
        <p:spPr>
          <a:xfrm>
            <a:off x="6810000" y="2745325"/>
            <a:ext cx="2288025" cy="2288025"/>
          </a:xfrm>
          <a:prstGeom prst="rect">
            <a:avLst/>
          </a:prstGeom>
          <a:noFill/>
          <a:ln>
            <a:noFill/>
          </a:ln>
        </p:spPr>
      </p:pic>
      <p:pic>
        <p:nvPicPr>
          <p:cNvPr id="301" name="Google Shape;301;p16"/>
          <p:cNvPicPr preferRelativeResize="0"/>
          <p:nvPr/>
        </p:nvPicPr>
        <p:blipFill>
          <a:blip r:embed="rId5">
            <a:alphaModFix/>
          </a:blip>
          <a:stretch>
            <a:fillRect/>
          </a:stretch>
        </p:blipFill>
        <p:spPr>
          <a:xfrm>
            <a:off x="5101650" y="3382750"/>
            <a:ext cx="1221600" cy="1221600"/>
          </a:xfrm>
          <a:prstGeom prst="rect">
            <a:avLst/>
          </a:prstGeom>
          <a:noFill/>
          <a:ln>
            <a:noFill/>
          </a:ln>
        </p:spPr>
      </p:pic>
      <p:pic>
        <p:nvPicPr>
          <p:cNvPr id="302" name="Google Shape;302;p16"/>
          <p:cNvPicPr preferRelativeResize="0"/>
          <p:nvPr/>
        </p:nvPicPr>
        <p:blipFill>
          <a:blip r:embed="rId6">
            <a:alphaModFix/>
          </a:blip>
          <a:stretch>
            <a:fillRect/>
          </a:stretch>
        </p:blipFill>
        <p:spPr>
          <a:xfrm>
            <a:off x="7468231" y="519500"/>
            <a:ext cx="1092792" cy="12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558150" y="1758575"/>
            <a:ext cx="80277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Undergraduate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18"/>
          <p:cNvPicPr preferRelativeResize="0"/>
          <p:nvPr/>
        </p:nvPicPr>
        <p:blipFill>
          <a:blip r:embed="rId3">
            <a:alphaModFix/>
          </a:blip>
          <a:stretch>
            <a:fillRect/>
          </a:stretch>
        </p:blipFill>
        <p:spPr>
          <a:xfrm>
            <a:off x="69047" y="0"/>
            <a:ext cx="9005904" cy="5143499"/>
          </a:xfrm>
          <a:prstGeom prst="rect">
            <a:avLst/>
          </a:prstGeom>
          <a:noFill/>
          <a:ln>
            <a:noFill/>
          </a:ln>
        </p:spPr>
      </p:pic>
      <p:sp>
        <p:nvSpPr>
          <p:cNvPr id="315" name="Google Shape;315;p18"/>
          <p:cNvSpPr txBox="1"/>
          <p:nvPr/>
        </p:nvSpPr>
        <p:spPr>
          <a:xfrm>
            <a:off x="773175" y="991475"/>
            <a:ext cx="6674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Findings (based on the overall data):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2021 was the peak for most years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An overall </a:t>
            </a:r>
            <a:r>
              <a:rPr b="1" lang="en">
                <a:latin typeface="Nunito"/>
                <a:ea typeface="Nunito"/>
                <a:cs typeface="Nunito"/>
                <a:sym typeface="Nunito"/>
              </a:rPr>
              <a:t>decrease</a:t>
            </a:r>
            <a:r>
              <a:rPr lang="en">
                <a:latin typeface="Nunito"/>
                <a:ea typeface="Nunito"/>
                <a:cs typeface="Nunito"/>
                <a:sym typeface="Nunito"/>
              </a:rPr>
              <a:t> in enrollment after 2021</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Caucasian racial group remains the highest enrolled racial group each year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Male enrollment is higher than female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predict that because of COVID-19’s effect on education, GC enrollment increased to its peak (2021)</a:t>
            </a:r>
            <a:endParaRPr>
              <a:latin typeface="Nunito"/>
              <a:ea typeface="Nunito"/>
              <a:cs typeface="Nunito"/>
              <a:sym typeface="Nunito"/>
            </a:endParaRPr>
          </a:p>
        </p:txBody>
      </p:sp>
      <p:cxnSp>
        <p:nvCxnSpPr>
          <p:cNvPr id="316" name="Google Shape;316;p18"/>
          <p:cNvCxnSpPr/>
          <p:nvPr/>
        </p:nvCxnSpPr>
        <p:spPr>
          <a:xfrm>
            <a:off x="1026500" y="4390150"/>
            <a:ext cx="253200" cy="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8"/>
          <p:cNvCxnSpPr/>
          <p:nvPr/>
        </p:nvCxnSpPr>
        <p:spPr>
          <a:xfrm flipH="1" rot="10800000">
            <a:off x="1566175" y="3354875"/>
            <a:ext cx="396600" cy="5727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8"/>
          <p:cNvCxnSpPr/>
          <p:nvPr/>
        </p:nvCxnSpPr>
        <p:spPr>
          <a:xfrm>
            <a:off x="1995725" y="3376875"/>
            <a:ext cx="264300" cy="528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8"/>
          <p:cNvCxnSpPr/>
          <p:nvPr/>
        </p:nvCxnSpPr>
        <p:spPr>
          <a:xfrm flipH="1" rot="10800000">
            <a:off x="2579450" y="3332800"/>
            <a:ext cx="418500" cy="6939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8"/>
          <p:cNvCxnSpPr/>
          <p:nvPr/>
        </p:nvCxnSpPr>
        <p:spPr>
          <a:xfrm>
            <a:off x="2975950" y="3321800"/>
            <a:ext cx="286500" cy="7380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8"/>
          <p:cNvCxnSpPr/>
          <p:nvPr/>
        </p:nvCxnSpPr>
        <p:spPr>
          <a:xfrm flipH="1" rot="10800000">
            <a:off x="3570725" y="3387800"/>
            <a:ext cx="352500" cy="892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8"/>
          <p:cNvCxnSpPr/>
          <p:nvPr/>
        </p:nvCxnSpPr>
        <p:spPr>
          <a:xfrm>
            <a:off x="3945175" y="3376875"/>
            <a:ext cx="319500" cy="6168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8"/>
          <p:cNvCxnSpPr/>
          <p:nvPr/>
        </p:nvCxnSpPr>
        <p:spPr>
          <a:xfrm flipH="1" rot="10800000">
            <a:off x="5619300" y="4125675"/>
            <a:ext cx="253200" cy="286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8"/>
          <p:cNvCxnSpPr/>
          <p:nvPr/>
        </p:nvCxnSpPr>
        <p:spPr>
          <a:xfrm>
            <a:off x="5894650" y="4103775"/>
            <a:ext cx="363600" cy="2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8"/>
          <p:cNvCxnSpPr/>
          <p:nvPr/>
        </p:nvCxnSpPr>
        <p:spPr>
          <a:xfrm flipH="1" rot="10800000">
            <a:off x="6390275" y="4147700"/>
            <a:ext cx="484500" cy="2865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8"/>
          <p:cNvCxnSpPr/>
          <p:nvPr/>
        </p:nvCxnSpPr>
        <p:spPr>
          <a:xfrm>
            <a:off x="6863875" y="4147850"/>
            <a:ext cx="352500" cy="2643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18"/>
          <p:cNvCxnSpPr/>
          <p:nvPr/>
        </p:nvCxnSpPr>
        <p:spPr>
          <a:xfrm flipH="1" rot="10800000">
            <a:off x="7590800" y="953675"/>
            <a:ext cx="231300" cy="15531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18"/>
          <p:cNvCxnSpPr/>
          <p:nvPr/>
        </p:nvCxnSpPr>
        <p:spPr>
          <a:xfrm>
            <a:off x="7866150" y="953800"/>
            <a:ext cx="242400" cy="171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4" name="Google Shape;33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19"/>
          <p:cNvPicPr preferRelativeResize="0"/>
          <p:nvPr/>
        </p:nvPicPr>
        <p:blipFill>
          <a:blip r:embed="rId3">
            <a:alphaModFix/>
          </a:blip>
          <a:stretch>
            <a:fillRect/>
          </a:stretch>
        </p:blipFill>
        <p:spPr>
          <a:xfrm>
            <a:off x="0" y="73057"/>
            <a:ext cx="9143999" cy="4997385"/>
          </a:xfrm>
          <a:prstGeom prst="rect">
            <a:avLst/>
          </a:prstGeom>
          <a:noFill/>
          <a:ln>
            <a:noFill/>
          </a:ln>
        </p:spPr>
      </p:pic>
      <p:cxnSp>
        <p:nvCxnSpPr>
          <p:cNvPr id="336" name="Google Shape;336;p19"/>
          <p:cNvCxnSpPr/>
          <p:nvPr/>
        </p:nvCxnSpPr>
        <p:spPr>
          <a:xfrm flipH="1" rot="10800000">
            <a:off x="7794325" y="4531650"/>
            <a:ext cx="587400" cy="1206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19"/>
          <p:cNvCxnSpPr/>
          <p:nvPr/>
        </p:nvCxnSpPr>
        <p:spPr>
          <a:xfrm rot="10800000">
            <a:off x="8502225" y="1302825"/>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9"/>
          <p:cNvCxnSpPr/>
          <p:nvPr/>
        </p:nvCxnSpPr>
        <p:spPr>
          <a:xfrm rot="10800000">
            <a:off x="8782650" y="1302825"/>
            <a:ext cx="0" cy="30876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19"/>
          <p:cNvSpPr txBox="1"/>
          <p:nvPr/>
        </p:nvSpPr>
        <p:spPr>
          <a:xfrm>
            <a:off x="2799900" y="7104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More of an overall increase (during Fall 2019-2022) for UMD enrollment</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5" name="Google Shape;34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20"/>
          <p:cNvPicPr preferRelativeResize="0"/>
          <p:nvPr/>
        </p:nvPicPr>
        <p:blipFill>
          <a:blip r:embed="rId3">
            <a:alphaModFix/>
          </a:blip>
          <a:stretch>
            <a:fillRect/>
          </a:stretch>
        </p:blipFill>
        <p:spPr>
          <a:xfrm>
            <a:off x="0" y="73057"/>
            <a:ext cx="9143999" cy="4997385"/>
          </a:xfrm>
          <a:prstGeom prst="rect">
            <a:avLst/>
          </a:prstGeom>
          <a:noFill/>
          <a:ln>
            <a:noFill/>
          </a:ln>
        </p:spPr>
      </p:pic>
      <p:cxnSp>
        <p:nvCxnSpPr>
          <p:cNvPr id="347" name="Google Shape;347;p20"/>
          <p:cNvCxnSpPr/>
          <p:nvPr/>
        </p:nvCxnSpPr>
        <p:spPr>
          <a:xfrm rot="10800000">
            <a:off x="8524825" y="1310350"/>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20"/>
          <p:cNvCxnSpPr/>
          <p:nvPr/>
        </p:nvCxnSpPr>
        <p:spPr>
          <a:xfrm rot="10800000">
            <a:off x="8752525" y="1310350"/>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20"/>
          <p:cNvCxnSpPr/>
          <p:nvPr/>
        </p:nvCxnSpPr>
        <p:spPr>
          <a:xfrm flipH="1" rot="10800000">
            <a:off x="7877150" y="4531650"/>
            <a:ext cx="587400" cy="1206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20"/>
          <p:cNvSpPr txBox="1"/>
          <p:nvPr/>
        </p:nvSpPr>
        <p:spPr>
          <a:xfrm>
            <a:off x="2601500" y="744525"/>
            <a:ext cx="634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A</a:t>
            </a:r>
            <a:r>
              <a:rPr lang="en" sz="1100">
                <a:latin typeface="Nunito"/>
                <a:ea typeface="Nunito"/>
                <a:cs typeface="Nunito"/>
                <a:sym typeface="Nunito"/>
              </a:rPr>
              <a:t>s the years go by, there seems to be a more equal proportion of both genders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558150" y="1544250"/>
            <a:ext cx="80277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Diversity</a:t>
            </a:r>
            <a:endParaRPr/>
          </a:p>
          <a:p>
            <a:pPr indent="0" lvl="0" marL="0" rtl="0" algn="ctr">
              <a:spcBef>
                <a:spcPts val="0"/>
              </a:spcBef>
              <a:spcAft>
                <a:spcPts val="0"/>
              </a:spcAft>
              <a:buNone/>
            </a:pPr>
            <a:r>
              <a:rPr lang="en" sz="3300"/>
              <a:t>(Race, Gender, Student Status, Ect.)</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